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1"/>
  </p:notesMasterIdLst>
  <p:sldIdLst>
    <p:sldId id="256" r:id="rId3"/>
    <p:sldId id="260" r:id="rId4"/>
    <p:sldId id="262" r:id="rId5"/>
    <p:sldId id="265" r:id="rId6"/>
    <p:sldId id="257" r:id="rId7"/>
    <p:sldId id="258" r:id="rId8"/>
    <p:sldId id="259" r:id="rId9"/>
    <p:sldId id="266" r:id="rId10"/>
    <p:sldId id="267" r:id="rId11"/>
    <p:sldId id="268" r:id="rId12"/>
    <p:sldId id="269" r:id="rId13"/>
    <p:sldId id="270" r:id="rId14"/>
    <p:sldId id="271" r:id="rId15"/>
    <p:sldId id="272" r:id="rId16"/>
    <p:sldId id="273" r:id="rId17"/>
    <p:sldId id="274" r:id="rId18"/>
    <p:sldId id="275" r:id="rId19"/>
    <p:sldId id="283" r:id="rId20"/>
    <p:sldId id="284" r:id="rId21"/>
    <p:sldId id="285" r:id="rId22"/>
    <p:sldId id="286" r:id="rId23"/>
    <p:sldId id="287" r:id="rId24"/>
    <p:sldId id="288" r:id="rId25"/>
    <p:sldId id="289" r:id="rId26"/>
    <p:sldId id="276" r:id="rId27"/>
    <p:sldId id="277" r:id="rId28"/>
    <p:sldId id="278" r:id="rId29"/>
    <p:sldId id="279" r:id="rId30"/>
    <p:sldId id="280" r:id="rId31"/>
    <p:sldId id="281" r:id="rId32"/>
    <p:sldId id="290" r:id="rId33"/>
    <p:sldId id="291" r:id="rId34"/>
    <p:sldId id="369" r:id="rId35"/>
    <p:sldId id="296" r:id="rId36"/>
    <p:sldId id="298" r:id="rId37"/>
    <p:sldId id="297" r:id="rId38"/>
    <p:sldId id="299" r:id="rId39"/>
    <p:sldId id="300" r:id="rId40"/>
    <p:sldId id="301" r:id="rId41"/>
    <p:sldId id="308" r:id="rId42"/>
    <p:sldId id="302" r:id="rId43"/>
    <p:sldId id="303" r:id="rId44"/>
    <p:sldId id="304" r:id="rId45"/>
    <p:sldId id="305" r:id="rId46"/>
    <p:sldId id="426" r:id="rId47"/>
    <p:sldId id="439" r:id="rId48"/>
    <p:sldId id="440" r:id="rId49"/>
    <p:sldId id="306" r:id="rId50"/>
    <p:sldId id="307" r:id="rId51"/>
    <p:sldId id="309" r:id="rId52"/>
    <p:sldId id="310" r:id="rId53"/>
    <p:sldId id="311" r:id="rId54"/>
    <p:sldId id="312" r:id="rId55"/>
    <p:sldId id="313" r:id="rId56"/>
    <p:sldId id="314" r:id="rId57"/>
    <p:sldId id="315" r:id="rId58"/>
    <p:sldId id="316" r:id="rId59"/>
    <p:sldId id="318" r:id="rId60"/>
    <p:sldId id="317" r:id="rId61"/>
    <p:sldId id="319"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2" r:id="rId83"/>
    <p:sldId id="341" r:id="rId84"/>
    <p:sldId id="343" r:id="rId85"/>
    <p:sldId id="344" r:id="rId86"/>
    <p:sldId id="345" r:id="rId87"/>
    <p:sldId id="346" r:id="rId88"/>
    <p:sldId id="347" r:id="rId89"/>
    <p:sldId id="348" r:id="rId90"/>
    <p:sldId id="349" r:id="rId91"/>
    <p:sldId id="351" r:id="rId92"/>
    <p:sldId id="350"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varScale="1">
        <p:scale>
          <a:sx n="150" d="100"/>
          <a:sy n="150" d="100"/>
        </p:scale>
        <p:origin x="6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diagrams/_rels/data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3.png"/><Relationship Id="rId7" Type="http://schemas.openxmlformats.org/officeDocument/2006/relationships/image" Target="../media/image34.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3.png"/><Relationship Id="rId7" Type="http://schemas.openxmlformats.org/officeDocument/2006/relationships/image" Target="../media/image34.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24E97-B401-47E5-B719-092A61BFF55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48A11D5-66CD-4658-B6E6-7344D6FF8BAE}">
      <dgm:prSet/>
      <dgm:spPr/>
      <dgm:t>
        <a:bodyPr/>
        <a:lstStyle/>
        <a:p>
          <a:r>
            <a:rPr lang="en-US"/>
            <a:t>Introduction to AI</a:t>
          </a:r>
        </a:p>
      </dgm:t>
    </dgm:pt>
    <dgm:pt modelId="{6B25648C-D1AC-4EE3-A326-3F1E19819195}" type="parTrans" cxnId="{A8F72568-93F6-43A6-AEF0-B3A7E4DEEF34}">
      <dgm:prSet/>
      <dgm:spPr/>
      <dgm:t>
        <a:bodyPr/>
        <a:lstStyle/>
        <a:p>
          <a:endParaRPr lang="en-US"/>
        </a:p>
      </dgm:t>
    </dgm:pt>
    <dgm:pt modelId="{F3489D8C-A5BF-40E0-A55E-8D931CCF701E}" type="sibTrans" cxnId="{A8F72568-93F6-43A6-AEF0-B3A7E4DEEF34}">
      <dgm:prSet/>
      <dgm:spPr/>
      <dgm:t>
        <a:bodyPr/>
        <a:lstStyle/>
        <a:p>
          <a:endParaRPr lang="en-US"/>
        </a:p>
      </dgm:t>
    </dgm:pt>
    <dgm:pt modelId="{B5D69C53-A4CB-4653-B027-B4B837E03577}">
      <dgm:prSet/>
      <dgm:spPr/>
      <dgm:t>
        <a:bodyPr/>
        <a:lstStyle/>
        <a:p>
          <a:r>
            <a:rPr lang="en-US"/>
            <a:t>Working of AI</a:t>
          </a:r>
        </a:p>
      </dgm:t>
    </dgm:pt>
    <dgm:pt modelId="{58EFB229-D610-4812-95B8-BBC2236C518C}" type="parTrans" cxnId="{14FC63F1-BCCA-4AF6-8E23-5CEA1FD5D62D}">
      <dgm:prSet/>
      <dgm:spPr/>
      <dgm:t>
        <a:bodyPr/>
        <a:lstStyle/>
        <a:p>
          <a:endParaRPr lang="en-US"/>
        </a:p>
      </dgm:t>
    </dgm:pt>
    <dgm:pt modelId="{BA452E37-A002-4A8F-815E-93FD8FFAF743}" type="sibTrans" cxnId="{14FC63F1-BCCA-4AF6-8E23-5CEA1FD5D62D}">
      <dgm:prSet/>
      <dgm:spPr/>
      <dgm:t>
        <a:bodyPr/>
        <a:lstStyle/>
        <a:p>
          <a:endParaRPr lang="en-US"/>
        </a:p>
      </dgm:t>
    </dgm:pt>
    <dgm:pt modelId="{C77822C4-265A-40AD-999D-65A6CCD51FC4}">
      <dgm:prSet/>
      <dgm:spPr/>
      <dgm:t>
        <a:bodyPr/>
        <a:lstStyle/>
        <a:p>
          <a:r>
            <a:rPr lang="en-US"/>
            <a:t>Advantages &amp; Disadvantages</a:t>
          </a:r>
        </a:p>
      </dgm:t>
    </dgm:pt>
    <dgm:pt modelId="{7FB1109E-031B-4916-94EF-6DFAFA3D69C7}" type="parTrans" cxnId="{03643234-6FEA-418A-B950-88B5ECB7C754}">
      <dgm:prSet/>
      <dgm:spPr/>
      <dgm:t>
        <a:bodyPr/>
        <a:lstStyle/>
        <a:p>
          <a:endParaRPr lang="en-US"/>
        </a:p>
      </dgm:t>
    </dgm:pt>
    <dgm:pt modelId="{4A761108-57CC-4BA0-A1A0-3697F2A39DD3}" type="sibTrans" cxnId="{03643234-6FEA-418A-B950-88B5ECB7C754}">
      <dgm:prSet/>
      <dgm:spPr/>
      <dgm:t>
        <a:bodyPr/>
        <a:lstStyle/>
        <a:p>
          <a:endParaRPr lang="en-US"/>
        </a:p>
      </dgm:t>
    </dgm:pt>
    <dgm:pt modelId="{0469CEDB-DB44-4B5E-844F-4EBE6517243D}">
      <dgm:prSet/>
      <dgm:spPr/>
      <dgm:t>
        <a:bodyPr/>
        <a:lstStyle/>
        <a:p>
          <a:r>
            <a:rPr lang="en-US"/>
            <a:t>Strong vs Weak AI</a:t>
          </a:r>
        </a:p>
      </dgm:t>
    </dgm:pt>
    <dgm:pt modelId="{48D7DA45-1B35-4B9C-A857-852F68F48368}" type="parTrans" cxnId="{65A95F0D-547B-4855-9D9B-70C06AB890C0}">
      <dgm:prSet/>
      <dgm:spPr/>
      <dgm:t>
        <a:bodyPr/>
        <a:lstStyle/>
        <a:p>
          <a:endParaRPr lang="en-US"/>
        </a:p>
      </dgm:t>
    </dgm:pt>
    <dgm:pt modelId="{B93128BE-C4A2-4A48-B554-91200430B15A}" type="sibTrans" cxnId="{65A95F0D-547B-4855-9D9B-70C06AB890C0}">
      <dgm:prSet/>
      <dgm:spPr/>
      <dgm:t>
        <a:bodyPr/>
        <a:lstStyle/>
        <a:p>
          <a:endParaRPr lang="en-US"/>
        </a:p>
      </dgm:t>
    </dgm:pt>
    <dgm:pt modelId="{E8420A71-B159-4182-9CC3-1231B18724CD}">
      <dgm:prSet/>
      <dgm:spPr/>
      <dgm:t>
        <a:bodyPr/>
        <a:lstStyle/>
        <a:p>
          <a:r>
            <a:rPr lang="en-US"/>
            <a:t>Example &amp; Usage</a:t>
          </a:r>
        </a:p>
      </dgm:t>
    </dgm:pt>
    <dgm:pt modelId="{5FA3A06D-22F0-42AF-9A88-0F4561929FC1}" type="parTrans" cxnId="{198794C7-F676-4C20-9C98-4CF96F58AF43}">
      <dgm:prSet/>
      <dgm:spPr/>
      <dgm:t>
        <a:bodyPr/>
        <a:lstStyle/>
        <a:p>
          <a:endParaRPr lang="en-US"/>
        </a:p>
      </dgm:t>
    </dgm:pt>
    <dgm:pt modelId="{C8CA6735-A3A9-4C54-9960-6A1C9F836F29}" type="sibTrans" cxnId="{198794C7-F676-4C20-9C98-4CF96F58AF43}">
      <dgm:prSet/>
      <dgm:spPr/>
      <dgm:t>
        <a:bodyPr/>
        <a:lstStyle/>
        <a:p>
          <a:endParaRPr lang="en-US"/>
        </a:p>
      </dgm:t>
    </dgm:pt>
    <dgm:pt modelId="{2FF1216A-CB46-42DA-91EE-9536C4E70E44}">
      <dgm:prSet/>
      <dgm:spPr/>
      <dgm:t>
        <a:bodyPr/>
        <a:lstStyle/>
        <a:p>
          <a:r>
            <a:rPr lang="en-US"/>
            <a:t>Augmented Intelligence vs Artificial Intelligence</a:t>
          </a:r>
        </a:p>
      </dgm:t>
    </dgm:pt>
    <dgm:pt modelId="{818D44B9-E009-4FDD-9844-E32E56661A26}" type="parTrans" cxnId="{4B7B7B79-AB44-48AC-A636-5763FFDE652A}">
      <dgm:prSet/>
      <dgm:spPr/>
      <dgm:t>
        <a:bodyPr/>
        <a:lstStyle/>
        <a:p>
          <a:endParaRPr lang="en-US"/>
        </a:p>
      </dgm:t>
    </dgm:pt>
    <dgm:pt modelId="{2E5F0668-4FAF-4741-8AA1-3D03F2A9B5FB}" type="sibTrans" cxnId="{4B7B7B79-AB44-48AC-A636-5763FFDE652A}">
      <dgm:prSet/>
      <dgm:spPr/>
      <dgm:t>
        <a:bodyPr/>
        <a:lstStyle/>
        <a:p>
          <a:endParaRPr lang="en-US"/>
        </a:p>
      </dgm:t>
    </dgm:pt>
    <dgm:pt modelId="{28188E2A-040F-4A9A-8CD8-AA2BFDCDEA80}">
      <dgm:prSet/>
      <dgm:spPr/>
      <dgm:t>
        <a:bodyPr/>
        <a:lstStyle/>
        <a:p>
          <a:r>
            <a:rPr lang="en-US"/>
            <a:t>History of AI</a:t>
          </a:r>
        </a:p>
      </dgm:t>
    </dgm:pt>
    <dgm:pt modelId="{6A6E480B-F892-48E4-8C7F-CE1A2D865419}" type="parTrans" cxnId="{B7454E64-F556-484F-ABB3-3EA4142EDE6A}">
      <dgm:prSet/>
      <dgm:spPr/>
      <dgm:t>
        <a:bodyPr/>
        <a:lstStyle/>
        <a:p>
          <a:endParaRPr lang="en-US"/>
        </a:p>
      </dgm:t>
    </dgm:pt>
    <dgm:pt modelId="{9D92D912-8FA4-47BC-B5F5-076C9741AD19}" type="sibTrans" cxnId="{B7454E64-F556-484F-ABB3-3EA4142EDE6A}">
      <dgm:prSet/>
      <dgm:spPr/>
      <dgm:t>
        <a:bodyPr/>
        <a:lstStyle/>
        <a:p>
          <a:endParaRPr lang="en-US"/>
        </a:p>
      </dgm:t>
    </dgm:pt>
    <dgm:pt modelId="{B760B754-C433-4954-ABF2-A122B0EDB451}">
      <dgm:prSet/>
      <dgm:spPr/>
      <dgm:t>
        <a:bodyPr/>
        <a:lstStyle/>
        <a:p>
          <a:r>
            <a:rPr lang="en-US"/>
            <a:t>AI as a Service</a:t>
          </a:r>
        </a:p>
      </dgm:t>
    </dgm:pt>
    <dgm:pt modelId="{981CA028-6A54-4F00-88B4-B9D49FF55AC0}" type="parTrans" cxnId="{1EA80FBA-4D2D-485C-BAA9-C48FEEE28DBB}">
      <dgm:prSet/>
      <dgm:spPr/>
      <dgm:t>
        <a:bodyPr/>
        <a:lstStyle/>
        <a:p>
          <a:endParaRPr lang="en-US"/>
        </a:p>
      </dgm:t>
    </dgm:pt>
    <dgm:pt modelId="{76D6C2AD-D241-42F3-9FCC-5220EDE81667}" type="sibTrans" cxnId="{1EA80FBA-4D2D-485C-BAA9-C48FEEE28DBB}">
      <dgm:prSet/>
      <dgm:spPr/>
      <dgm:t>
        <a:bodyPr/>
        <a:lstStyle/>
        <a:p>
          <a:endParaRPr lang="en-US"/>
        </a:p>
      </dgm:t>
    </dgm:pt>
    <dgm:pt modelId="{DB80C36E-5F8F-489C-8B6A-61258D9198EA}">
      <dgm:prSet/>
      <dgm:spPr/>
      <dgm:t>
        <a:bodyPr/>
        <a:lstStyle/>
        <a:p>
          <a:r>
            <a:rPr lang="en-IN"/>
            <a:t>AI VS ML VS DL</a:t>
          </a:r>
          <a:endParaRPr lang="en-US"/>
        </a:p>
      </dgm:t>
    </dgm:pt>
    <dgm:pt modelId="{584A0DC9-97B8-4B95-93E0-17A88C3A9096}" type="parTrans" cxnId="{D1915E9A-4182-4852-A622-D45BE87905C9}">
      <dgm:prSet/>
      <dgm:spPr/>
      <dgm:t>
        <a:bodyPr/>
        <a:lstStyle/>
        <a:p>
          <a:endParaRPr lang="en-US"/>
        </a:p>
      </dgm:t>
    </dgm:pt>
    <dgm:pt modelId="{85D4DAFB-9CAE-44D5-85DF-8FD2849F626D}" type="sibTrans" cxnId="{D1915E9A-4182-4852-A622-D45BE87905C9}">
      <dgm:prSet/>
      <dgm:spPr/>
      <dgm:t>
        <a:bodyPr/>
        <a:lstStyle/>
        <a:p>
          <a:endParaRPr lang="en-US"/>
        </a:p>
      </dgm:t>
    </dgm:pt>
    <dgm:pt modelId="{53D903AF-623F-4306-AE2D-DE4EB156F171}">
      <dgm:prSet/>
      <dgm:spPr/>
      <dgm:t>
        <a:bodyPr/>
        <a:lstStyle/>
        <a:p>
          <a:r>
            <a:rPr lang="en-IN"/>
            <a:t>Example</a:t>
          </a:r>
          <a:endParaRPr lang="en-US"/>
        </a:p>
      </dgm:t>
    </dgm:pt>
    <dgm:pt modelId="{046E6DB0-73D7-4A1F-AC72-D3C2661E7D5E}" type="parTrans" cxnId="{169569F7-B996-40A3-B939-4393CD10CDDF}">
      <dgm:prSet/>
      <dgm:spPr/>
      <dgm:t>
        <a:bodyPr/>
        <a:lstStyle/>
        <a:p>
          <a:endParaRPr lang="en-US"/>
        </a:p>
      </dgm:t>
    </dgm:pt>
    <dgm:pt modelId="{7963D2D6-EC97-4971-943C-DD9844512740}" type="sibTrans" cxnId="{169569F7-B996-40A3-B939-4393CD10CDDF}">
      <dgm:prSet/>
      <dgm:spPr/>
      <dgm:t>
        <a:bodyPr/>
        <a:lstStyle/>
        <a:p>
          <a:endParaRPr lang="en-US"/>
        </a:p>
      </dgm:t>
    </dgm:pt>
    <dgm:pt modelId="{CE9EF8D1-16B6-447A-9F54-04FA8BAD810A}" type="pres">
      <dgm:prSet presAssocID="{BC724E97-B401-47E5-B719-092A61BFF558}" presName="diagram" presStyleCnt="0">
        <dgm:presLayoutVars>
          <dgm:dir/>
          <dgm:resizeHandles val="exact"/>
        </dgm:presLayoutVars>
      </dgm:prSet>
      <dgm:spPr/>
    </dgm:pt>
    <dgm:pt modelId="{2B9E8175-42EC-44AB-8E16-5A3A9F95D72B}" type="pres">
      <dgm:prSet presAssocID="{448A11D5-66CD-4658-B6E6-7344D6FF8BAE}" presName="node" presStyleLbl="node1" presStyleIdx="0" presStyleCnt="10">
        <dgm:presLayoutVars>
          <dgm:bulletEnabled val="1"/>
        </dgm:presLayoutVars>
      </dgm:prSet>
      <dgm:spPr/>
    </dgm:pt>
    <dgm:pt modelId="{9A393036-AA84-40AB-9247-98E09D6061DD}" type="pres">
      <dgm:prSet presAssocID="{F3489D8C-A5BF-40E0-A55E-8D931CCF701E}" presName="sibTrans" presStyleCnt="0"/>
      <dgm:spPr/>
    </dgm:pt>
    <dgm:pt modelId="{02EE2B65-575D-40EF-99AF-D1148EDD65DC}" type="pres">
      <dgm:prSet presAssocID="{B5D69C53-A4CB-4653-B027-B4B837E03577}" presName="node" presStyleLbl="node1" presStyleIdx="1" presStyleCnt="10">
        <dgm:presLayoutVars>
          <dgm:bulletEnabled val="1"/>
        </dgm:presLayoutVars>
      </dgm:prSet>
      <dgm:spPr/>
    </dgm:pt>
    <dgm:pt modelId="{68E301BE-F0EA-4CBE-8B04-758E27DDBAC8}" type="pres">
      <dgm:prSet presAssocID="{BA452E37-A002-4A8F-815E-93FD8FFAF743}" presName="sibTrans" presStyleCnt="0"/>
      <dgm:spPr/>
    </dgm:pt>
    <dgm:pt modelId="{3A9AE290-9547-40AD-B57F-F9DC0E2CEA8B}" type="pres">
      <dgm:prSet presAssocID="{C77822C4-265A-40AD-999D-65A6CCD51FC4}" presName="node" presStyleLbl="node1" presStyleIdx="2" presStyleCnt="10">
        <dgm:presLayoutVars>
          <dgm:bulletEnabled val="1"/>
        </dgm:presLayoutVars>
      </dgm:prSet>
      <dgm:spPr/>
    </dgm:pt>
    <dgm:pt modelId="{A5E20EF3-7ED8-4685-9DE2-460056B911FD}" type="pres">
      <dgm:prSet presAssocID="{4A761108-57CC-4BA0-A1A0-3697F2A39DD3}" presName="sibTrans" presStyleCnt="0"/>
      <dgm:spPr/>
    </dgm:pt>
    <dgm:pt modelId="{24E8626B-7117-4B98-A37D-B6635640167C}" type="pres">
      <dgm:prSet presAssocID="{0469CEDB-DB44-4B5E-844F-4EBE6517243D}" presName="node" presStyleLbl="node1" presStyleIdx="3" presStyleCnt="10">
        <dgm:presLayoutVars>
          <dgm:bulletEnabled val="1"/>
        </dgm:presLayoutVars>
      </dgm:prSet>
      <dgm:spPr/>
    </dgm:pt>
    <dgm:pt modelId="{E09AC2B5-8754-482D-8037-D581951320D5}" type="pres">
      <dgm:prSet presAssocID="{B93128BE-C4A2-4A48-B554-91200430B15A}" presName="sibTrans" presStyleCnt="0"/>
      <dgm:spPr/>
    </dgm:pt>
    <dgm:pt modelId="{DB46A545-2E1A-46FA-A156-D82AACEA5101}" type="pres">
      <dgm:prSet presAssocID="{E8420A71-B159-4182-9CC3-1231B18724CD}" presName="node" presStyleLbl="node1" presStyleIdx="4" presStyleCnt="10">
        <dgm:presLayoutVars>
          <dgm:bulletEnabled val="1"/>
        </dgm:presLayoutVars>
      </dgm:prSet>
      <dgm:spPr/>
    </dgm:pt>
    <dgm:pt modelId="{2499E544-CF8B-4B0E-9C74-2260277D04C9}" type="pres">
      <dgm:prSet presAssocID="{C8CA6735-A3A9-4C54-9960-6A1C9F836F29}" presName="sibTrans" presStyleCnt="0"/>
      <dgm:spPr/>
    </dgm:pt>
    <dgm:pt modelId="{BD5F7A6B-30A2-4644-83B7-CEF4D91D1618}" type="pres">
      <dgm:prSet presAssocID="{2FF1216A-CB46-42DA-91EE-9536C4E70E44}" presName="node" presStyleLbl="node1" presStyleIdx="5" presStyleCnt="10">
        <dgm:presLayoutVars>
          <dgm:bulletEnabled val="1"/>
        </dgm:presLayoutVars>
      </dgm:prSet>
      <dgm:spPr/>
    </dgm:pt>
    <dgm:pt modelId="{A7A365F3-D45E-4C40-A924-55B658676C24}" type="pres">
      <dgm:prSet presAssocID="{2E5F0668-4FAF-4741-8AA1-3D03F2A9B5FB}" presName="sibTrans" presStyleCnt="0"/>
      <dgm:spPr/>
    </dgm:pt>
    <dgm:pt modelId="{3144EBA2-E052-491B-98C9-8832F81E99DF}" type="pres">
      <dgm:prSet presAssocID="{28188E2A-040F-4A9A-8CD8-AA2BFDCDEA80}" presName="node" presStyleLbl="node1" presStyleIdx="6" presStyleCnt="10">
        <dgm:presLayoutVars>
          <dgm:bulletEnabled val="1"/>
        </dgm:presLayoutVars>
      </dgm:prSet>
      <dgm:spPr/>
    </dgm:pt>
    <dgm:pt modelId="{69C4B303-A14A-41B6-B8DC-10278A58E09E}" type="pres">
      <dgm:prSet presAssocID="{9D92D912-8FA4-47BC-B5F5-076C9741AD19}" presName="sibTrans" presStyleCnt="0"/>
      <dgm:spPr/>
    </dgm:pt>
    <dgm:pt modelId="{A6E89085-8DCC-4D28-9FBE-89D1A9828AFF}" type="pres">
      <dgm:prSet presAssocID="{B760B754-C433-4954-ABF2-A122B0EDB451}" presName="node" presStyleLbl="node1" presStyleIdx="7" presStyleCnt="10">
        <dgm:presLayoutVars>
          <dgm:bulletEnabled val="1"/>
        </dgm:presLayoutVars>
      </dgm:prSet>
      <dgm:spPr/>
    </dgm:pt>
    <dgm:pt modelId="{A00914A9-653E-49DF-BA50-163F8FC98B96}" type="pres">
      <dgm:prSet presAssocID="{76D6C2AD-D241-42F3-9FCC-5220EDE81667}" presName="sibTrans" presStyleCnt="0"/>
      <dgm:spPr/>
    </dgm:pt>
    <dgm:pt modelId="{00C1C939-F306-4DAB-8EB4-DE229D4235B5}" type="pres">
      <dgm:prSet presAssocID="{DB80C36E-5F8F-489C-8B6A-61258D9198EA}" presName="node" presStyleLbl="node1" presStyleIdx="8" presStyleCnt="10">
        <dgm:presLayoutVars>
          <dgm:bulletEnabled val="1"/>
        </dgm:presLayoutVars>
      </dgm:prSet>
      <dgm:spPr/>
    </dgm:pt>
    <dgm:pt modelId="{1375D30A-5746-46AE-B3A9-DBB0E4B4988C}" type="pres">
      <dgm:prSet presAssocID="{85D4DAFB-9CAE-44D5-85DF-8FD2849F626D}" presName="sibTrans" presStyleCnt="0"/>
      <dgm:spPr/>
    </dgm:pt>
    <dgm:pt modelId="{48C99238-4BAD-4C0E-8064-ECD92C1BB424}" type="pres">
      <dgm:prSet presAssocID="{53D903AF-623F-4306-AE2D-DE4EB156F171}" presName="node" presStyleLbl="node1" presStyleIdx="9" presStyleCnt="10">
        <dgm:presLayoutVars>
          <dgm:bulletEnabled val="1"/>
        </dgm:presLayoutVars>
      </dgm:prSet>
      <dgm:spPr/>
    </dgm:pt>
  </dgm:ptLst>
  <dgm:cxnLst>
    <dgm:cxn modelId="{76E07102-013E-4474-A318-9D96C0FF75EB}" type="presOf" srcId="{B5D69C53-A4CB-4653-B027-B4B837E03577}" destId="{02EE2B65-575D-40EF-99AF-D1148EDD65DC}" srcOrd="0" destOrd="0" presId="urn:microsoft.com/office/officeart/2005/8/layout/default"/>
    <dgm:cxn modelId="{65A95F0D-547B-4855-9D9B-70C06AB890C0}" srcId="{BC724E97-B401-47E5-B719-092A61BFF558}" destId="{0469CEDB-DB44-4B5E-844F-4EBE6517243D}" srcOrd="3" destOrd="0" parTransId="{48D7DA45-1B35-4B9C-A857-852F68F48368}" sibTransId="{B93128BE-C4A2-4A48-B554-91200430B15A}"/>
    <dgm:cxn modelId="{1701D11C-12C5-4A28-8B69-92D91143A9BA}" type="presOf" srcId="{28188E2A-040F-4A9A-8CD8-AA2BFDCDEA80}" destId="{3144EBA2-E052-491B-98C9-8832F81E99DF}" srcOrd="0" destOrd="0" presId="urn:microsoft.com/office/officeart/2005/8/layout/default"/>
    <dgm:cxn modelId="{6082952E-2A72-4DFB-B460-A526C796AF06}" type="presOf" srcId="{2FF1216A-CB46-42DA-91EE-9536C4E70E44}" destId="{BD5F7A6B-30A2-4644-83B7-CEF4D91D1618}" srcOrd="0" destOrd="0" presId="urn:microsoft.com/office/officeart/2005/8/layout/default"/>
    <dgm:cxn modelId="{03643234-6FEA-418A-B950-88B5ECB7C754}" srcId="{BC724E97-B401-47E5-B719-092A61BFF558}" destId="{C77822C4-265A-40AD-999D-65A6CCD51FC4}" srcOrd="2" destOrd="0" parTransId="{7FB1109E-031B-4916-94EF-6DFAFA3D69C7}" sibTransId="{4A761108-57CC-4BA0-A1A0-3697F2A39DD3}"/>
    <dgm:cxn modelId="{B7454E64-F556-484F-ABB3-3EA4142EDE6A}" srcId="{BC724E97-B401-47E5-B719-092A61BFF558}" destId="{28188E2A-040F-4A9A-8CD8-AA2BFDCDEA80}" srcOrd="6" destOrd="0" parTransId="{6A6E480B-F892-48E4-8C7F-CE1A2D865419}" sibTransId="{9D92D912-8FA4-47BC-B5F5-076C9741AD19}"/>
    <dgm:cxn modelId="{A8F72568-93F6-43A6-AEF0-B3A7E4DEEF34}" srcId="{BC724E97-B401-47E5-B719-092A61BFF558}" destId="{448A11D5-66CD-4658-B6E6-7344D6FF8BAE}" srcOrd="0" destOrd="0" parTransId="{6B25648C-D1AC-4EE3-A326-3F1E19819195}" sibTransId="{F3489D8C-A5BF-40E0-A55E-8D931CCF701E}"/>
    <dgm:cxn modelId="{4B7B7B79-AB44-48AC-A636-5763FFDE652A}" srcId="{BC724E97-B401-47E5-B719-092A61BFF558}" destId="{2FF1216A-CB46-42DA-91EE-9536C4E70E44}" srcOrd="5" destOrd="0" parTransId="{818D44B9-E009-4FDD-9844-E32E56661A26}" sibTransId="{2E5F0668-4FAF-4741-8AA1-3D03F2A9B5FB}"/>
    <dgm:cxn modelId="{21461787-F267-43CA-91CF-6CF406A73879}" type="presOf" srcId="{448A11D5-66CD-4658-B6E6-7344D6FF8BAE}" destId="{2B9E8175-42EC-44AB-8E16-5A3A9F95D72B}" srcOrd="0" destOrd="0" presId="urn:microsoft.com/office/officeart/2005/8/layout/default"/>
    <dgm:cxn modelId="{4B47798D-CDB9-46D7-978E-4DC551AFC502}" type="presOf" srcId="{C77822C4-265A-40AD-999D-65A6CCD51FC4}" destId="{3A9AE290-9547-40AD-B57F-F9DC0E2CEA8B}" srcOrd="0" destOrd="0" presId="urn:microsoft.com/office/officeart/2005/8/layout/default"/>
    <dgm:cxn modelId="{D1915E9A-4182-4852-A622-D45BE87905C9}" srcId="{BC724E97-B401-47E5-B719-092A61BFF558}" destId="{DB80C36E-5F8F-489C-8B6A-61258D9198EA}" srcOrd="8" destOrd="0" parTransId="{584A0DC9-97B8-4B95-93E0-17A88C3A9096}" sibTransId="{85D4DAFB-9CAE-44D5-85DF-8FD2849F626D}"/>
    <dgm:cxn modelId="{266234B0-F07B-447D-A382-249BAE490C95}" type="presOf" srcId="{DB80C36E-5F8F-489C-8B6A-61258D9198EA}" destId="{00C1C939-F306-4DAB-8EB4-DE229D4235B5}" srcOrd="0" destOrd="0" presId="urn:microsoft.com/office/officeart/2005/8/layout/default"/>
    <dgm:cxn modelId="{1EA80FBA-4D2D-485C-BAA9-C48FEEE28DBB}" srcId="{BC724E97-B401-47E5-B719-092A61BFF558}" destId="{B760B754-C433-4954-ABF2-A122B0EDB451}" srcOrd="7" destOrd="0" parTransId="{981CA028-6A54-4F00-88B4-B9D49FF55AC0}" sibTransId="{76D6C2AD-D241-42F3-9FCC-5220EDE81667}"/>
    <dgm:cxn modelId="{0992A1C5-DA2A-4E71-BB6C-CF246051D2C2}" type="presOf" srcId="{E8420A71-B159-4182-9CC3-1231B18724CD}" destId="{DB46A545-2E1A-46FA-A156-D82AACEA5101}" srcOrd="0" destOrd="0" presId="urn:microsoft.com/office/officeart/2005/8/layout/default"/>
    <dgm:cxn modelId="{198794C7-F676-4C20-9C98-4CF96F58AF43}" srcId="{BC724E97-B401-47E5-B719-092A61BFF558}" destId="{E8420A71-B159-4182-9CC3-1231B18724CD}" srcOrd="4" destOrd="0" parTransId="{5FA3A06D-22F0-42AF-9A88-0F4561929FC1}" sibTransId="{C8CA6735-A3A9-4C54-9960-6A1C9F836F29}"/>
    <dgm:cxn modelId="{3C1E9FD5-CA44-496F-A786-2233A66ADD6D}" type="presOf" srcId="{53D903AF-623F-4306-AE2D-DE4EB156F171}" destId="{48C99238-4BAD-4C0E-8064-ECD92C1BB424}" srcOrd="0" destOrd="0" presId="urn:microsoft.com/office/officeart/2005/8/layout/default"/>
    <dgm:cxn modelId="{2B2495E0-EEA4-471D-81B5-92FFCBC8DA96}" type="presOf" srcId="{B760B754-C433-4954-ABF2-A122B0EDB451}" destId="{A6E89085-8DCC-4D28-9FBE-89D1A9828AFF}" srcOrd="0" destOrd="0" presId="urn:microsoft.com/office/officeart/2005/8/layout/default"/>
    <dgm:cxn modelId="{41590BE5-223E-435A-B8AE-FC00C3DFF1C1}" type="presOf" srcId="{BC724E97-B401-47E5-B719-092A61BFF558}" destId="{CE9EF8D1-16B6-447A-9F54-04FA8BAD810A}" srcOrd="0" destOrd="0" presId="urn:microsoft.com/office/officeart/2005/8/layout/default"/>
    <dgm:cxn modelId="{14FC63F1-BCCA-4AF6-8E23-5CEA1FD5D62D}" srcId="{BC724E97-B401-47E5-B719-092A61BFF558}" destId="{B5D69C53-A4CB-4653-B027-B4B837E03577}" srcOrd="1" destOrd="0" parTransId="{58EFB229-D610-4812-95B8-BBC2236C518C}" sibTransId="{BA452E37-A002-4A8F-815E-93FD8FFAF743}"/>
    <dgm:cxn modelId="{169569F7-B996-40A3-B939-4393CD10CDDF}" srcId="{BC724E97-B401-47E5-B719-092A61BFF558}" destId="{53D903AF-623F-4306-AE2D-DE4EB156F171}" srcOrd="9" destOrd="0" parTransId="{046E6DB0-73D7-4A1F-AC72-D3C2661E7D5E}" sibTransId="{7963D2D6-EC97-4971-943C-DD9844512740}"/>
    <dgm:cxn modelId="{B87AC3FE-E167-4BAE-BDC4-0E4902AE4A2C}" type="presOf" srcId="{0469CEDB-DB44-4B5E-844F-4EBE6517243D}" destId="{24E8626B-7117-4B98-A37D-B6635640167C}" srcOrd="0" destOrd="0" presId="urn:microsoft.com/office/officeart/2005/8/layout/default"/>
    <dgm:cxn modelId="{5A254144-AAFD-4398-9E55-723A90EF8A99}" type="presParOf" srcId="{CE9EF8D1-16B6-447A-9F54-04FA8BAD810A}" destId="{2B9E8175-42EC-44AB-8E16-5A3A9F95D72B}" srcOrd="0" destOrd="0" presId="urn:microsoft.com/office/officeart/2005/8/layout/default"/>
    <dgm:cxn modelId="{40EEB7C2-52DE-471C-998F-3DECE51DB73F}" type="presParOf" srcId="{CE9EF8D1-16B6-447A-9F54-04FA8BAD810A}" destId="{9A393036-AA84-40AB-9247-98E09D6061DD}" srcOrd="1" destOrd="0" presId="urn:microsoft.com/office/officeart/2005/8/layout/default"/>
    <dgm:cxn modelId="{9B35F6EE-AA32-4762-927E-B26DFD355CFC}" type="presParOf" srcId="{CE9EF8D1-16B6-447A-9F54-04FA8BAD810A}" destId="{02EE2B65-575D-40EF-99AF-D1148EDD65DC}" srcOrd="2" destOrd="0" presId="urn:microsoft.com/office/officeart/2005/8/layout/default"/>
    <dgm:cxn modelId="{015FF7E8-4BDF-40E0-9FF5-020CC010CA69}" type="presParOf" srcId="{CE9EF8D1-16B6-447A-9F54-04FA8BAD810A}" destId="{68E301BE-F0EA-4CBE-8B04-758E27DDBAC8}" srcOrd="3" destOrd="0" presId="urn:microsoft.com/office/officeart/2005/8/layout/default"/>
    <dgm:cxn modelId="{CAA7DFC3-6DB8-4280-9AA5-1D5BAB7344B4}" type="presParOf" srcId="{CE9EF8D1-16B6-447A-9F54-04FA8BAD810A}" destId="{3A9AE290-9547-40AD-B57F-F9DC0E2CEA8B}" srcOrd="4" destOrd="0" presId="urn:microsoft.com/office/officeart/2005/8/layout/default"/>
    <dgm:cxn modelId="{FFAEC547-9EEA-44B3-9F2A-82C7054583B5}" type="presParOf" srcId="{CE9EF8D1-16B6-447A-9F54-04FA8BAD810A}" destId="{A5E20EF3-7ED8-4685-9DE2-460056B911FD}" srcOrd="5" destOrd="0" presId="urn:microsoft.com/office/officeart/2005/8/layout/default"/>
    <dgm:cxn modelId="{995DE5BC-D3B1-4FA3-90C7-B172BE131771}" type="presParOf" srcId="{CE9EF8D1-16B6-447A-9F54-04FA8BAD810A}" destId="{24E8626B-7117-4B98-A37D-B6635640167C}" srcOrd="6" destOrd="0" presId="urn:microsoft.com/office/officeart/2005/8/layout/default"/>
    <dgm:cxn modelId="{3D618015-3E12-4A14-BF5A-776FAB8763E8}" type="presParOf" srcId="{CE9EF8D1-16B6-447A-9F54-04FA8BAD810A}" destId="{E09AC2B5-8754-482D-8037-D581951320D5}" srcOrd="7" destOrd="0" presId="urn:microsoft.com/office/officeart/2005/8/layout/default"/>
    <dgm:cxn modelId="{4628CD24-0920-43F5-AAAF-091291392E97}" type="presParOf" srcId="{CE9EF8D1-16B6-447A-9F54-04FA8BAD810A}" destId="{DB46A545-2E1A-46FA-A156-D82AACEA5101}" srcOrd="8" destOrd="0" presId="urn:microsoft.com/office/officeart/2005/8/layout/default"/>
    <dgm:cxn modelId="{56F150D5-37BD-436A-A07B-D5843334F9A7}" type="presParOf" srcId="{CE9EF8D1-16B6-447A-9F54-04FA8BAD810A}" destId="{2499E544-CF8B-4B0E-9C74-2260277D04C9}" srcOrd="9" destOrd="0" presId="urn:microsoft.com/office/officeart/2005/8/layout/default"/>
    <dgm:cxn modelId="{6CA7790D-4FA6-4D05-B656-AF5359891DBB}" type="presParOf" srcId="{CE9EF8D1-16B6-447A-9F54-04FA8BAD810A}" destId="{BD5F7A6B-30A2-4644-83B7-CEF4D91D1618}" srcOrd="10" destOrd="0" presId="urn:microsoft.com/office/officeart/2005/8/layout/default"/>
    <dgm:cxn modelId="{D95281A1-06F2-482D-8ABD-963F4EDC41A2}" type="presParOf" srcId="{CE9EF8D1-16B6-447A-9F54-04FA8BAD810A}" destId="{A7A365F3-D45E-4C40-A924-55B658676C24}" srcOrd="11" destOrd="0" presId="urn:microsoft.com/office/officeart/2005/8/layout/default"/>
    <dgm:cxn modelId="{FB90A9EC-F249-43C1-B0BB-401BA36DD564}" type="presParOf" srcId="{CE9EF8D1-16B6-447A-9F54-04FA8BAD810A}" destId="{3144EBA2-E052-491B-98C9-8832F81E99DF}" srcOrd="12" destOrd="0" presId="urn:microsoft.com/office/officeart/2005/8/layout/default"/>
    <dgm:cxn modelId="{DA342659-86A3-4B44-8CE4-F3C23C594AA3}" type="presParOf" srcId="{CE9EF8D1-16B6-447A-9F54-04FA8BAD810A}" destId="{69C4B303-A14A-41B6-B8DC-10278A58E09E}" srcOrd="13" destOrd="0" presId="urn:microsoft.com/office/officeart/2005/8/layout/default"/>
    <dgm:cxn modelId="{54E0F519-FE73-4312-877C-117688DA8D43}" type="presParOf" srcId="{CE9EF8D1-16B6-447A-9F54-04FA8BAD810A}" destId="{A6E89085-8DCC-4D28-9FBE-89D1A9828AFF}" srcOrd="14" destOrd="0" presId="urn:microsoft.com/office/officeart/2005/8/layout/default"/>
    <dgm:cxn modelId="{3FD0CE75-F529-4EB7-B085-1D25921884A7}" type="presParOf" srcId="{CE9EF8D1-16B6-447A-9F54-04FA8BAD810A}" destId="{A00914A9-653E-49DF-BA50-163F8FC98B96}" srcOrd="15" destOrd="0" presId="urn:microsoft.com/office/officeart/2005/8/layout/default"/>
    <dgm:cxn modelId="{DB3A772E-2355-43A6-9F08-201A191B046B}" type="presParOf" srcId="{CE9EF8D1-16B6-447A-9F54-04FA8BAD810A}" destId="{00C1C939-F306-4DAB-8EB4-DE229D4235B5}" srcOrd="16" destOrd="0" presId="urn:microsoft.com/office/officeart/2005/8/layout/default"/>
    <dgm:cxn modelId="{2ADE165E-6520-488A-8EFE-058386714114}" type="presParOf" srcId="{CE9EF8D1-16B6-447A-9F54-04FA8BAD810A}" destId="{1375D30A-5746-46AE-B3A9-DBB0E4B4988C}" srcOrd="17" destOrd="0" presId="urn:microsoft.com/office/officeart/2005/8/layout/default"/>
    <dgm:cxn modelId="{39BD1683-5B77-4EA3-BC60-E95FD75334B0}" type="presParOf" srcId="{CE9EF8D1-16B6-447A-9F54-04FA8BAD810A}" destId="{48C99238-4BAD-4C0E-8064-ECD92C1BB424}"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CFCD65-8011-46E5-9CF4-FD3AE55B21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E38BDF-1ED7-4923-9D89-5EB2B17CE71B}">
      <dgm:prSet/>
      <dgm:spPr/>
      <dgm:t>
        <a:bodyPr/>
        <a:lstStyle/>
        <a:p>
          <a:r>
            <a:rPr lang="en-US"/>
            <a:t>Indian &amp; Greek Gods</a:t>
          </a:r>
        </a:p>
      </dgm:t>
    </dgm:pt>
    <dgm:pt modelId="{80BB99ED-7C19-45A0-AA33-C0FB725ACEF0}" type="parTrans" cxnId="{7BEF5DCE-377A-4466-AB63-EF158D3A9D8B}">
      <dgm:prSet/>
      <dgm:spPr/>
      <dgm:t>
        <a:bodyPr/>
        <a:lstStyle/>
        <a:p>
          <a:endParaRPr lang="en-US"/>
        </a:p>
      </dgm:t>
    </dgm:pt>
    <dgm:pt modelId="{9EF9EF54-CB26-452C-A719-A27E65CF5ECF}" type="sibTrans" cxnId="{7BEF5DCE-377A-4466-AB63-EF158D3A9D8B}">
      <dgm:prSet/>
      <dgm:spPr/>
      <dgm:t>
        <a:bodyPr/>
        <a:lstStyle/>
        <a:p>
          <a:endParaRPr lang="en-US"/>
        </a:p>
      </dgm:t>
    </dgm:pt>
    <dgm:pt modelId="{D19426CC-F5FC-4863-92F7-428E4A24146F}">
      <dgm:prSet/>
      <dgm:spPr/>
      <dgm:t>
        <a:bodyPr/>
        <a:lstStyle/>
        <a:p>
          <a:r>
            <a:rPr lang="en-US"/>
            <a:t>The 1940’s</a:t>
          </a:r>
        </a:p>
      </dgm:t>
    </dgm:pt>
    <dgm:pt modelId="{0D759A70-668A-469C-B1C8-4F88168B0DA4}" type="parTrans" cxnId="{9F176839-63C3-46D5-B95B-A6D211FB54AB}">
      <dgm:prSet/>
      <dgm:spPr/>
      <dgm:t>
        <a:bodyPr/>
        <a:lstStyle/>
        <a:p>
          <a:endParaRPr lang="en-US"/>
        </a:p>
      </dgm:t>
    </dgm:pt>
    <dgm:pt modelId="{69FCA981-1097-4C7A-B1CE-AFC414367C3A}" type="sibTrans" cxnId="{9F176839-63C3-46D5-B95B-A6D211FB54AB}">
      <dgm:prSet/>
      <dgm:spPr/>
      <dgm:t>
        <a:bodyPr/>
        <a:lstStyle/>
        <a:p>
          <a:endParaRPr lang="en-US"/>
        </a:p>
      </dgm:t>
    </dgm:pt>
    <dgm:pt modelId="{8BE4697D-3471-4243-897C-C88A66E89C02}">
      <dgm:prSet/>
      <dgm:spPr/>
      <dgm:t>
        <a:bodyPr/>
        <a:lstStyle/>
        <a:p>
          <a:r>
            <a:rPr lang="en-US"/>
            <a:t>The 1950’s</a:t>
          </a:r>
        </a:p>
      </dgm:t>
    </dgm:pt>
    <dgm:pt modelId="{F3BC06DF-E082-4876-BD2F-2CC85AABB7B8}" type="parTrans" cxnId="{6316E118-CFB2-4035-9B05-5FDE11D557CF}">
      <dgm:prSet/>
      <dgm:spPr/>
      <dgm:t>
        <a:bodyPr/>
        <a:lstStyle/>
        <a:p>
          <a:endParaRPr lang="en-US"/>
        </a:p>
      </dgm:t>
    </dgm:pt>
    <dgm:pt modelId="{51FE90D2-9348-41F8-8B56-39315810BF6A}" type="sibTrans" cxnId="{6316E118-CFB2-4035-9B05-5FDE11D557CF}">
      <dgm:prSet/>
      <dgm:spPr/>
      <dgm:t>
        <a:bodyPr/>
        <a:lstStyle/>
        <a:p>
          <a:endParaRPr lang="en-US"/>
        </a:p>
      </dgm:t>
    </dgm:pt>
    <dgm:pt modelId="{D056CB88-FA01-46EC-84BE-0712E9AFFF41}">
      <dgm:prSet/>
      <dgm:spPr/>
      <dgm:t>
        <a:bodyPr/>
        <a:lstStyle/>
        <a:p>
          <a:r>
            <a:rPr lang="en-US"/>
            <a:t>1956</a:t>
          </a:r>
        </a:p>
      </dgm:t>
    </dgm:pt>
    <dgm:pt modelId="{0C7A2F73-4CE4-4F1F-AD66-C94A9864E08B}" type="parTrans" cxnId="{B370B788-6DF9-47B4-AA09-E258E7D87D06}">
      <dgm:prSet/>
      <dgm:spPr/>
      <dgm:t>
        <a:bodyPr/>
        <a:lstStyle/>
        <a:p>
          <a:endParaRPr lang="en-US"/>
        </a:p>
      </dgm:t>
    </dgm:pt>
    <dgm:pt modelId="{54DAF905-469D-44C6-887B-B2149D093C98}" type="sibTrans" cxnId="{B370B788-6DF9-47B4-AA09-E258E7D87D06}">
      <dgm:prSet/>
      <dgm:spPr/>
      <dgm:t>
        <a:bodyPr/>
        <a:lstStyle/>
        <a:p>
          <a:endParaRPr lang="en-US"/>
        </a:p>
      </dgm:t>
    </dgm:pt>
    <dgm:pt modelId="{2B7B38C8-A8BB-425D-8034-0C046698EC2D}">
      <dgm:prSet/>
      <dgm:spPr/>
      <dgm:t>
        <a:bodyPr/>
        <a:lstStyle/>
        <a:p>
          <a:r>
            <a:rPr lang="en-US"/>
            <a:t>1950 and 1960’s</a:t>
          </a:r>
        </a:p>
      </dgm:t>
    </dgm:pt>
    <dgm:pt modelId="{F58B50C9-8DF9-4AFF-B3F6-00C238D37CCD}" type="parTrans" cxnId="{C735958E-BA2A-417D-BF40-16C833E39B69}">
      <dgm:prSet/>
      <dgm:spPr/>
      <dgm:t>
        <a:bodyPr/>
        <a:lstStyle/>
        <a:p>
          <a:endParaRPr lang="en-US"/>
        </a:p>
      </dgm:t>
    </dgm:pt>
    <dgm:pt modelId="{526EE6DE-9B0B-40C5-9C62-352559B3FF1F}" type="sibTrans" cxnId="{C735958E-BA2A-417D-BF40-16C833E39B69}">
      <dgm:prSet/>
      <dgm:spPr/>
      <dgm:t>
        <a:bodyPr/>
        <a:lstStyle/>
        <a:p>
          <a:endParaRPr lang="en-US"/>
        </a:p>
      </dgm:t>
    </dgm:pt>
    <dgm:pt modelId="{B22F2A83-07EC-49AA-A38A-DC483881614B}">
      <dgm:prSet/>
      <dgm:spPr/>
      <dgm:t>
        <a:bodyPr/>
        <a:lstStyle/>
        <a:p>
          <a:r>
            <a:rPr lang="en-US"/>
            <a:t>1970 and 1980’s</a:t>
          </a:r>
        </a:p>
      </dgm:t>
    </dgm:pt>
    <dgm:pt modelId="{0A22BEA2-3663-4740-BE10-1CC1AED69F8A}" type="parTrans" cxnId="{7B7169EB-580E-47C4-B2A1-A8D86FE966D2}">
      <dgm:prSet/>
      <dgm:spPr/>
      <dgm:t>
        <a:bodyPr/>
        <a:lstStyle/>
        <a:p>
          <a:endParaRPr lang="en-US"/>
        </a:p>
      </dgm:t>
    </dgm:pt>
    <dgm:pt modelId="{3954325F-217F-4C62-B8AC-C85259F565FF}" type="sibTrans" cxnId="{7B7169EB-580E-47C4-B2A1-A8D86FE966D2}">
      <dgm:prSet/>
      <dgm:spPr/>
      <dgm:t>
        <a:bodyPr/>
        <a:lstStyle/>
        <a:p>
          <a:endParaRPr lang="en-US"/>
        </a:p>
      </dgm:t>
    </dgm:pt>
    <dgm:pt modelId="{E1941A76-F0DF-40F1-8FE7-C7547DE74F05}">
      <dgm:prSet/>
      <dgm:spPr/>
      <dgm:t>
        <a:bodyPr/>
        <a:lstStyle/>
        <a:p>
          <a:r>
            <a:rPr lang="en-US"/>
            <a:t>1990 till Today</a:t>
          </a:r>
        </a:p>
      </dgm:t>
    </dgm:pt>
    <dgm:pt modelId="{EB651B21-35A5-4D38-9C0C-5A08D8209572}" type="parTrans" cxnId="{5AD711FF-7D8E-4F9A-B277-BF20536CCC5F}">
      <dgm:prSet/>
      <dgm:spPr/>
      <dgm:t>
        <a:bodyPr/>
        <a:lstStyle/>
        <a:p>
          <a:endParaRPr lang="en-US"/>
        </a:p>
      </dgm:t>
    </dgm:pt>
    <dgm:pt modelId="{70E8CD0E-5060-4938-9CDB-58B0F2B0FF54}" type="sibTrans" cxnId="{5AD711FF-7D8E-4F9A-B277-BF20536CCC5F}">
      <dgm:prSet/>
      <dgm:spPr/>
      <dgm:t>
        <a:bodyPr/>
        <a:lstStyle/>
        <a:p>
          <a:endParaRPr lang="en-US"/>
        </a:p>
      </dgm:t>
    </dgm:pt>
    <dgm:pt modelId="{A43F39C0-E9F7-4FBE-8A94-91354192784C}" type="pres">
      <dgm:prSet presAssocID="{A2CFCD65-8011-46E5-9CF4-FD3AE55B21A2}" presName="linear" presStyleCnt="0">
        <dgm:presLayoutVars>
          <dgm:animLvl val="lvl"/>
          <dgm:resizeHandles val="exact"/>
        </dgm:presLayoutVars>
      </dgm:prSet>
      <dgm:spPr/>
    </dgm:pt>
    <dgm:pt modelId="{5567138B-385E-4A35-BB9C-C56DA6E5986E}" type="pres">
      <dgm:prSet presAssocID="{00E38BDF-1ED7-4923-9D89-5EB2B17CE71B}" presName="parentText" presStyleLbl="node1" presStyleIdx="0" presStyleCnt="7">
        <dgm:presLayoutVars>
          <dgm:chMax val="0"/>
          <dgm:bulletEnabled val="1"/>
        </dgm:presLayoutVars>
      </dgm:prSet>
      <dgm:spPr/>
    </dgm:pt>
    <dgm:pt modelId="{C94DCBA8-626C-4B4F-8DFD-FDDF2B972337}" type="pres">
      <dgm:prSet presAssocID="{9EF9EF54-CB26-452C-A719-A27E65CF5ECF}" presName="spacer" presStyleCnt="0"/>
      <dgm:spPr/>
    </dgm:pt>
    <dgm:pt modelId="{0B5876A6-24DC-4C45-9395-3F4B872541F3}" type="pres">
      <dgm:prSet presAssocID="{D19426CC-F5FC-4863-92F7-428E4A24146F}" presName="parentText" presStyleLbl="node1" presStyleIdx="1" presStyleCnt="7">
        <dgm:presLayoutVars>
          <dgm:chMax val="0"/>
          <dgm:bulletEnabled val="1"/>
        </dgm:presLayoutVars>
      </dgm:prSet>
      <dgm:spPr/>
    </dgm:pt>
    <dgm:pt modelId="{CBFDC4D2-E814-44F2-97F9-C3E19D0CEF41}" type="pres">
      <dgm:prSet presAssocID="{69FCA981-1097-4C7A-B1CE-AFC414367C3A}" presName="spacer" presStyleCnt="0"/>
      <dgm:spPr/>
    </dgm:pt>
    <dgm:pt modelId="{6CCC854C-1536-4C2D-AD87-B3BA7BA4E19C}" type="pres">
      <dgm:prSet presAssocID="{8BE4697D-3471-4243-897C-C88A66E89C02}" presName="parentText" presStyleLbl="node1" presStyleIdx="2" presStyleCnt="7">
        <dgm:presLayoutVars>
          <dgm:chMax val="0"/>
          <dgm:bulletEnabled val="1"/>
        </dgm:presLayoutVars>
      </dgm:prSet>
      <dgm:spPr/>
    </dgm:pt>
    <dgm:pt modelId="{B2F4C77C-B9E0-4363-82F1-DA0F59C29ED6}" type="pres">
      <dgm:prSet presAssocID="{51FE90D2-9348-41F8-8B56-39315810BF6A}" presName="spacer" presStyleCnt="0"/>
      <dgm:spPr/>
    </dgm:pt>
    <dgm:pt modelId="{E4B721F2-E63B-466F-80BD-F667E887D646}" type="pres">
      <dgm:prSet presAssocID="{D056CB88-FA01-46EC-84BE-0712E9AFFF41}" presName="parentText" presStyleLbl="node1" presStyleIdx="3" presStyleCnt="7">
        <dgm:presLayoutVars>
          <dgm:chMax val="0"/>
          <dgm:bulletEnabled val="1"/>
        </dgm:presLayoutVars>
      </dgm:prSet>
      <dgm:spPr/>
    </dgm:pt>
    <dgm:pt modelId="{AFBD9188-DD8B-423B-84FE-EB0082C08A0A}" type="pres">
      <dgm:prSet presAssocID="{54DAF905-469D-44C6-887B-B2149D093C98}" presName="spacer" presStyleCnt="0"/>
      <dgm:spPr/>
    </dgm:pt>
    <dgm:pt modelId="{DCD44EEF-F5D9-4D94-B7E8-0533A4170BE4}" type="pres">
      <dgm:prSet presAssocID="{2B7B38C8-A8BB-425D-8034-0C046698EC2D}" presName="parentText" presStyleLbl="node1" presStyleIdx="4" presStyleCnt="7">
        <dgm:presLayoutVars>
          <dgm:chMax val="0"/>
          <dgm:bulletEnabled val="1"/>
        </dgm:presLayoutVars>
      </dgm:prSet>
      <dgm:spPr/>
    </dgm:pt>
    <dgm:pt modelId="{5A9B0E4C-BBFA-4F88-99CC-16B95AEE96F9}" type="pres">
      <dgm:prSet presAssocID="{526EE6DE-9B0B-40C5-9C62-352559B3FF1F}" presName="spacer" presStyleCnt="0"/>
      <dgm:spPr/>
    </dgm:pt>
    <dgm:pt modelId="{098275C7-686C-4510-B6F2-29A8D35D7382}" type="pres">
      <dgm:prSet presAssocID="{B22F2A83-07EC-49AA-A38A-DC483881614B}" presName="parentText" presStyleLbl="node1" presStyleIdx="5" presStyleCnt="7">
        <dgm:presLayoutVars>
          <dgm:chMax val="0"/>
          <dgm:bulletEnabled val="1"/>
        </dgm:presLayoutVars>
      </dgm:prSet>
      <dgm:spPr/>
    </dgm:pt>
    <dgm:pt modelId="{F9FE960E-8A2F-4BCA-94EC-59EB518F0105}" type="pres">
      <dgm:prSet presAssocID="{3954325F-217F-4C62-B8AC-C85259F565FF}" presName="spacer" presStyleCnt="0"/>
      <dgm:spPr/>
    </dgm:pt>
    <dgm:pt modelId="{65305EB2-7B5E-4D8B-BE4C-341AD37E7CE7}" type="pres">
      <dgm:prSet presAssocID="{E1941A76-F0DF-40F1-8FE7-C7547DE74F05}" presName="parentText" presStyleLbl="node1" presStyleIdx="6" presStyleCnt="7">
        <dgm:presLayoutVars>
          <dgm:chMax val="0"/>
          <dgm:bulletEnabled val="1"/>
        </dgm:presLayoutVars>
      </dgm:prSet>
      <dgm:spPr/>
    </dgm:pt>
  </dgm:ptLst>
  <dgm:cxnLst>
    <dgm:cxn modelId="{89A78801-BF22-4232-82D3-1FF385F95EA6}" type="presOf" srcId="{A2CFCD65-8011-46E5-9CF4-FD3AE55B21A2}" destId="{A43F39C0-E9F7-4FBE-8A94-91354192784C}" srcOrd="0" destOrd="0" presId="urn:microsoft.com/office/officeart/2005/8/layout/vList2"/>
    <dgm:cxn modelId="{6316E118-CFB2-4035-9B05-5FDE11D557CF}" srcId="{A2CFCD65-8011-46E5-9CF4-FD3AE55B21A2}" destId="{8BE4697D-3471-4243-897C-C88A66E89C02}" srcOrd="2" destOrd="0" parTransId="{F3BC06DF-E082-4876-BD2F-2CC85AABB7B8}" sibTransId="{51FE90D2-9348-41F8-8B56-39315810BF6A}"/>
    <dgm:cxn modelId="{F830991E-C32D-4753-94C9-70BC041C09E4}" type="presOf" srcId="{00E38BDF-1ED7-4923-9D89-5EB2B17CE71B}" destId="{5567138B-385E-4A35-BB9C-C56DA6E5986E}" srcOrd="0" destOrd="0" presId="urn:microsoft.com/office/officeart/2005/8/layout/vList2"/>
    <dgm:cxn modelId="{9F176839-63C3-46D5-B95B-A6D211FB54AB}" srcId="{A2CFCD65-8011-46E5-9CF4-FD3AE55B21A2}" destId="{D19426CC-F5FC-4863-92F7-428E4A24146F}" srcOrd="1" destOrd="0" parTransId="{0D759A70-668A-469C-B1C8-4F88168B0DA4}" sibTransId="{69FCA981-1097-4C7A-B1CE-AFC414367C3A}"/>
    <dgm:cxn modelId="{F8439470-F99B-4D81-9D2A-CB8C665C0436}" type="presOf" srcId="{2B7B38C8-A8BB-425D-8034-0C046698EC2D}" destId="{DCD44EEF-F5D9-4D94-B7E8-0533A4170BE4}" srcOrd="0" destOrd="0" presId="urn:microsoft.com/office/officeart/2005/8/layout/vList2"/>
    <dgm:cxn modelId="{B370B788-6DF9-47B4-AA09-E258E7D87D06}" srcId="{A2CFCD65-8011-46E5-9CF4-FD3AE55B21A2}" destId="{D056CB88-FA01-46EC-84BE-0712E9AFFF41}" srcOrd="3" destOrd="0" parTransId="{0C7A2F73-4CE4-4F1F-AD66-C94A9864E08B}" sibTransId="{54DAF905-469D-44C6-887B-B2149D093C98}"/>
    <dgm:cxn modelId="{C735958E-BA2A-417D-BF40-16C833E39B69}" srcId="{A2CFCD65-8011-46E5-9CF4-FD3AE55B21A2}" destId="{2B7B38C8-A8BB-425D-8034-0C046698EC2D}" srcOrd="4" destOrd="0" parTransId="{F58B50C9-8DF9-4AFF-B3F6-00C238D37CCD}" sibTransId="{526EE6DE-9B0B-40C5-9C62-352559B3FF1F}"/>
    <dgm:cxn modelId="{BC1357A0-5F0E-4BC9-BF44-A153FE937D43}" type="presOf" srcId="{D19426CC-F5FC-4863-92F7-428E4A24146F}" destId="{0B5876A6-24DC-4C45-9395-3F4B872541F3}" srcOrd="0" destOrd="0" presId="urn:microsoft.com/office/officeart/2005/8/layout/vList2"/>
    <dgm:cxn modelId="{A97D9DAD-24D7-4703-8CBA-053F5A21327B}" type="presOf" srcId="{8BE4697D-3471-4243-897C-C88A66E89C02}" destId="{6CCC854C-1536-4C2D-AD87-B3BA7BA4E19C}" srcOrd="0" destOrd="0" presId="urn:microsoft.com/office/officeart/2005/8/layout/vList2"/>
    <dgm:cxn modelId="{A630FBBC-7504-4B23-8F92-9B65340E7134}" type="presOf" srcId="{E1941A76-F0DF-40F1-8FE7-C7547DE74F05}" destId="{65305EB2-7B5E-4D8B-BE4C-341AD37E7CE7}" srcOrd="0" destOrd="0" presId="urn:microsoft.com/office/officeart/2005/8/layout/vList2"/>
    <dgm:cxn modelId="{E98F20C7-AB31-4DFE-8B60-217D9EFE91C0}" type="presOf" srcId="{D056CB88-FA01-46EC-84BE-0712E9AFFF41}" destId="{E4B721F2-E63B-466F-80BD-F667E887D646}" srcOrd="0" destOrd="0" presId="urn:microsoft.com/office/officeart/2005/8/layout/vList2"/>
    <dgm:cxn modelId="{7BEF5DCE-377A-4466-AB63-EF158D3A9D8B}" srcId="{A2CFCD65-8011-46E5-9CF4-FD3AE55B21A2}" destId="{00E38BDF-1ED7-4923-9D89-5EB2B17CE71B}" srcOrd="0" destOrd="0" parTransId="{80BB99ED-7C19-45A0-AA33-C0FB725ACEF0}" sibTransId="{9EF9EF54-CB26-452C-A719-A27E65CF5ECF}"/>
    <dgm:cxn modelId="{B3BDC1D4-7110-481D-9723-17A9BCA56109}" type="presOf" srcId="{B22F2A83-07EC-49AA-A38A-DC483881614B}" destId="{098275C7-686C-4510-B6F2-29A8D35D7382}" srcOrd="0" destOrd="0" presId="urn:microsoft.com/office/officeart/2005/8/layout/vList2"/>
    <dgm:cxn modelId="{7B7169EB-580E-47C4-B2A1-A8D86FE966D2}" srcId="{A2CFCD65-8011-46E5-9CF4-FD3AE55B21A2}" destId="{B22F2A83-07EC-49AA-A38A-DC483881614B}" srcOrd="5" destOrd="0" parTransId="{0A22BEA2-3663-4740-BE10-1CC1AED69F8A}" sibTransId="{3954325F-217F-4C62-B8AC-C85259F565FF}"/>
    <dgm:cxn modelId="{5AD711FF-7D8E-4F9A-B277-BF20536CCC5F}" srcId="{A2CFCD65-8011-46E5-9CF4-FD3AE55B21A2}" destId="{E1941A76-F0DF-40F1-8FE7-C7547DE74F05}" srcOrd="6" destOrd="0" parTransId="{EB651B21-35A5-4D38-9C0C-5A08D8209572}" sibTransId="{70E8CD0E-5060-4938-9CDB-58B0F2B0FF54}"/>
    <dgm:cxn modelId="{63BEB115-2168-4ED0-A3CD-6B295AE5C1A3}" type="presParOf" srcId="{A43F39C0-E9F7-4FBE-8A94-91354192784C}" destId="{5567138B-385E-4A35-BB9C-C56DA6E5986E}" srcOrd="0" destOrd="0" presId="urn:microsoft.com/office/officeart/2005/8/layout/vList2"/>
    <dgm:cxn modelId="{5985221B-129A-4C26-A739-3967B714617E}" type="presParOf" srcId="{A43F39C0-E9F7-4FBE-8A94-91354192784C}" destId="{C94DCBA8-626C-4B4F-8DFD-FDDF2B972337}" srcOrd="1" destOrd="0" presId="urn:microsoft.com/office/officeart/2005/8/layout/vList2"/>
    <dgm:cxn modelId="{5EB0B5B3-DA9C-4BCB-8970-E2FD5FC883B8}" type="presParOf" srcId="{A43F39C0-E9F7-4FBE-8A94-91354192784C}" destId="{0B5876A6-24DC-4C45-9395-3F4B872541F3}" srcOrd="2" destOrd="0" presId="urn:microsoft.com/office/officeart/2005/8/layout/vList2"/>
    <dgm:cxn modelId="{A9E9C142-6E19-48F6-9B7A-F58C4BBCFF97}" type="presParOf" srcId="{A43F39C0-E9F7-4FBE-8A94-91354192784C}" destId="{CBFDC4D2-E814-44F2-97F9-C3E19D0CEF41}" srcOrd="3" destOrd="0" presId="urn:microsoft.com/office/officeart/2005/8/layout/vList2"/>
    <dgm:cxn modelId="{7A932C3F-D5B7-4717-9346-198C06F5D7EE}" type="presParOf" srcId="{A43F39C0-E9F7-4FBE-8A94-91354192784C}" destId="{6CCC854C-1536-4C2D-AD87-B3BA7BA4E19C}" srcOrd="4" destOrd="0" presId="urn:microsoft.com/office/officeart/2005/8/layout/vList2"/>
    <dgm:cxn modelId="{F2FD8DF0-B33E-40DD-AFA7-1449CD5D6D14}" type="presParOf" srcId="{A43F39C0-E9F7-4FBE-8A94-91354192784C}" destId="{B2F4C77C-B9E0-4363-82F1-DA0F59C29ED6}" srcOrd="5" destOrd="0" presId="urn:microsoft.com/office/officeart/2005/8/layout/vList2"/>
    <dgm:cxn modelId="{2E44F53C-5FBA-460A-96F7-F0B8194D2D58}" type="presParOf" srcId="{A43F39C0-E9F7-4FBE-8A94-91354192784C}" destId="{E4B721F2-E63B-466F-80BD-F667E887D646}" srcOrd="6" destOrd="0" presId="urn:microsoft.com/office/officeart/2005/8/layout/vList2"/>
    <dgm:cxn modelId="{A4A94BD2-B91B-481B-A891-AF35FAFD1228}" type="presParOf" srcId="{A43F39C0-E9F7-4FBE-8A94-91354192784C}" destId="{AFBD9188-DD8B-423B-84FE-EB0082C08A0A}" srcOrd="7" destOrd="0" presId="urn:microsoft.com/office/officeart/2005/8/layout/vList2"/>
    <dgm:cxn modelId="{A3ED44DD-B51B-4E4E-A1EA-2ADC08AA7CB8}" type="presParOf" srcId="{A43F39C0-E9F7-4FBE-8A94-91354192784C}" destId="{DCD44EEF-F5D9-4D94-B7E8-0533A4170BE4}" srcOrd="8" destOrd="0" presId="urn:microsoft.com/office/officeart/2005/8/layout/vList2"/>
    <dgm:cxn modelId="{D3EC3A95-CCE1-40DA-8F59-89B3E25EBC2E}" type="presParOf" srcId="{A43F39C0-E9F7-4FBE-8A94-91354192784C}" destId="{5A9B0E4C-BBFA-4F88-99CC-16B95AEE96F9}" srcOrd="9" destOrd="0" presId="urn:microsoft.com/office/officeart/2005/8/layout/vList2"/>
    <dgm:cxn modelId="{7C026E8F-0450-4C33-8A2A-996601F2D9BF}" type="presParOf" srcId="{A43F39C0-E9F7-4FBE-8A94-91354192784C}" destId="{098275C7-686C-4510-B6F2-29A8D35D7382}" srcOrd="10" destOrd="0" presId="urn:microsoft.com/office/officeart/2005/8/layout/vList2"/>
    <dgm:cxn modelId="{37ED549F-DE92-4417-AF01-EB049E8060A9}" type="presParOf" srcId="{A43F39C0-E9F7-4FBE-8A94-91354192784C}" destId="{F9FE960E-8A2F-4BCA-94EC-59EB518F0105}" srcOrd="11" destOrd="0" presId="urn:microsoft.com/office/officeart/2005/8/layout/vList2"/>
    <dgm:cxn modelId="{A5667FC9-5B69-4A44-BE94-B4CEE55AACE7}" type="presParOf" srcId="{A43F39C0-E9F7-4FBE-8A94-91354192784C}" destId="{65305EB2-7B5E-4D8B-BE4C-341AD37E7CE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D6E00D-2A06-4322-887E-989BDF32160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6C03242-BE76-4DBF-A313-CF94940BE57F}">
      <dgm:prSet/>
      <dgm:spPr/>
      <dgm:t>
        <a:bodyPr/>
        <a:lstStyle/>
        <a:p>
          <a:r>
            <a:rPr lang="en-US"/>
            <a:t>Amazon AI</a:t>
          </a:r>
        </a:p>
      </dgm:t>
    </dgm:pt>
    <dgm:pt modelId="{72CD46A3-1630-4482-B37B-790EF0D84CE3}" type="parTrans" cxnId="{585F7324-4820-4D07-B061-8FE2B45C11C1}">
      <dgm:prSet/>
      <dgm:spPr/>
      <dgm:t>
        <a:bodyPr/>
        <a:lstStyle/>
        <a:p>
          <a:endParaRPr lang="en-US"/>
        </a:p>
      </dgm:t>
    </dgm:pt>
    <dgm:pt modelId="{56EFE21C-66E0-47BA-BDDD-C297DBF13CE1}" type="sibTrans" cxnId="{585F7324-4820-4D07-B061-8FE2B45C11C1}">
      <dgm:prSet/>
      <dgm:spPr/>
      <dgm:t>
        <a:bodyPr/>
        <a:lstStyle/>
        <a:p>
          <a:endParaRPr lang="en-US"/>
        </a:p>
      </dgm:t>
    </dgm:pt>
    <dgm:pt modelId="{C816DDBF-0F67-447A-93A3-B1DA99282084}">
      <dgm:prSet/>
      <dgm:spPr/>
      <dgm:t>
        <a:bodyPr/>
        <a:lstStyle/>
        <a:p>
          <a:r>
            <a:rPr lang="en-US"/>
            <a:t>IBM Watson</a:t>
          </a:r>
        </a:p>
      </dgm:t>
    </dgm:pt>
    <dgm:pt modelId="{92C0BF37-0BD7-4FDC-B3E6-1848E2E85568}" type="parTrans" cxnId="{DA3E19AC-5FF0-430E-94F0-C55A244AD2BF}">
      <dgm:prSet/>
      <dgm:spPr/>
      <dgm:t>
        <a:bodyPr/>
        <a:lstStyle/>
        <a:p>
          <a:endParaRPr lang="en-US"/>
        </a:p>
      </dgm:t>
    </dgm:pt>
    <dgm:pt modelId="{355490A8-F4FA-4FD1-B38C-ECF10F86B946}" type="sibTrans" cxnId="{DA3E19AC-5FF0-430E-94F0-C55A244AD2BF}">
      <dgm:prSet/>
      <dgm:spPr/>
      <dgm:t>
        <a:bodyPr/>
        <a:lstStyle/>
        <a:p>
          <a:endParaRPr lang="en-US"/>
        </a:p>
      </dgm:t>
    </dgm:pt>
    <dgm:pt modelId="{8BFCC247-5C32-4F0C-8B3E-726368E79006}">
      <dgm:prSet/>
      <dgm:spPr/>
      <dgm:t>
        <a:bodyPr/>
        <a:lstStyle/>
        <a:p>
          <a:r>
            <a:rPr lang="en-US"/>
            <a:t>Microsoft Cognitive Services</a:t>
          </a:r>
        </a:p>
      </dgm:t>
    </dgm:pt>
    <dgm:pt modelId="{8B9833A8-0B2C-479E-A562-D19EF438EDE2}" type="parTrans" cxnId="{9A59FFEE-BEEF-4E52-8664-2A4393499B6B}">
      <dgm:prSet/>
      <dgm:spPr/>
      <dgm:t>
        <a:bodyPr/>
        <a:lstStyle/>
        <a:p>
          <a:endParaRPr lang="en-US"/>
        </a:p>
      </dgm:t>
    </dgm:pt>
    <dgm:pt modelId="{42F92545-D15F-4A07-B8E7-4DBE4CD741DC}" type="sibTrans" cxnId="{9A59FFEE-BEEF-4E52-8664-2A4393499B6B}">
      <dgm:prSet/>
      <dgm:spPr/>
      <dgm:t>
        <a:bodyPr/>
        <a:lstStyle/>
        <a:p>
          <a:endParaRPr lang="en-US"/>
        </a:p>
      </dgm:t>
    </dgm:pt>
    <dgm:pt modelId="{446BE936-596F-4404-B119-712A40B0DF6A}">
      <dgm:prSet/>
      <dgm:spPr/>
      <dgm:t>
        <a:bodyPr/>
        <a:lstStyle/>
        <a:p>
          <a:r>
            <a:rPr lang="en-US"/>
            <a:t>Google AI</a:t>
          </a:r>
        </a:p>
      </dgm:t>
    </dgm:pt>
    <dgm:pt modelId="{5B24F67A-40A2-4B24-A540-68F809ADDD4E}" type="parTrans" cxnId="{C13E3025-3412-4138-BAEA-10C543026FFE}">
      <dgm:prSet/>
      <dgm:spPr/>
      <dgm:t>
        <a:bodyPr/>
        <a:lstStyle/>
        <a:p>
          <a:endParaRPr lang="en-US"/>
        </a:p>
      </dgm:t>
    </dgm:pt>
    <dgm:pt modelId="{E26B5947-40EC-455E-B4BD-4D51E3975ED7}" type="sibTrans" cxnId="{C13E3025-3412-4138-BAEA-10C543026FFE}">
      <dgm:prSet/>
      <dgm:spPr/>
      <dgm:t>
        <a:bodyPr/>
        <a:lstStyle/>
        <a:p>
          <a:endParaRPr lang="en-US"/>
        </a:p>
      </dgm:t>
    </dgm:pt>
    <dgm:pt modelId="{FC04AA03-49D5-4344-B2CF-5F0D67824AA1}" type="pres">
      <dgm:prSet presAssocID="{BED6E00D-2A06-4322-887E-989BDF321602}" presName="diagram" presStyleCnt="0">
        <dgm:presLayoutVars>
          <dgm:dir/>
          <dgm:resizeHandles val="exact"/>
        </dgm:presLayoutVars>
      </dgm:prSet>
      <dgm:spPr/>
    </dgm:pt>
    <dgm:pt modelId="{929C5D18-9EC6-43D1-BDC6-B45021AA3F1A}" type="pres">
      <dgm:prSet presAssocID="{B6C03242-BE76-4DBF-A313-CF94940BE57F}" presName="node" presStyleLbl="node1" presStyleIdx="0" presStyleCnt="4">
        <dgm:presLayoutVars>
          <dgm:bulletEnabled val="1"/>
        </dgm:presLayoutVars>
      </dgm:prSet>
      <dgm:spPr/>
    </dgm:pt>
    <dgm:pt modelId="{EDA7F902-7BBA-42BE-8599-0A8AC7D8FD16}" type="pres">
      <dgm:prSet presAssocID="{56EFE21C-66E0-47BA-BDDD-C297DBF13CE1}" presName="sibTrans" presStyleCnt="0"/>
      <dgm:spPr/>
    </dgm:pt>
    <dgm:pt modelId="{8C56E44B-F3A4-489C-843D-90D32C5EFD46}" type="pres">
      <dgm:prSet presAssocID="{C816DDBF-0F67-447A-93A3-B1DA99282084}" presName="node" presStyleLbl="node1" presStyleIdx="1" presStyleCnt="4">
        <dgm:presLayoutVars>
          <dgm:bulletEnabled val="1"/>
        </dgm:presLayoutVars>
      </dgm:prSet>
      <dgm:spPr/>
    </dgm:pt>
    <dgm:pt modelId="{CA84D8EE-3870-4C50-856F-A3F8CAEB0A5C}" type="pres">
      <dgm:prSet presAssocID="{355490A8-F4FA-4FD1-B38C-ECF10F86B946}" presName="sibTrans" presStyleCnt="0"/>
      <dgm:spPr/>
    </dgm:pt>
    <dgm:pt modelId="{B3DD8FB9-9ECB-4BCF-AA8C-AE79B0FAD911}" type="pres">
      <dgm:prSet presAssocID="{8BFCC247-5C32-4F0C-8B3E-726368E79006}" presName="node" presStyleLbl="node1" presStyleIdx="2" presStyleCnt="4">
        <dgm:presLayoutVars>
          <dgm:bulletEnabled val="1"/>
        </dgm:presLayoutVars>
      </dgm:prSet>
      <dgm:spPr/>
    </dgm:pt>
    <dgm:pt modelId="{182501B0-0782-455F-A61E-C56E2BCB64CD}" type="pres">
      <dgm:prSet presAssocID="{42F92545-D15F-4A07-B8E7-4DBE4CD741DC}" presName="sibTrans" presStyleCnt="0"/>
      <dgm:spPr/>
    </dgm:pt>
    <dgm:pt modelId="{5139A5A7-7282-4B2A-B29C-E90FC992660B}" type="pres">
      <dgm:prSet presAssocID="{446BE936-596F-4404-B119-712A40B0DF6A}" presName="node" presStyleLbl="node1" presStyleIdx="3" presStyleCnt="4">
        <dgm:presLayoutVars>
          <dgm:bulletEnabled val="1"/>
        </dgm:presLayoutVars>
      </dgm:prSet>
      <dgm:spPr/>
    </dgm:pt>
  </dgm:ptLst>
  <dgm:cxnLst>
    <dgm:cxn modelId="{CEC1A81C-0B99-40FC-BF89-12B741613B18}" type="presOf" srcId="{8BFCC247-5C32-4F0C-8B3E-726368E79006}" destId="{B3DD8FB9-9ECB-4BCF-AA8C-AE79B0FAD911}" srcOrd="0" destOrd="0" presId="urn:microsoft.com/office/officeart/2005/8/layout/default"/>
    <dgm:cxn modelId="{30BB101F-3B53-4A10-A19F-3997FE965234}" type="presOf" srcId="{B6C03242-BE76-4DBF-A313-CF94940BE57F}" destId="{929C5D18-9EC6-43D1-BDC6-B45021AA3F1A}" srcOrd="0" destOrd="0" presId="urn:microsoft.com/office/officeart/2005/8/layout/default"/>
    <dgm:cxn modelId="{585F7324-4820-4D07-B061-8FE2B45C11C1}" srcId="{BED6E00D-2A06-4322-887E-989BDF321602}" destId="{B6C03242-BE76-4DBF-A313-CF94940BE57F}" srcOrd="0" destOrd="0" parTransId="{72CD46A3-1630-4482-B37B-790EF0D84CE3}" sibTransId="{56EFE21C-66E0-47BA-BDDD-C297DBF13CE1}"/>
    <dgm:cxn modelId="{C13E3025-3412-4138-BAEA-10C543026FFE}" srcId="{BED6E00D-2A06-4322-887E-989BDF321602}" destId="{446BE936-596F-4404-B119-712A40B0DF6A}" srcOrd="3" destOrd="0" parTransId="{5B24F67A-40A2-4B24-A540-68F809ADDD4E}" sibTransId="{E26B5947-40EC-455E-B4BD-4D51E3975ED7}"/>
    <dgm:cxn modelId="{C5B38C88-C2C3-4D9F-8265-1B8E32BF896C}" type="presOf" srcId="{BED6E00D-2A06-4322-887E-989BDF321602}" destId="{FC04AA03-49D5-4344-B2CF-5F0D67824AA1}" srcOrd="0" destOrd="0" presId="urn:microsoft.com/office/officeart/2005/8/layout/default"/>
    <dgm:cxn modelId="{DA3E19AC-5FF0-430E-94F0-C55A244AD2BF}" srcId="{BED6E00D-2A06-4322-887E-989BDF321602}" destId="{C816DDBF-0F67-447A-93A3-B1DA99282084}" srcOrd="1" destOrd="0" parTransId="{92C0BF37-0BD7-4FDC-B3E6-1848E2E85568}" sibTransId="{355490A8-F4FA-4FD1-B38C-ECF10F86B946}"/>
    <dgm:cxn modelId="{7FF423CF-2627-4EBB-9EF5-1A0315A933D4}" type="presOf" srcId="{446BE936-596F-4404-B119-712A40B0DF6A}" destId="{5139A5A7-7282-4B2A-B29C-E90FC992660B}" srcOrd="0" destOrd="0" presId="urn:microsoft.com/office/officeart/2005/8/layout/default"/>
    <dgm:cxn modelId="{D75DA7D2-BC72-4E5B-A234-FBAE086C4806}" type="presOf" srcId="{C816DDBF-0F67-447A-93A3-B1DA99282084}" destId="{8C56E44B-F3A4-489C-843D-90D32C5EFD46}" srcOrd="0" destOrd="0" presId="urn:microsoft.com/office/officeart/2005/8/layout/default"/>
    <dgm:cxn modelId="{9A59FFEE-BEEF-4E52-8664-2A4393499B6B}" srcId="{BED6E00D-2A06-4322-887E-989BDF321602}" destId="{8BFCC247-5C32-4F0C-8B3E-726368E79006}" srcOrd="2" destOrd="0" parTransId="{8B9833A8-0B2C-479E-A562-D19EF438EDE2}" sibTransId="{42F92545-D15F-4A07-B8E7-4DBE4CD741DC}"/>
    <dgm:cxn modelId="{FF70FF98-DD94-4C20-B779-71A089985831}" type="presParOf" srcId="{FC04AA03-49D5-4344-B2CF-5F0D67824AA1}" destId="{929C5D18-9EC6-43D1-BDC6-B45021AA3F1A}" srcOrd="0" destOrd="0" presId="urn:microsoft.com/office/officeart/2005/8/layout/default"/>
    <dgm:cxn modelId="{126A14D1-8428-49D3-9425-CD6EC85C5795}" type="presParOf" srcId="{FC04AA03-49D5-4344-B2CF-5F0D67824AA1}" destId="{EDA7F902-7BBA-42BE-8599-0A8AC7D8FD16}" srcOrd="1" destOrd="0" presId="urn:microsoft.com/office/officeart/2005/8/layout/default"/>
    <dgm:cxn modelId="{4F724A14-C386-4F68-9DCA-E5BBDF2E7159}" type="presParOf" srcId="{FC04AA03-49D5-4344-B2CF-5F0D67824AA1}" destId="{8C56E44B-F3A4-489C-843D-90D32C5EFD46}" srcOrd="2" destOrd="0" presId="urn:microsoft.com/office/officeart/2005/8/layout/default"/>
    <dgm:cxn modelId="{963FEA3B-26E8-4ECF-95B7-816C32986D33}" type="presParOf" srcId="{FC04AA03-49D5-4344-B2CF-5F0D67824AA1}" destId="{CA84D8EE-3870-4C50-856F-A3F8CAEB0A5C}" srcOrd="3" destOrd="0" presId="urn:microsoft.com/office/officeart/2005/8/layout/default"/>
    <dgm:cxn modelId="{F1DA6F42-386C-46E8-A11C-7BBFB30A097C}" type="presParOf" srcId="{FC04AA03-49D5-4344-B2CF-5F0D67824AA1}" destId="{B3DD8FB9-9ECB-4BCF-AA8C-AE79B0FAD911}" srcOrd="4" destOrd="0" presId="urn:microsoft.com/office/officeart/2005/8/layout/default"/>
    <dgm:cxn modelId="{B271B222-F95B-4427-B6A7-E6E54B68FDE1}" type="presParOf" srcId="{FC04AA03-49D5-4344-B2CF-5F0D67824AA1}" destId="{182501B0-0782-455F-A61E-C56E2BCB64CD}" srcOrd="5" destOrd="0" presId="urn:microsoft.com/office/officeart/2005/8/layout/default"/>
    <dgm:cxn modelId="{E313816A-9A1F-4698-B9D7-F17D6B0C15AF}" type="presParOf" srcId="{FC04AA03-49D5-4344-B2CF-5F0D67824AA1}" destId="{5139A5A7-7282-4B2A-B29C-E90FC992660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E57725-69D2-4C11-BEAD-F5EE64C8F42F}"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B4908EA5-86F1-48EC-8C71-9867BD33D9EB}">
      <dgm:prSet/>
      <dgm:spPr/>
      <dgm:t>
        <a:bodyPr/>
        <a:lstStyle/>
        <a:p>
          <a:r>
            <a:rPr lang="en-US"/>
            <a:t>Introduction</a:t>
          </a:r>
        </a:p>
      </dgm:t>
    </dgm:pt>
    <dgm:pt modelId="{21299D3F-1E3D-49C7-9C30-FE66CF69EF56}" type="parTrans" cxnId="{A81C748C-81D9-45A7-9DCC-04797FC74342}">
      <dgm:prSet/>
      <dgm:spPr/>
      <dgm:t>
        <a:bodyPr/>
        <a:lstStyle/>
        <a:p>
          <a:endParaRPr lang="en-US"/>
        </a:p>
      </dgm:t>
    </dgm:pt>
    <dgm:pt modelId="{1DCEA067-E91E-4A56-AF16-61D208A57109}" type="sibTrans" cxnId="{A81C748C-81D9-45A7-9DCC-04797FC74342}">
      <dgm:prSet/>
      <dgm:spPr/>
      <dgm:t>
        <a:bodyPr/>
        <a:lstStyle/>
        <a:p>
          <a:endParaRPr lang="en-US"/>
        </a:p>
      </dgm:t>
    </dgm:pt>
    <dgm:pt modelId="{7EE93D8F-250B-4A0B-A982-7909678344FE}">
      <dgm:prSet/>
      <dgm:spPr/>
      <dgm:t>
        <a:bodyPr/>
        <a:lstStyle/>
        <a:p>
          <a:r>
            <a:rPr lang="en-US" dirty="0"/>
            <a:t>How does it work?</a:t>
          </a:r>
        </a:p>
      </dgm:t>
    </dgm:pt>
    <dgm:pt modelId="{97209FB0-4075-42A9-9082-60EBF5D5AD6F}" type="parTrans" cxnId="{7A1373A2-75E9-41FA-9C36-37A01504C21E}">
      <dgm:prSet/>
      <dgm:spPr/>
      <dgm:t>
        <a:bodyPr/>
        <a:lstStyle/>
        <a:p>
          <a:endParaRPr lang="en-US"/>
        </a:p>
      </dgm:t>
    </dgm:pt>
    <dgm:pt modelId="{5EE0504D-6E18-4E75-B9F4-9250886D38A2}" type="sibTrans" cxnId="{7A1373A2-75E9-41FA-9C36-37A01504C21E}">
      <dgm:prSet/>
      <dgm:spPr/>
      <dgm:t>
        <a:bodyPr/>
        <a:lstStyle/>
        <a:p>
          <a:endParaRPr lang="en-US"/>
        </a:p>
      </dgm:t>
    </dgm:pt>
    <dgm:pt modelId="{4A0273B3-D1D0-4B58-AACD-ED34DF1B88ED}">
      <dgm:prSet/>
      <dgm:spPr/>
      <dgm:t>
        <a:bodyPr/>
        <a:lstStyle/>
        <a:p>
          <a:r>
            <a:rPr lang="en-US"/>
            <a:t>Why it is important</a:t>
          </a:r>
        </a:p>
      </dgm:t>
    </dgm:pt>
    <dgm:pt modelId="{F6C8833E-E247-4E77-AB58-F53B5A6EE52C}" type="parTrans" cxnId="{54EC7CA1-E634-4423-805D-3CD208359427}">
      <dgm:prSet/>
      <dgm:spPr/>
      <dgm:t>
        <a:bodyPr/>
        <a:lstStyle/>
        <a:p>
          <a:endParaRPr lang="en-US"/>
        </a:p>
      </dgm:t>
    </dgm:pt>
    <dgm:pt modelId="{F1F14053-B747-4F4A-B8D9-B5340687EB03}" type="sibTrans" cxnId="{54EC7CA1-E634-4423-805D-3CD208359427}">
      <dgm:prSet/>
      <dgm:spPr/>
      <dgm:t>
        <a:bodyPr/>
        <a:lstStyle/>
        <a:p>
          <a:endParaRPr lang="en-US"/>
        </a:p>
      </dgm:t>
    </dgm:pt>
    <dgm:pt modelId="{6406AFCE-68CB-44A5-BEF3-EB0B82A85A01}">
      <dgm:prSet/>
      <dgm:spPr/>
      <dgm:t>
        <a:bodyPr/>
        <a:lstStyle/>
        <a:p>
          <a:r>
            <a:rPr lang="en-US"/>
            <a:t>Techniques and Methods of NLP</a:t>
          </a:r>
        </a:p>
      </dgm:t>
    </dgm:pt>
    <dgm:pt modelId="{A942E000-AA0B-4688-B7AE-45FB12DD2B27}" type="parTrans" cxnId="{2BD74C15-2211-4BD1-95D2-0F15B37DB932}">
      <dgm:prSet/>
      <dgm:spPr/>
      <dgm:t>
        <a:bodyPr/>
        <a:lstStyle/>
        <a:p>
          <a:endParaRPr lang="en-US"/>
        </a:p>
      </dgm:t>
    </dgm:pt>
    <dgm:pt modelId="{3671780B-1F9C-4EC7-9A76-D0FE83C2F053}" type="sibTrans" cxnId="{2BD74C15-2211-4BD1-95D2-0F15B37DB932}">
      <dgm:prSet/>
      <dgm:spPr/>
      <dgm:t>
        <a:bodyPr/>
        <a:lstStyle/>
        <a:p>
          <a:endParaRPr lang="en-US"/>
        </a:p>
      </dgm:t>
    </dgm:pt>
    <dgm:pt modelId="{7AEFC026-E079-4B12-A536-521C8ED645F1}" type="pres">
      <dgm:prSet presAssocID="{48E57725-69D2-4C11-BEAD-F5EE64C8F42F}" presName="matrix" presStyleCnt="0">
        <dgm:presLayoutVars>
          <dgm:chMax val="1"/>
          <dgm:dir/>
          <dgm:resizeHandles val="exact"/>
        </dgm:presLayoutVars>
      </dgm:prSet>
      <dgm:spPr/>
    </dgm:pt>
    <dgm:pt modelId="{DCFA2B01-8DB9-43D1-B17B-6F7B03C776DD}" type="pres">
      <dgm:prSet presAssocID="{48E57725-69D2-4C11-BEAD-F5EE64C8F42F}" presName="diamond" presStyleLbl="bgShp" presStyleIdx="0" presStyleCnt="1"/>
      <dgm:spPr/>
    </dgm:pt>
    <dgm:pt modelId="{18999465-EB80-40D3-B6B8-FCB618753579}" type="pres">
      <dgm:prSet presAssocID="{48E57725-69D2-4C11-BEAD-F5EE64C8F42F}" presName="quad1" presStyleLbl="node1" presStyleIdx="0" presStyleCnt="4">
        <dgm:presLayoutVars>
          <dgm:chMax val="0"/>
          <dgm:chPref val="0"/>
          <dgm:bulletEnabled val="1"/>
        </dgm:presLayoutVars>
      </dgm:prSet>
      <dgm:spPr/>
    </dgm:pt>
    <dgm:pt modelId="{63DC19FD-5413-4E92-BFD7-CE314B00C497}" type="pres">
      <dgm:prSet presAssocID="{48E57725-69D2-4C11-BEAD-F5EE64C8F42F}" presName="quad2" presStyleLbl="node1" presStyleIdx="1" presStyleCnt="4">
        <dgm:presLayoutVars>
          <dgm:chMax val="0"/>
          <dgm:chPref val="0"/>
          <dgm:bulletEnabled val="1"/>
        </dgm:presLayoutVars>
      </dgm:prSet>
      <dgm:spPr/>
    </dgm:pt>
    <dgm:pt modelId="{7A79BB7C-E02E-4A07-B5F0-7A8C5CB8A7E2}" type="pres">
      <dgm:prSet presAssocID="{48E57725-69D2-4C11-BEAD-F5EE64C8F42F}" presName="quad3" presStyleLbl="node1" presStyleIdx="2" presStyleCnt="4">
        <dgm:presLayoutVars>
          <dgm:chMax val="0"/>
          <dgm:chPref val="0"/>
          <dgm:bulletEnabled val="1"/>
        </dgm:presLayoutVars>
      </dgm:prSet>
      <dgm:spPr/>
    </dgm:pt>
    <dgm:pt modelId="{F9FAE001-B122-4D32-97FB-F21BC85673E7}" type="pres">
      <dgm:prSet presAssocID="{48E57725-69D2-4C11-BEAD-F5EE64C8F42F}" presName="quad4" presStyleLbl="node1" presStyleIdx="3" presStyleCnt="4">
        <dgm:presLayoutVars>
          <dgm:chMax val="0"/>
          <dgm:chPref val="0"/>
          <dgm:bulletEnabled val="1"/>
        </dgm:presLayoutVars>
      </dgm:prSet>
      <dgm:spPr/>
    </dgm:pt>
  </dgm:ptLst>
  <dgm:cxnLst>
    <dgm:cxn modelId="{2BD74C15-2211-4BD1-95D2-0F15B37DB932}" srcId="{48E57725-69D2-4C11-BEAD-F5EE64C8F42F}" destId="{6406AFCE-68CB-44A5-BEF3-EB0B82A85A01}" srcOrd="3" destOrd="0" parTransId="{A942E000-AA0B-4688-B7AE-45FB12DD2B27}" sibTransId="{3671780B-1F9C-4EC7-9A76-D0FE83C2F053}"/>
    <dgm:cxn modelId="{F6DC222C-B508-4E16-A180-3CC0DB5A762A}" type="presOf" srcId="{B4908EA5-86F1-48EC-8C71-9867BD33D9EB}" destId="{18999465-EB80-40D3-B6B8-FCB618753579}" srcOrd="0" destOrd="0" presId="urn:microsoft.com/office/officeart/2005/8/layout/matrix3"/>
    <dgm:cxn modelId="{DB78D331-18A1-4A92-9F2A-CDF380205E11}" type="presOf" srcId="{4A0273B3-D1D0-4B58-AACD-ED34DF1B88ED}" destId="{7A79BB7C-E02E-4A07-B5F0-7A8C5CB8A7E2}" srcOrd="0" destOrd="0" presId="urn:microsoft.com/office/officeart/2005/8/layout/matrix3"/>
    <dgm:cxn modelId="{A81C748C-81D9-45A7-9DCC-04797FC74342}" srcId="{48E57725-69D2-4C11-BEAD-F5EE64C8F42F}" destId="{B4908EA5-86F1-48EC-8C71-9867BD33D9EB}" srcOrd="0" destOrd="0" parTransId="{21299D3F-1E3D-49C7-9C30-FE66CF69EF56}" sibTransId="{1DCEA067-E91E-4A56-AF16-61D208A57109}"/>
    <dgm:cxn modelId="{25FAED9A-788E-472B-9F38-2927CA35335C}" type="presOf" srcId="{6406AFCE-68CB-44A5-BEF3-EB0B82A85A01}" destId="{F9FAE001-B122-4D32-97FB-F21BC85673E7}" srcOrd="0" destOrd="0" presId="urn:microsoft.com/office/officeart/2005/8/layout/matrix3"/>
    <dgm:cxn modelId="{54EC7CA1-E634-4423-805D-3CD208359427}" srcId="{48E57725-69D2-4C11-BEAD-F5EE64C8F42F}" destId="{4A0273B3-D1D0-4B58-AACD-ED34DF1B88ED}" srcOrd="2" destOrd="0" parTransId="{F6C8833E-E247-4E77-AB58-F53B5A6EE52C}" sibTransId="{F1F14053-B747-4F4A-B8D9-B5340687EB03}"/>
    <dgm:cxn modelId="{7A1373A2-75E9-41FA-9C36-37A01504C21E}" srcId="{48E57725-69D2-4C11-BEAD-F5EE64C8F42F}" destId="{7EE93D8F-250B-4A0B-A982-7909678344FE}" srcOrd="1" destOrd="0" parTransId="{97209FB0-4075-42A9-9082-60EBF5D5AD6F}" sibTransId="{5EE0504D-6E18-4E75-B9F4-9250886D38A2}"/>
    <dgm:cxn modelId="{FB9244C8-0B12-464A-A126-8144FD9E06BC}" type="presOf" srcId="{7EE93D8F-250B-4A0B-A982-7909678344FE}" destId="{63DC19FD-5413-4E92-BFD7-CE314B00C497}" srcOrd="0" destOrd="0" presId="urn:microsoft.com/office/officeart/2005/8/layout/matrix3"/>
    <dgm:cxn modelId="{2B9AB9EB-5898-449B-BF6C-F41B7804EA53}" type="presOf" srcId="{48E57725-69D2-4C11-BEAD-F5EE64C8F42F}" destId="{7AEFC026-E079-4B12-A536-521C8ED645F1}" srcOrd="0" destOrd="0" presId="urn:microsoft.com/office/officeart/2005/8/layout/matrix3"/>
    <dgm:cxn modelId="{CC011498-B48D-4B91-B64B-95185F4963BF}" type="presParOf" srcId="{7AEFC026-E079-4B12-A536-521C8ED645F1}" destId="{DCFA2B01-8DB9-43D1-B17B-6F7B03C776DD}" srcOrd="0" destOrd="0" presId="urn:microsoft.com/office/officeart/2005/8/layout/matrix3"/>
    <dgm:cxn modelId="{F2EB3F42-7EF5-47A9-97BF-B9F1E736161D}" type="presParOf" srcId="{7AEFC026-E079-4B12-A536-521C8ED645F1}" destId="{18999465-EB80-40D3-B6B8-FCB618753579}" srcOrd="1" destOrd="0" presId="urn:microsoft.com/office/officeart/2005/8/layout/matrix3"/>
    <dgm:cxn modelId="{2F189CB1-AEC7-483F-B950-BDCE855822B6}" type="presParOf" srcId="{7AEFC026-E079-4B12-A536-521C8ED645F1}" destId="{63DC19FD-5413-4E92-BFD7-CE314B00C497}" srcOrd="2" destOrd="0" presId="urn:microsoft.com/office/officeart/2005/8/layout/matrix3"/>
    <dgm:cxn modelId="{9ED6AA47-34BF-4464-8A53-C3AFEFECA714}" type="presParOf" srcId="{7AEFC026-E079-4B12-A536-521C8ED645F1}" destId="{7A79BB7C-E02E-4A07-B5F0-7A8C5CB8A7E2}" srcOrd="3" destOrd="0" presId="urn:microsoft.com/office/officeart/2005/8/layout/matrix3"/>
    <dgm:cxn modelId="{6E502CD0-D3BE-4B2C-B545-0AE94EEF7D82}" type="presParOf" srcId="{7AEFC026-E079-4B12-A536-521C8ED645F1}" destId="{F9FAE001-B122-4D32-97FB-F21BC85673E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16298C-C8D8-4358-B038-3B22F44CBC5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E6DFBE-3229-4ECC-BB44-D4B9162F1338}">
      <dgm:prSet/>
      <dgm:spPr/>
      <dgm:t>
        <a:bodyPr/>
        <a:lstStyle/>
        <a:p>
          <a:r>
            <a:rPr lang="en-US"/>
            <a:t>Machine Translation</a:t>
          </a:r>
        </a:p>
      </dgm:t>
    </dgm:pt>
    <dgm:pt modelId="{EC245297-6E4E-4671-859C-7FF9B2C8747F}" type="parTrans" cxnId="{15330807-8D7D-4E6A-ABF0-E85A15ECDD8F}">
      <dgm:prSet/>
      <dgm:spPr/>
      <dgm:t>
        <a:bodyPr/>
        <a:lstStyle/>
        <a:p>
          <a:endParaRPr lang="en-US"/>
        </a:p>
      </dgm:t>
    </dgm:pt>
    <dgm:pt modelId="{0FB03FA1-4D4A-47C0-BB5D-449A78CAF6AB}" type="sibTrans" cxnId="{15330807-8D7D-4E6A-ABF0-E85A15ECDD8F}">
      <dgm:prSet/>
      <dgm:spPr/>
      <dgm:t>
        <a:bodyPr/>
        <a:lstStyle/>
        <a:p>
          <a:endParaRPr lang="en-US"/>
        </a:p>
      </dgm:t>
    </dgm:pt>
    <dgm:pt modelId="{E6937150-F7FA-41B3-9DB9-95820C341A20}">
      <dgm:prSet/>
      <dgm:spPr/>
      <dgm:t>
        <a:bodyPr/>
        <a:lstStyle/>
        <a:p>
          <a:r>
            <a:rPr lang="en-US"/>
            <a:t>Information Retrieval </a:t>
          </a:r>
        </a:p>
      </dgm:t>
    </dgm:pt>
    <dgm:pt modelId="{C3335E07-354D-455E-A100-834B874453F4}" type="parTrans" cxnId="{CD2A3113-B69A-49B0-A57E-20A877E8BFF6}">
      <dgm:prSet/>
      <dgm:spPr/>
      <dgm:t>
        <a:bodyPr/>
        <a:lstStyle/>
        <a:p>
          <a:endParaRPr lang="en-US"/>
        </a:p>
      </dgm:t>
    </dgm:pt>
    <dgm:pt modelId="{2FFE70C9-05A4-4E9B-81E0-08CF85790216}" type="sibTrans" cxnId="{CD2A3113-B69A-49B0-A57E-20A877E8BFF6}">
      <dgm:prSet/>
      <dgm:spPr/>
      <dgm:t>
        <a:bodyPr/>
        <a:lstStyle/>
        <a:p>
          <a:endParaRPr lang="en-US"/>
        </a:p>
      </dgm:t>
    </dgm:pt>
    <dgm:pt modelId="{EAE6B2AE-E7B8-4882-9A90-F15E76A378F2}">
      <dgm:prSet/>
      <dgm:spPr/>
      <dgm:t>
        <a:bodyPr/>
        <a:lstStyle/>
        <a:p>
          <a:r>
            <a:rPr lang="en-US"/>
            <a:t>Sentiment Analysis</a:t>
          </a:r>
        </a:p>
      </dgm:t>
    </dgm:pt>
    <dgm:pt modelId="{86D943A5-EC9D-4348-A40A-BF746C415544}" type="parTrans" cxnId="{BF5495DB-9ECB-44F1-86CC-BB7D422FE401}">
      <dgm:prSet/>
      <dgm:spPr/>
      <dgm:t>
        <a:bodyPr/>
        <a:lstStyle/>
        <a:p>
          <a:endParaRPr lang="en-US"/>
        </a:p>
      </dgm:t>
    </dgm:pt>
    <dgm:pt modelId="{A8C9F488-1C32-419C-B84C-21146B25D7F7}" type="sibTrans" cxnId="{BF5495DB-9ECB-44F1-86CC-BB7D422FE401}">
      <dgm:prSet/>
      <dgm:spPr/>
      <dgm:t>
        <a:bodyPr/>
        <a:lstStyle/>
        <a:p>
          <a:endParaRPr lang="en-US"/>
        </a:p>
      </dgm:t>
    </dgm:pt>
    <dgm:pt modelId="{2799EC6D-4A0E-4F14-9FF1-7EA1A95215E4}">
      <dgm:prSet/>
      <dgm:spPr/>
      <dgm:t>
        <a:bodyPr/>
        <a:lstStyle/>
        <a:p>
          <a:r>
            <a:rPr lang="en-US"/>
            <a:t>Information Extraction</a:t>
          </a:r>
        </a:p>
      </dgm:t>
    </dgm:pt>
    <dgm:pt modelId="{0912ED5C-8F14-4F4A-BEA3-25D5C8C6AB8B}" type="parTrans" cxnId="{BB367DF0-5876-407C-8B7E-2046C002E05F}">
      <dgm:prSet/>
      <dgm:spPr/>
      <dgm:t>
        <a:bodyPr/>
        <a:lstStyle/>
        <a:p>
          <a:endParaRPr lang="en-US"/>
        </a:p>
      </dgm:t>
    </dgm:pt>
    <dgm:pt modelId="{A91EB557-7C9B-4C3C-ABC2-FA51B5A183E9}" type="sibTrans" cxnId="{BB367DF0-5876-407C-8B7E-2046C002E05F}">
      <dgm:prSet/>
      <dgm:spPr/>
      <dgm:t>
        <a:bodyPr/>
        <a:lstStyle/>
        <a:p>
          <a:endParaRPr lang="en-US"/>
        </a:p>
      </dgm:t>
    </dgm:pt>
    <dgm:pt modelId="{ACB9A8FF-75A1-4450-AD38-0CADEC2DA5F0}">
      <dgm:prSet/>
      <dgm:spPr/>
      <dgm:t>
        <a:bodyPr/>
        <a:lstStyle/>
        <a:p>
          <a:r>
            <a:rPr lang="en-US"/>
            <a:t>Question Answering</a:t>
          </a:r>
        </a:p>
      </dgm:t>
    </dgm:pt>
    <dgm:pt modelId="{1D70E7FA-FDFD-4691-9D46-6CAA02A5D0C1}" type="parTrans" cxnId="{B50B3948-FFCD-4B63-9601-880A229C9531}">
      <dgm:prSet/>
      <dgm:spPr/>
      <dgm:t>
        <a:bodyPr/>
        <a:lstStyle/>
        <a:p>
          <a:endParaRPr lang="en-US"/>
        </a:p>
      </dgm:t>
    </dgm:pt>
    <dgm:pt modelId="{737CA0E4-345C-46FF-A2E8-EEEDC17DCD7B}" type="sibTrans" cxnId="{B50B3948-FFCD-4B63-9601-880A229C9531}">
      <dgm:prSet/>
      <dgm:spPr/>
      <dgm:t>
        <a:bodyPr/>
        <a:lstStyle/>
        <a:p>
          <a:endParaRPr lang="en-US"/>
        </a:p>
      </dgm:t>
    </dgm:pt>
    <dgm:pt modelId="{E63D6FAF-26F9-40ED-8477-1AFCBF862E6A}" type="pres">
      <dgm:prSet presAssocID="{FF16298C-C8D8-4358-B038-3B22F44CBC5E}" presName="root" presStyleCnt="0">
        <dgm:presLayoutVars>
          <dgm:dir/>
          <dgm:resizeHandles val="exact"/>
        </dgm:presLayoutVars>
      </dgm:prSet>
      <dgm:spPr/>
    </dgm:pt>
    <dgm:pt modelId="{36CA821F-0359-48DC-B3E9-A36BEC5D3663}" type="pres">
      <dgm:prSet presAssocID="{93E6DFBE-3229-4ECC-BB44-D4B9162F1338}" presName="compNode" presStyleCnt="0"/>
      <dgm:spPr/>
    </dgm:pt>
    <dgm:pt modelId="{AF36601C-ABEF-401E-AC87-83C26767319C}" type="pres">
      <dgm:prSet presAssocID="{93E6DFBE-3229-4ECC-BB44-D4B9162F13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2990182-982D-41AC-BFAF-5E70875C2B06}" type="pres">
      <dgm:prSet presAssocID="{93E6DFBE-3229-4ECC-BB44-D4B9162F1338}" presName="spaceRect" presStyleCnt="0"/>
      <dgm:spPr/>
    </dgm:pt>
    <dgm:pt modelId="{A09FB655-8E7D-484A-9525-0EBF33BC871A}" type="pres">
      <dgm:prSet presAssocID="{93E6DFBE-3229-4ECC-BB44-D4B9162F1338}" presName="textRect" presStyleLbl="revTx" presStyleIdx="0" presStyleCnt="5">
        <dgm:presLayoutVars>
          <dgm:chMax val="1"/>
          <dgm:chPref val="1"/>
        </dgm:presLayoutVars>
      </dgm:prSet>
      <dgm:spPr/>
    </dgm:pt>
    <dgm:pt modelId="{6ED7FD3D-20ED-4ABA-9AF1-55CD62C97B29}" type="pres">
      <dgm:prSet presAssocID="{0FB03FA1-4D4A-47C0-BB5D-449A78CAF6AB}" presName="sibTrans" presStyleCnt="0"/>
      <dgm:spPr/>
    </dgm:pt>
    <dgm:pt modelId="{604D6BC3-B6E7-4F82-8FB6-B8B84D7EEB0B}" type="pres">
      <dgm:prSet presAssocID="{E6937150-F7FA-41B3-9DB9-95820C341A20}" presName="compNode" presStyleCnt="0"/>
      <dgm:spPr/>
    </dgm:pt>
    <dgm:pt modelId="{8466C017-46A6-4C08-9DFB-746C71E22095}" type="pres">
      <dgm:prSet presAssocID="{E6937150-F7FA-41B3-9DB9-95820C341A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8804E4B-7C47-4022-B36D-0D60416D3114}" type="pres">
      <dgm:prSet presAssocID="{E6937150-F7FA-41B3-9DB9-95820C341A20}" presName="spaceRect" presStyleCnt="0"/>
      <dgm:spPr/>
    </dgm:pt>
    <dgm:pt modelId="{AA65E007-5DBB-47BF-9DD4-C42FDC1BB079}" type="pres">
      <dgm:prSet presAssocID="{E6937150-F7FA-41B3-9DB9-95820C341A20}" presName="textRect" presStyleLbl="revTx" presStyleIdx="1" presStyleCnt="5">
        <dgm:presLayoutVars>
          <dgm:chMax val="1"/>
          <dgm:chPref val="1"/>
        </dgm:presLayoutVars>
      </dgm:prSet>
      <dgm:spPr/>
    </dgm:pt>
    <dgm:pt modelId="{DD109807-D1DF-4652-A459-5425AB725A2D}" type="pres">
      <dgm:prSet presAssocID="{2FFE70C9-05A4-4E9B-81E0-08CF85790216}" presName="sibTrans" presStyleCnt="0"/>
      <dgm:spPr/>
    </dgm:pt>
    <dgm:pt modelId="{AFA96793-ACCB-4E64-ABC0-CD79EBE0358D}" type="pres">
      <dgm:prSet presAssocID="{EAE6B2AE-E7B8-4882-9A90-F15E76A378F2}" presName="compNode" presStyleCnt="0"/>
      <dgm:spPr/>
    </dgm:pt>
    <dgm:pt modelId="{078E5E57-B183-432B-9E5C-53AA1137AE51}" type="pres">
      <dgm:prSet presAssocID="{EAE6B2AE-E7B8-4882-9A90-F15E76A378F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FF829B4D-2D79-4158-8F46-CA93560A9FBC}" type="pres">
      <dgm:prSet presAssocID="{EAE6B2AE-E7B8-4882-9A90-F15E76A378F2}" presName="spaceRect" presStyleCnt="0"/>
      <dgm:spPr/>
    </dgm:pt>
    <dgm:pt modelId="{3A86C9C9-FF9A-4A3A-9B72-5BE7BD246FCB}" type="pres">
      <dgm:prSet presAssocID="{EAE6B2AE-E7B8-4882-9A90-F15E76A378F2}" presName="textRect" presStyleLbl="revTx" presStyleIdx="2" presStyleCnt="5">
        <dgm:presLayoutVars>
          <dgm:chMax val="1"/>
          <dgm:chPref val="1"/>
        </dgm:presLayoutVars>
      </dgm:prSet>
      <dgm:spPr/>
    </dgm:pt>
    <dgm:pt modelId="{8392CEA6-54BD-443E-8A1C-DFF47B2BB860}" type="pres">
      <dgm:prSet presAssocID="{A8C9F488-1C32-419C-B84C-21146B25D7F7}" presName="sibTrans" presStyleCnt="0"/>
      <dgm:spPr/>
    </dgm:pt>
    <dgm:pt modelId="{D9E90889-837F-4926-A6D8-9C8078F94B01}" type="pres">
      <dgm:prSet presAssocID="{2799EC6D-4A0E-4F14-9FF1-7EA1A95215E4}" presName="compNode" presStyleCnt="0"/>
      <dgm:spPr/>
    </dgm:pt>
    <dgm:pt modelId="{7F7AD8F9-F8C1-4BDF-B1FA-03D5D9E7F3AF}" type="pres">
      <dgm:prSet presAssocID="{2799EC6D-4A0E-4F14-9FF1-7EA1A95215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515D034-06A0-4617-B4F2-C5D164D33BE5}" type="pres">
      <dgm:prSet presAssocID="{2799EC6D-4A0E-4F14-9FF1-7EA1A95215E4}" presName="spaceRect" presStyleCnt="0"/>
      <dgm:spPr/>
    </dgm:pt>
    <dgm:pt modelId="{2A877E26-CF11-4C4D-B8D9-BCAAB790EC6D}" type="pres">
      <dgm:prSet presAssocID="{2799EC6D-4A0E-4F14-9FF1-7EA1A95215E4}" presName="textRect" presStyleLbl="revTx" presStyleIdx="3" presStyleCnt="5">
        <dgm:presLayoutVars>
          <dgm:chMax val="1"/>
          <dgm:chPref val="1"/>
        </dgm:presLayoutVars>
      </dgm:prSet>
      <dgm:spPr/>
    </dgm:pt>
    <dgm:pt modelId="{D46C4A47-F172-4C6C-A698-B1178801936F}" type="pres">
      <dgm:prSet presAssocID="{A91EB557-7C9B-4C3C-ABC2-FA51B5A183E9}" presName="sibTrans" presStyleCnt="0"/>
      <dgm:spPr/>
    </dgm:pt>
    <dgm:pt modelId="{684934E2-EF50-49C1-AB56-E227E7AC2772}" type="pres">
      <dgm:prSet presAssocID="{ACB9A8FF-75A1-4450-AD38-0CADEC2DA5F0}" presName="compNode" presStyleCnt="0"/>
      <dgm:spPr/>
    </dgm:pt>
    <dgm:pt modelId="{C6DD7C36-7141-44CB-ADEF-E7FAF32F2614}" type="pres">
      <dgm:prSet presAssocID="{ACB9A8FF-75A1-4450-AD38-0CADEC2DA5F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4C7AFBEF-3AFC-405C-BF79-C396293BC272}" type="pres">
      <dgm:prSet presAssocID="{ACB9A8FF-75A1-4450-AD38-0CADEC2DA5F0}" presName="spaceRect" presStyleCnt="0"/>
      <dgm:spPr/>
    </dgm:pt>
    <dgm:pt modelId="{90E50F1E-A744-48AC-98E6-1C23DFDFA54D}" type="pres">
      <dgm:prSet presAssocID="{ACB9A8FF-75A1-4450-AD38-0CADEC2DA5F0}" presName="textRect" presStyleLbl="revTx" presStyleIdx="4" presStyleCnt="5">
        <dgm:presLayoutVars>
          <dgm:chMax val="1"/>
          <dgm:chPref val="1"/>
        </dgm:presLayoutVars>
      </dgm:prSet>
      <dgm:spPr/>
    </dgm:pt>
  </dgm:ptLst>
  <dgm:cxnLst>
    <dgm:cxn modelId="{15330807-8D7D-4E6A-ABF0-E85A15ECDD8F}" srcId="{FF16298C-C8D8-4358-B038-3B22F44CBC5E}" destId="{93E6DFBE-3229-4ECC-BB44-D4B9162F1338}" srcOrd="0" destOrd="0" parTransId="{EC245297-6E4E-4671-859C-7FF9B2C8747F}" sibTransId="{0FB03FA1-4D4A-47C0-BB5D-449A78CAF6AB}"/>
    <dgm:cxn modelId="{CD2A3113-B69A-49B0-A57E-20A877E8BFF6}" srcId="{FF16298C-C8D8-4358-B038-3B22F44CBC5E}" destId="{E6937150-F7FA-41B3-9DB9-95820C341A20}" srcOrd="1" destOrd="0" parTransId="{C3335E07-354D-455E-A100-834B874453F4}" sibTransId="{2FFE70C9-05A4-4E9B-81E0-08CF85790216}"/>
    <dgm:cxn modelId="{C477D61F-69EE-47BE-B3C5-41A9E17724DF}" type="presOf" srcId="{E6937150-F7FA-41B3-9DB9-95820C341A20}" destId="{AA65E007-5DBB-47BF-9DD4-C42FDC1BB079}" srcOrd="0" destOrd="0" presId="urn:microsoft.com/office/officeart/2018/2/layout/IconLabelList"/>
    <dgm:cxn modelId="{B50B3948-FFCD-4B63-9601-880A229C9531}" srcId="{FF16298C-C8D8-4358-B038-3B22F44CBC5E}" destId="{ACB9A8FF-75A1-4450-AD38-0CADEC2DA5F0}" srcOrd="4" destOrd="0" parTransId="{1D70E7FA-FDFD-4691-9D46-6CAA02A5D0C1}" sibTransId="{737CA0E4-345C-46FF-A2E8-EEEDC17DCD7B}"/>
    <dgm:cxn modelId="{77959768-8CF1-4BAB-B20D-7916BCD69373}" type="presOf" srcId="{ACB9A8FF-75A1-4450-AD38-0CADEC2DA5F0}" destId="{90E50F1E-A744-48AC-98E6-1C23DFDFA54D}" srcOrd="0" destOrd="0" presId="urn:microsoft.com/office/officeart/2018/2/layout/IconLabelList"/>
    <dgm:cxn modelId="{0F403B59-BD4F-4614-8596-55E9543A3FE0}" type="presOf" srcId="{FF16298C-C8D8-4358-B038-3B22F44CBC5E}" destId="{E63D6FAF-26F9-40ED-8477-1AFCBF862E6A}" srcOrd="0" destOrd="0" presId="urn:microsoft.com/office/officeart/2018/2/layout/IconLabelList"/>
    <dgm:cxn modelId="{EA3134A5-F601-442E-985C-C294B4518CBB}" type="presOf" srcId="{93E6DFBE-3229-4ECC-BB44-D4B9162F1338}" destId="{A09FB655-8E7D-484A-9525-0EBF33BC871A}" srcOrd="0" destOrd="0" presId="urn:microsoft.com/office/officeart/2018/2/layout/IconLabelList"/>
    <dgm:cxn modelId="{DB687DC2-04DE-4AA9-8DFF-88D62D777C4C}" type="presOf" srcId="{2799EC6D-4A0E-4F14-9FF1-7EA1A95215E4}" destId="{2A877E26-CF11-4C4D-B8D9-BCAAB790EC6D}" srcOrd="0" destOrd="0" presId="urn:microsoft.com/office/officeart/2018/2/layout/IconLabelList"/>
    <dgm:cxn modelId="{A67874D2-DE6A-4DBD-B675-61378DE772FB}" type="presOf" srcId="{EAE6B2AE-E7B8-4882-9A90-F15E76A378F2}" destId="{3A86C9C9-FF9A-4A3A-9B72-5BE7BD246FCB}" srcOrd="0" destOrd="0" presId="urn:microsoft.com/office/officeart/2018/2/layout/IconLabelList"/>
    <dgm:cxn modelId="{BF5495DB-9ECB-44F1-86CC-BB7D422FE401}" srcId="{FF16298C-C8D8-4358-B038-3B22F44CBC5E}" destId="{EAE6B2AE-E7B8-4882-9A90-F15E76A378F2}" srcOrd="2" destOrd="0" parTransId="{86D943A5-EC9D-4348-A40A-BF746C415544}" sibTransId="{A8C9F488-1C32-419C-B84C-21146B25D7F7}"/>
    <dgm:cxn modelId="{BB367DF0-5876-407C-8B7E-2046C002E05F}" srcId="{FF16298C-C8D8-4358-B038-3B22F44CBC5E}" destId="{2799EC6D-4A0E-4F14-9FF1-7EA1A95215E4}" srcOrd="3" destOrd="0" parTransId="{0912ED5C-8F14-4F4A-BEA3-25D5C8C6AB8B}" sibTransId="{A91EB557-7C9B-4C3C-ABC2-FA51B5A183E9}"/>
    <dgm:cxn modelId="{720F4415-CCA5-4307-AAF3-16F96DA33091}" type="presParOf" srcId="{E63D6FAF-26F9-40ED-8477-1AFCBF862E6A}" destId="{36CA821F-0359-48DC-B3E9-A36BEC5D3663}" srcOrd="0" destOrd="0" presId="urn:microsoft.com/office/officeart/2018/2/layout/IconLabelList"/>
    <dgm:cxn modelId="{94B42855-6F30-4EF0-8FAA-3E7A0CCF5B52}" type="presParOf" srcId="{36CA821F-0359-48DC-B3E9-A36BEC5D3663}" destId="{AF36601C-ABEF-401E-AC87-83C26767319C}" srcOrd="0" destOrd="0" presId="urn:microsoft.com/office/officeart/2018/2/layout/IconLabelList"/>
    <dgm:cxn modelId="{A00959BD-6B7A-4BC9-B20B-86D7383181F0}" type="presParOf" srcId="{36CA821F-0359-48DC-B3E9-A36BEC5D3663}" destId="{42990182-982D-41AC-BFAF-5E70875C2B06}" srcOrd="1" destOrd="0" presId="urn:microsoft.com/office/officeart/2018/2/layout/IconLabelList"/>
    <dgm:cxn modelId="{F18556A0-2A84-44A6-8C15-4209FAEDE26E}" type="presParOf" srcId="{36CA821F-0359-48DC-B3E9-A36BEC5D3663}" destId="{A09FB655-8E7D-484A-9525-0EBF33BC871A}" srcOrd="2" destOrd="0" presId="urn:microsoft.com/office/officeart/2018/2/layout/IconLabelList"/>
    <dgm:cxn modelId="{5B403D90-FE58-4080-840D-3BB6D9218971}" type="presParOf" srcId="{E63D6FAF-26F9-40ED-8477-1AFCBF862E6A}" destId="{6ED7FD3D-20ED-4ABA-9AF1-55CD62C97B29}" srcOrd="1" destOrd="0" presId="urn:microsoft.com/office/officeart/2018/2/layout/IconLabelList"/>
    <dgm:cxn modelId="{9D89ABDD-2764-4A06-A206-1C4EE57BD483}" type="presParOf" srcId="{E63D6FAF-26F9-40ED-8477-1AFCBF862E6A}" destId="{604D6BC3-B6E7-4F82-8FB6-B8B84D7EEB0B}" srcOrd="2" destOrd="0" presId="urn:microsoft.com/office/officeart/2018/2/layout/IconLabelList"/>
    <dgm:cxn modelId="{AB1171D0-603F-4A25-9757-9D0F74BD6C42}" type="presParOf" srcId="{604D6BC3-B6E7-4F82-8FB6-B8B84D7EEB0B}" destId="{8466C017-46A6-4C08-9DFB-746C71E22095}" srcOrd="0" destOrd="0" presId="urn:microsoft.com/office/officeart/2018/2/layout/IconLabelList"/>
    <dgm:cxn modelId="{C8BAAF1D-7C1B-4587-B100-BA8E0EEA5AF8}" type="presParOf" srcId="{604D6BC3-B6E7-4F82-8FB6-B8B84D7EEB0B}" destId="{F8804E4B-7C47-4022-B36D-0D60416D3114}" srcOrd="1" destOrd="0" presId="urn:microsoft.com/office/officeart/2018/2/layout/IconLabelList"/>
    <dgm:cxn modelId="{D4DAEEAF-0B29-463D-8DE9-D7851BE4D4B4}" type="presParOf" srcId="{604D6BC3-B6E7-4F82-8FB6-B8B84D7EEB0B}" destId="{AA65E007-5DBB-47BF-9DD4-C42FDC1BB079}" srcOrd="2" destOrd="0" presId="urn:microsoft.com/office/officeart/2018/2/layout/IconLabelList"/>
    <dgm:cxn modelId="{C31A75AD-BD5B-4E6D-B2AE-129A858BE6D7}" type="presParOf" srcId="{E63D6FAF-26F9-40ED-8477-1AFCBF862E6A}" destId="{DD109807-D1DF-4652-A459-5425AB725A2D}" srcOrd="3" destOrd="0" presId="urn:microsoft.com/office/officeart/2018/2/layout/IconLabelList"/>
    <dgm:cxn modelId="{96DFB53A-5943-4F3A-B213-FFAC7B07D124}" type="presParOf" srcId="{E63D6FAF-26F9-40ED-8477-1AFCBF862E6A}" destId="{AFA96793-ACCB-4E64-ABC0-CD79EBE0358D}" srcOrd="4" destOrd="0" presId="urn:microsoft.com/office/officeart/2018/2/layout/IconLabelList"/>
    <dgm:cxn modelId="{94D9504A-F6EF-4443-92F2-AAD1A76866CC}" type="presParOf" srcId="{AFA96793-ACCB-4E64-ABC0-CD79EBE0358D}" destId="{078E5E57-B183-432B-9E5C-53AA1137AE51}" srcOrd="0" destOrd="0" presId="urn:microsoft.com/office/officeart/2018/2/layout/IconLabelList"/>
    <dgm:cxn modelId="{27BF0664-5DAB-4EC7-9A20-9E617DC5798E}" type="presParOf" srcId="{AFA96793-ACCB-4E64-ABC0-CD79EBE0358D}" destId="{FF829B4D-2D79-4158-8F46-CA93560A9FBC}" srcOrd="1" destOrd="0" presId="urn:microsoft.com/office/officeart/2018/2/layout/IconLabelList"/>
    <dgm:cxn modelId="{4E5DD410-FCF9-4C75-B005-0E1227CDEFF0}" type="presParOf" srcId="{AFA96793-ACCB-4E64-ABC0-CD79EBE0358D}" destId="{3A86C9C9-FF9A-4A3A-9B72-5BE7BD246FCB}" srcOrd="2" destOrd="0" presId="urn:microsoft.com/office/officeart/2018/2/layout/IconLabelList"/>
    <dgm:cxn modelId="{5AB8F18B-B471-4A8B-A53C-54B7CA20FC0C}" type="presParOf" srcId="{E63D6FAF-26F9-40ED-8477-1AFCBF862E6A}" destId="{8392CEA6-54BD-443E-8A1C-DFF47B2BB860}" srcOrd="5" destOrd="0" presId="urn:microsoft.com/office/officeart/2018/2/layout/IconLabelList"/>
    <dgm:cxn modelId="{2845C4CB-C29D-4D79-8AD1-E6A9A99B7CA8}" type="presParOf" srcId="{E63D6FAF-26F9-40ED-8477-1AFCBF862E6A}" destId="{D9E90889-837F-4926-A6D8-9C8078F94B01}" srcOrd="6" destOrd="0" presId="urn:microsoft.com/office/officeart/2018/2/layout/IconLabelList"/>
    <dgm:cxn modelId="{03EB16C4-148A-4CF2-9B3B-6B933D524DBB}" type="presParOf" srcId="{D9E90889-837F-4926-A6D8-9C8078F94B01}" destId="{7F7AD8F9-F8C1-4BDF-B1FA-03D5D9E7F3AF}" srcOrd="0" destOrd="0" presId="urn:microsoft.com/office/officeart/2018/2/layout/IconLabelList"/>
    <dgm:cxn modelId="{43479C10-AC86-4DB5-934F-02B43793C9DB}" type="presParOf" srcId="{D9E90889-837F-4926-A6D8-9C8078F94B01}" destId="{1515D034-06A0-4617-B4F2-C5D164D33BE5}" srcOrd="1" destOrd="0" presId="urn:microsoft.com/office/officeart/2018/2/layout/IconLabelList"/>
    <dgm:cxn modelId="{DDE66468-CE7A-4DA4-8CD7-7FF718E92CD3}" type="presParOf" srcId="{D9E90889-837F-4926-A6D8-9C8078F94B01}" destId="{2A877E26-CF11-4C4D-B8D9-BCAAB790EC6D}" srcOrd="2" destOrd="0" presId="urn:microsoft.com/office/officeart/2018/2/layout/IconLabelList"/>
    <dgm:cxn modelId="{857174CE-4CC1-47C2-B820-4CBA642FFA5D}" type="presParOf" srcId="{E63D6FAF-26F9-40ED-8477-1AFCBF862E6A}" destId="{D46C4A47-F172-4C6C-A698-B1178801936F}" srcOrd="7" destOrd="0" presId="urn:microsoft.com/office/officeart/2018/2/layout/IconLabelList"/>
    <dgm:cxn modelId="{32FB72EC-589F-4720-9322-C5383EEF90CD}" type="presParOf" srcId="{E63D6FAF-26F9-40ED-8477-1AFCBF862E6A}" destId="{684934E2-EF50-49C1-AB56-E227E7AC2772}" srcOrd="8" destOrd="0" presId="urn:microsoft.com/office/officeart/2018/2/layout/IconLabelList"/>
    <dgm:cxn modelId="{B1476905-5E19-4381-9322-D1A1C00CBAC8}" type="presParOf" srcId="{684934E2-EF50-49C1-AB56-E227E7AC2772}" destId="{C6DD7C36-7141-44CB-ADEF-E7FAF32F2614}" srcOrd="0" destOrd="0" presId="urn:microsoft.com/office/officeart/2018/2/layout/IconLabelList"/>
    <dgm:cxn modelId="{F0514F6E-8C8E-4275-9F06-37A3E10BCCDC}" type="presParOf" srcId="{684934E2-EF50-49C1-AB56-E227E7AC2772}" destId="{4C7AFBEF-3AFC-405C-BF79-C396293BC272}" srcOrd="1" destOrd="0" presId="urn:microsoft.com/office/officeart/2018/2/layout/IconLabelList"/>
    <dgm:cxn modelId="{E7CDD733-5350-4826-A932-C9A904C69887}" type="presParOf" srcId="{684934E2-EF50-49C1-AB56-E227E7AC2772}" destId="{90E50F1E-A744-48AC-98E6-1C23DFDFA54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81B34A-987F-4EBE-AEE9-8A5291ACBC0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21A4E1-6F8E-49AB-BE8D-468DBB820610}">
      <dgm:prSet/>
      <dgm:spPr/>
      <dgm:t>
        <a:bodyPr/>
        <a:lstStyle/>
        <a:p>
          <a:pPr>
            <a:defRPr cap="all"/>
          </a:pPr>
          <a:r>
            <a:rPr lang="en-US"/>
            <a:t>Customer Feedback Analysis</a:t>
          </a:r>
        </a:p>
      </dgm:t>
    </dgm:pt>
    <dgm:pt modelId="{477FD5B3-3818-45F6-BBD0-82BB6B10EEAD}" type="parTrans" cxnId="{F8B3BC5D-C115-41BC-9274-03044F0D0517}">
      <dgm:prSet/>
      <dgm:spPr/>
      <dgm:t>
        <a:bodyPr/>
        <a:lstStyle/>
        <a:p>
          <a:endParaRPr lang="en-US"/>
        </a:p>
      </dgm:t>
    </dgm:pt>
    <dgm:pt modelId="{42EAAB47-5D9D-411C-9D95-4BE1E542041D}" type="sibTrans" cxnId="{F8B3BC5D-C115-41BC-9274-03044F0D0517}">
      <dgm:prSet/>
      <dgm:spPr/>
      <dgm:t>
        <a:bodyPr/>
        <a:lstStyle/>
        <a:p>
          <a:endParaRPr lang="en-US"/>
        </a:p>
      </dgm:t>
    </dgm:pt>
    <dgm:pt modelId="{818810D5-AF72-4910-9A41-A5B664C6CBA0}">
      <dgm:prSet/>
      <dgm:spPr/>
      <dgm:t>
        <a:bodyPr/>
        <a:lstStyle/>
        <a:p>
          <a:pPr>
            <a:defRPr cap="all"/>
          </a:pPr>
          <a:r>
            <a:rPr lang="en-US"/>
            <a:t>Customer Service Automation</a:t>
          </a:r>
        </a:p>
      </dgm:t>
    </dgm:pt>
    <dgm:pt modelId="{F10199F1-6D0E-495E-A53C-009D34C839AD}" type="parTrans" cxnId="{A6CA6825-1E7F-4E61-ADD6-E732363AA505}">
      <dgm:prSet/>
      <dgm:spPr/>
      <dgm:t>
        <a:bodyPr/>
        <a:lstStyle/>
        <a:p>
          <a:endParaRPr lang="en-US"/>
        </a:p>
      </dgm:t>
    </dgm:pt>
    <dgm:pt modelId="{2E2E10AE-F58E-4ABF-9D91-1E4999CB2919}" type="sibTrans" cxnId="{A6CA6825-1E7F-4E61-ADD6-E732363AA505}">
      <dgm:prSet/>
      <dgm:spPr/>
      <dgm:t>
        <a:bodyPr/>
        <a:lstStyle/>
        <a:p>
          <a:endParaRPr lang="en-US"/>
        </a:p>
      </dgm:t>
    </dgm:pt>
    <dgm:pt modelId="{CDEAF341-6B42-4A50-AAEE-3F7592CC492F}">
      <dgm:prSet/>
      <dgm:spPr/>
      <dgm:t>
        <a:bodyPr/>
        <a:lstStyle/>
        <a:p>
          <a:pPr>
            <a:defRPr cap="all"/>
          </a:pPr>
          <a:r>
            <a:rPr lang="en-US"/>
            <a:t>Automatic Translation</a:t>
          </a:r>
        </a:p>
      </dgm:t>
    </dgm:pt>
    <dgm:pt modelId="{22FCB865-D078-44DB-B456-5DFECE7A80FA}" type="parTrans" cxnId="{86150482-9534-40F9-A62F-001680ED2B94}">
      <dgm:prSet/>
      <dgm:spPr/>
      <dgm:t>
        <a:bodyPr/>
        <a:lstStyle/>
        <a:p>
          <a:endParaRPr lang="en-US"/>
        </a:p>
      </dgm:t>
    </dgm:pt>
    <dgm:pt modelId="{B42E8977-DFD6-471C-92CF-D34130F78240}" type="sibTrans" cxnId="{86150482-9534-40F9-A62F-001680ED2B94}">
      <dgm:prSet/>
      <dgm:spPr/>
      <dgm:t>
        <a:bodyPr/>
        <a:lstStyle/>
        <a:p>
          <a:endParaRPr lang="en-US"/>
        </a:p>
      </dgm:t>
    </dgm:pt>
    <dgm:pt modelId="{FBA1278C-98B1-4212-B14D-996C2B89250E}">
      <dgm:prSet/>
      <dgm:spPr/>
      <dgm:t>
        <a:bodyPr/>
        <a:lstStyle/>
        <a:p>
          <a:pPr>
            <a:defRPr cap="all"/>
          </a:pPr>
          <a:r>
            <a:rPr lang="en-US"/>
            <a:t>Academic Research &amp; Analysis</a:t>
          </a:r>
        </a:p>
      </dgm:t>
    </dgm:pt>
    <dgm:pt modelId="{9E00CEC4-BA15-4FC6-B4B2-98A9937272B2}" type="parTrans" cxnId="{4AD4FF3F-0346-48CF-A702-4AF67132AC79}">
      <dgm:prSet/>
      <dgm:spPr/>
      <dgm:t>
        <a:bodyPr/>
        <a:lstStyle/>
        <a:p>
          <a:endParaRPr lang="en-US"/>
        </a:p>
      </dgm:t>
    </dgm:pt>
    <dgm:pt modelId="{70F8539E-542F-4947-BD91-8A1993089990}" type="sibTrans" cxnId="{4AD4FF3F-0346-48CF-A702-4AF67132AC79}">
      <dgm:prSet/>
      <dgm:spPr/>
      <dgm:t>
        <a:bodyPr/>
        <a:lstStyle/>
        <a:p>
          <a:endParaRPr lang="en-US"/>
        </a:p>
      </dgm:t>
    </dgm:pt>
    <dgm:pt modelId="{7B793545-087B-4B71-A50C-26C3C95D5773}">
      <dgm:prSet/>
      <dgm:spPr/>
      <dgm:t>
        <a:bodyPr/>
        <a:lstStyle/>
        <a:p>
          <a:pPr>
            <a:defRPr cap="all"/>
          </a:pPr>
          <a:r>
            <a:rPr lang="en-US"/>
            <a:t>Analysis &amp; Categorization of Medical Records</a:t>
          </a:r>
        </a:p>
      </dgm:t>
    </dgm:pt>
    <dgm:pt modelId="{861F73B6-7654-4F0A-A8CA-7D9FB35A9543}" type="parTrans" cxnId="{567EF8E4-A10D-4208-98F2-8A536C01F788}">
      <dgm:prSet/>
      <dgm:spPr/>
      <dgm:t>
        <a:bodyPr/>
        <a:lstStyle/>
        <a:p>
          <a:endParaRPr lang="en-US"/>
        </a:p>
      </dgm:t>
    </dgm:pt>
    <dgm:pt modelId="{FC0BD1D4-9041-4A8E-82B2-AE2E42A5C48E}" type="sibTrans" cxnId="{567EF8E4-A10D-4208-98F2-8A536C01F788}">
      <dgm:prSet/>
      <dgm:spPr/>
      <dgm:t>
        <a:bodyPr/>
        <a:lstStyle/>
        <a:p>
          <a:endParaRPr lang="en-US"/>
        </a:p>
      </dgm:t>
    </dgm:pt>
    <dgm:pt modelId="{F4AED3FB-AD13-4BBA-9DD2-D9D1BEDAF25A}" type="pres">
      <dgm:prSet presAssocID="{0381B34A-987F-4EBE-AEE9-8A5291ACBC01}" presName="root" presStyleCnt="0">
        <dgm:presLayoutVars>
          <dgm:dir/>
          <dgm:resizeHandles val="exact"/>
        </dgm:presLayoutVars>
      </dgm:prSet>
      <dgm:spPr/>
    </dgm:pt>
    <dgm:pt modelId="{6F8AD567-CC2F-44A8-83D8-6735E08E2055}" type="pres">
      <dgm:prSet presAssocID="{5E21A4E1-6F8E-49AB-BE8D-468DBB820610}" presName="compNode" presStyleCnt="0"/>
      <dgm:spPr/>
    </dgm:pt>
    <dgm:pt modelId="{78E52360-63A3-4C71-906F-B0D3C8160773}" type="pres">
      <dgm:prSet presAssocID="{5E21A4E1-6F8E-49AB-BE8D-468DBB820610}" presName="iconBgRect" presStyleLbl="bgShp" presStyleIdx="0" presStyleCnt="5"/>
      <dgm:spPr>
        <a:prstGeom prst="round2DiagRect">
          <a:avLst>
            <a:gd name="adj1" fmla="val 29727"/>
            <a:gd name="adj2" fmla="val 0"/>
          </a:avLst>
        </a:prstGeom>
      </dgm:spPr>
    </dgm:pt>
    <dgm:pt modelId="{37E44327-5741-4C69-BD93-AAB2C7FD29AB}" type="pres">
      <dgm:prSet presAssocID="{5E21A4E1-6F8E-49AB-BE8D-468DBB8206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D33B65C-6E73-45EB-B47F-EE75451476BF}" type="pres">
      <dgm:prSet presAssocID="{5E21A4E1-6F8E-49AB-BE8D-468DBB820610}" presName="spaceRect" presStyleCnt="0"/>
      <dgm:spPr/>
    </dgm:pt>
    <dgm:pt modelId="{CE83342A-9D74-46BB-92FD-FB2A63646091}" type="pres">
      <dgm:prSet presAssocID="{5E21A4E1-6F8E-49AB-BE8D-468DBB820610}" presName="textRect" presStyleLbl="revTx" presStyleIdx="0" presStyleCnt="5">
        <dgm:presLayoutVars>
          <dgm:chMax val="1"/>
          <dgm:chPref val="1"/>
        </dgm:presLayoutVars>
      </dgm:prSet>
      <dgm:spPr/>
    </dgm:pt>
    <dgm:pt modelId="{1500834D-2703-4381-A51F-C932C04FC836}" type="pres">
      <dgm:prSet presAssocID="{42EAAB47-5D9D-411C-9D95-4BE1E542041D}" presName="sibTrans" presStyleCnt="0"/>
      <dgm:spPr/>
    </dgm:pt>
    <dgm:pt modelId="{6D824C52-25B8-404D-A360-1133FC4AB629}" type="pres">
      <dgm:prSet presAssocID="{818810D5-AF72-4910-9A41-A5B664C6CBA0}" presName="compNode" presStyleCnt="0"/>
      <dgm:spPr/>
    </dgm:pt>
    <dgm:pt modelId="{3B35B8B7-A6A7-476A-BEBF-CFC3E6C2FDDD}" type="pres">
      <dgm:prSet presAssocID="{818810D5-AF72-4910-9A41-A5B664C6CBA0}" presName="iconBgRect" presStyleLbl="bgShp" presStyleIdx="1" presStyleCnt="5"/>
      <dgm:spPr>
        <a:prstGeom prst="round2DiagRect">
          <a:avLst>
            <a:gd name="adj1" fmla="val 29727"/>
            <a:gd name="adj2" fmla="val 0"/>
          </a:avLst>
        </a:prstGeom>
      </dgm:spPr>
    </dgm:pt>
    <dgm:pt modelId="{905279A0-6845-4D82-ACB8-F30EBEBBE26B}" type="pres">
      <dgm:prSet presAssocID="{818810D5-AF72-4910-9A41-A5B664C6CB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110F7E57-3138-4B02-A7C2-A3A2EE5910FD}" type="pres">
      <dgm:prSet presAssocID="{818810D5-AF72-4910-9A41-A5B664C6CBA0}" presName="spaceRect" presStyleCnt="0"/>
      <dgm:spPr/>
    </dgm:pt>
    <dgm:pt modelId="{866CC369-DBAD-48EF-9B64-C4E45E13EEE3}" type="pres">
      <dgm:prSet presAssocID="{818810D5-AF72-4910-9A41-A5B664C6CBA0}" presName="textRect" presStyleLbl="revTx" presStyleIdx="1" presStyleCnt="5">
        <dgm:presLayoutVars>
          <dgm:chMax val="1"/>
          <dgm:chPref val="1"/>
        </dgm:presLayoutVars>
      </dgm:prSet>
      <dgm:spPr/>
    </dgm:pt>
    <dgm:pt modelId="{8ED6C391-4417-420A-B3E0-26B544CB9AD2}" type="pres">
      <dgm:prSet presAssocID="{2E2E10AE-F58E-4ABF-9D91-1E4999CB2919}" presName="sibTrans" presStyleCnt="0"/>
      <dgm:spPr/>
    </dgm:pt>
    <dgm:pt modelId="{8275CAB2-E20B-42D9-8AC8-B790C29CF430}" type="pres">
      <dgm:prSet presAssocID="{CDEAF341-6B42-4A50-AAEE-3F7592CC492F}" presName="compNode" presStyleCnt="0"/>
      <dgm:spPr/>
    </dgm:pt>
    <dgm:pt modelId="{73199980-90CB-4ABB-BB03-6C4AED0757B2}" type="pres">
      <dgm:prSet presAssocID="{CDEAF341-6B42-4A50-AAEE-3F7592CC492F}" presName="iconBgRect" presStyleLbl="bgShp" presStyleIdx="2" presStyleCnt="5"/>
      <dgm:spPr>
        <a:prstGeom prst="round2DiagRect">
          <a:avLst>
            <a:gd name="adj1" fmla="val 29727"/>
            <a:gd name="adj2" fmla="val 0"/>
          </a:avLst>
        </a:prstGeom>
      </dgm:spPr>
    </dgm:pt>
    <dgm:pt modelId="{4468F52B-E115-45E5-8AD9-14CD45AC1901}" type="pres">
      <dgm:prSet presAssocID="{CDEAF341-6B42-4A50-AAEE-3F7592CC49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2B42E43-A1CA-44CC-B457-99DFE2B205AD}" type="pres">
      <dgm:prSet presAssocID="{CDEAF341-6B42-4A50-AAEE-3F7592CC492F}" presName="spaceRect" presStyleCnt="0"/>
      <dgm:spPr/>
    </dgm:pt>
    <dgm:pt modelId="{47E2CEA4-4564-4169-B1D5-5C4CD47968B2}" type="pres">
      <dgm:prSet presAssocID="{CDEAF341-6B42-4A50-AAEE-3F7592CC492F}" presName="textRect" presStyleLbl="revTx" presStyleIdx="2" presStyleCnt="5">
        <dgm:presLayoutVars>
          <dgm:chMax val="1"/>
          <dgm:chPref val="1"/>
        </dgm:presLayoutVars>
      </dgm:prSet>
      <dgm:spPr/>
    </dgm:pt>
    <dgm:pt modelId="{6D555624-7093-440D-8505-A879F35A26BE}" type="pres">
      <dgm:prSet presAssocID="{B42E8977-DFD6-471C-92CF-D34130F78240}" presName="sibTrans" presStyleCnt="0"/>
      <dgm:spPr/>
    </dgm:pt>
    <dgm:pt modelId="{1ED5FE80-CFA9-4400-B924-241EEADC9E4D}" type="pres">
      <dgm:prSet presAssocID="{FBA1278C-98B1-4212-B14D-996C2B89250E}" presName="compNode" presStyleCnt="0"/>
      <dgm:spPr/>
    </dgm:pt>
    <dgm:pt modelId="{96DCD779-8620-4211-880E-1BCEE3D3E4CE}" type="pres">
      <dgm:prSet presAssocID="{FBA1278C-98B1-4212-B14D-996C2B89250E}" presName="iconBgRect" presStyleLbl="bgShp" presStyleIdx="3" presStyleCnt="5"/>
      <dgm:spPr>
        <a:prstGeom prst="round2DiagRect">
          <a:avLst>
            <a:gd name="adj1" fmla="val 29727"/>
            <a:gd name="adj2" fmla="val 0"/>
          </a:avLst>
        </a:prstGeom>
      </dgm:spPr>
    </dgm:pt>
    <dgm:pt modelId="{3F418C84-2D07-4E02-8304-FA3D58D98B39}" type="pres">
      <dgm:prSet presAssocID="{FBA1278C-98B1-4212-B14D-996C2B89250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aduation Cap"/>
        </a:ext>
      </dgm:extLst>
    </dgm:pt>
    <dgm:pt modelId="{22D91038-3986-4A92-AEDF-1F4B07FD99E7}" type="pres">
      <dgm:prSet presAssocID="{FBA1278C-98B1-4212-B14D-996C2B89250E}" presName="spaceRect" presStyleCnt="0"/>
      <dgm:spPr/>
    </dgm:pt>
    <dgm:pt modelId="{48B515F0-B8E1-4BB5-AA1A-C85A86426831}" type="pres">
      <dgm:prSet presAssocID="{FBA1278C-98B1-4212-B14D-996C2B89250E}" presName="textRect" presStyleLbl="revTx" presStyleIdx="3" presStyleCnt="5">
        <dgm:presLayoutVars>
          <dgm:chMax val="1"/>
          <dgm:chPref val="1"/>
        </dgm:presLayoutVars>
      </dgm:prSet>
      <dgm:spPr/>
    </dgm:pt>
    <dgm:pt modelId="{E14A93D2-032D-481A-84D0-C37F9BD19BD3}" type="pres">
      <dgm:prSet presAssocID="{70F8539E-542F-4947-BD91-8A1993089990}" presName="sibTrans" presStyleCnt="0"/>
      <dgm:spPr/>
    </dgm:pt>
    <dgm:pt modelId="{F2DD01AC-117B-44A5-947D-EDAA032119BE}" type="pres">
      <dgm:prSet presAssocID="{7B793545-087B-4B71-A50C-26C3C95D5773}" presName="compNode" presStyleCnt="0"/>
      <dgm:spPr/>
    </dgm:pt>
    <dgm:pt modelId="{0D352595-1B8E-4FB1-A009-651CDE71863F}" type="pres">
      <dgm:prSet presAssocID="{7B793545-087B-4B71-A50C-26C3C95D5773}" presName="iconBgRect" presStyleLbl="bgShp" presStyleIdx="4" presStyleCnt="5"/>
      <dgm:spPr>
        <a:prstGeom prst="round2DiagRect">
          <a:avLst>
            <a:gd name="adj1" fmla="val 29727"/>
            <a:gd name="adj2" fmla="val 0"/>
          </a:avLst>
        </a:prstGeom>
      </dgm:spPr>
    </dgm:pt>
    <dgm:pt modelId="{B2102380-0674-4A74-A8E0-DDB567145665}" type="pres">
      <dgm:prSet presAssocID="{7B793545-087B-4B71-A50C-26C3C95D57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38222C17-92CF-4231-95EF-45C1896DACEE}" type="pres">
      <dgm:prSet presAssocID="{7B793545-087B-4B71-A50C-26C3C95D5773}" presName="spaceRect" presStyleCnt="0"/>
      <dgm:spPr/>
    </dgm:pt>
    <dgm:pt modelId="{631EAE18-2BEB-4ED9-8306-1D4592EC905E}" type="pres">
      <dgm:prSet presAssocID="{7B793545-087B-4B71-A50C-26C3C95D5773}" presName="textRect" presStyleLbl="revTx" presStyleIdx="4" presStyleCnt="5">
        <dgm:presLayoutVars>
          <dgm:chMax val="1"/>
          <dgm:chPref val="1"/>
        </dgm:presLayoutVars>
      </dgm:prSet>
      <dgm:spPr/>
    </dgm:pt>
  </dgm:ptLst>
  <dgm:cxnLst>
    <dgm:cxn modelId="{5B407204-28C4-4DE0-A2D5-3B38772C1CB2}" type="presOf" srcId="{0381B34A-987F-4EBE-AEE9-8A5291ACBC01}" destId="{F4AED3FB-AD13-4BBA-9DD2-D9D1BEDAF25A}" srcOrd="0" destOrd="0" presId="urn:microsoft.com/office/officeart/2018/5/layout/IconLeafLabelList"/>
    <dgm:cxn modelId="{30654909-8183-449C-A6BF-69F19CB7D433}" type="presOf" srcId="{818810D5-AF72-4910-9A41-A5B664C6CBA0}" destId="{866CC369-DBAD-48EF-9B64-C4E45E13EEE3}" srcOrd="0" destOrd="0" presId="urn:microsoft.com/office/officeart/2018/5/layout/IconLeafLabelList"/>
    <dgm:cxn modelId="{C5E9B21C-ED67-44A7-B432-7C21C95AA4CE}" type="presOf" srcId="{CDEAF341-6B42-4A50-AAEE-3F7592CC492F}" destId="{47E2CEA4-4564-4169-B1D5-5C4CD47968B2}" srcOrd="0" destOrd="0" presId="urn:microsoft.com/office/officeart/2018/5/layout/IconLeafLabelList"/>
    <dgm:cxn modelId="{A6CA6825-1E7F-4E61-ADD6-E732363AA505}" srcId="{0381B34A-987F-4EBE-AEE9-8A5291ACBC01}" destId="{818810D5-AF72-4910-9A41-A5B664C6CBA0}" srcOrd="1" destOrd="0" parTransId="{F10199F1-6D0E-495E-A53C-009D34C839AD}" sibTransId="{2E2E10AE-F58E-4ABF-9D91-1E4999CB2919}"/>
    <dgm:cxn modelId="{74631027-31D4-4614-A032-980579842807}" type="presOf" srcId="{7B793545-087B-4B71-A50C-26C3C95D5773}" destId="{631EAE18-2BEB-4ED9-8306-1D4592EC905E}" srcOrd="0" destOrd="0" presId="urn:microsoft.com/office/officeart/2018/5/layout/IconLeafLabelList"/>
    <dgm:cxn modelId="{4AD4FF3F-0346-48CF-A702-4AF67132AC79}" srcId="{0381B34A-987F-4EBE-AEE9-8A5291ACBC01}" destId="{FBA1278C-98B1-4212-B14D-996C2B89250E}" srcOrd="3" destOrd="0" parTransId="{9E00CEC4-BA15-4FC6-B4B2-98A9937272B2}" sibTransId="{70F8539E-542F-4947-BD91-8A1993089990}"/>
    <dgm:cxn modelId="{F8B3BC5D-C115-41BC-9274-03044F0D0517}" srcId="{0381B34A-987F-4EBE-AEE9-8A5291ACBC01}" destId="{5E21A4E1-6F8E-49AB-BE8D-468DBB820610}" srcOrd="0" destOrd="0" parTransId="{477FD5B3-3818-45F6-BBD0-82BB6B10EEAD}" sibTransId="{42EAAB47-5D9D-411C-9D95-4BE1E542041D}"/>
    <dgm:cxn modelId="{86150482-9534-40F9-A62F-001680ED2B94}" srcId="{0381B34A-987F-4EBE-AEE9-8A5291ACBC01}" destId="{CDEAF341-6B42-4A50-AAEE-3F7592CC492F}" srcOrd="2" destOrd="0" parTransId="{22FCB865-D078-44DB-B456-5DFECE7A80FA}" sibTransId="{B42E8977-DFD6-471C-92CF-D34130F78240}"/>
    <dgm:cxn modelId="{DEB47DA1-762B-4CFF-BFB2-7E8EF949BCA6}" type="presOf" srcId="{5E21A4E1-6F8E-49AB-BE8D-468DBB820610}" destId="{CE83342A-9D74-46BB-92FD-FB2A63646091}" srcOrd="0" destOrd="0" presId="urn:microsoft.com/office/officeart/2018/5/layout/IconLeafLabelList"/>
    <dgm:cxn modelId="{E53108D9-9A1F-4B68-8588-AE49ACE874C2}" type="presOf" srcId="{FBA1278C-98B1-4212-B14D-996C2B89250E}" destId="{48B515F0-B8E1-4BB5-AA1A-C85A86426831}" srcOrd="0" destOrd="0" presId="urn:microsoft.com/office/officeart/2018/5/layout/IconLeafLabelList"/>
    <dgm:cxn modelId="{567EF8E4-A10D-4208-98F2-8A536C01F788}" srcId="{0381B34A-987F-4EBE-AEE9-8A5291ACBC01}" destId="{7B793545-087B-4B71-A50C-26C3C95D5773}" srcOrd="4" destOrd="0" parTransId="{861F73B6-7654-4F0A-A8CA-7D9FB35A9543}" sibTransId="{FC0BD1D4-9041-4A8E-82B2-AE2E42A5C48E}"/>
    <dgm:cxn modelId="{EFFE5177-4681-4E6F-84E3-718204C39884}" type="presParOf" srcId="{F4AED3FB-AD13-4BBA-9DD2-D9D1BEDAF25A}" destId="{6F8AD567-CC2F-44A8-83D8-6735E08E2055}" srcOrd="0" destOrd="0" presId="urn:microsoft.com/office/officeart/2018/5/layout/IconLeafLabelList"/>
    <dgm:cxn modelId="{B118BA00-E2B3-4A29-B2E0-34C5AD60A57D}" type="presParOf" srcId="{6F8AD567-CC2F-44A8-83D8-6735E08E2055}" destId="{78E52360-63A3-4C71-906F-B0D3C8160773}" srcOrd="0" destOrd="0" presId="urn:microsoft.com/office/officeart/2018/5/layout/IconLeafLabelList"/>
    <dgm:cxn modelId="{0EC44D28-4647-4EB0-9DAF-7C13903678CE}" type="presParOf" srcId="{6F8AD567-CC2F-44A8-83D8-6735E08E2055}" destId="{37E44327-5741-4C69-BD93-AAB2C7FD29AB}" srcOrd="1" destOrd="0" presId="urn:microsoft.com/office/officeart/2018/5/layout/IconLeafLabelList"/>
    <dgm:cxn modelId="{D126292E-4B40-4899-A31E-6D4D0963C97D}" type="presParOf" srcId="{6F8AD567-CC2F-44A8-83D8-6735E08E2055}" destId="{7D33B65C-6E73-45EB-B47F-EE75451476BF}" srcOrd="2" destOrd="0" presId="urn:microsoft.com/office/officeart/2018/5/layout/IconLeafLabelList"/>
    <dgm:cxn modelId="{5328B691-7215-4BE0-9844-DA9B6AD65CF8}" type="presParOf" srcId="{6F8AD567-CC2F-44A8-83D8-6735E08E2055}" destId="{CE83342A-9D74-46BB-92FD-FB2A63646091}" srcOrd="3" destOrd="0" presId="urn:microsoft.com/office/officeart/2018/5/layout/IconLeafLabelList"/>
    <dgm:cxn modelId="{CA2CC7FC-A77A-4F8F-B184-63F2E5947BAD}" type="presParOf" srcId="{F4AED3FB-AD13-4BBA-9DD2-D9D1BEDAF25A}" destId="{1500834D-2703-4381-A51F-C932C04FC836}" srcOrd="1" destOrd="0" presId="urn:microsoft.com/office/officeart/2018/5/layout/IconLeafLabelList"/>
    <dgm:cxn modelId="{44C45213-9B65-4549-BC41-10E696D76C29}" type="presParOf" srcId="{F4AED3FB-AD13-4BBA-9DD2-D9D1BEDAF25A}" destId="{6D824C52-25B8-404D-A360-1133FC4AB629}" srcOrd="2" destOrd="0" presId="urn:microsoft.com/office/officeart/2018/5/layout/IconLeafLabelList"/>
    <dgm:cxn modelId="{274C421C-410E-46C6-8851-D118129E5F9A}" type="presParOf" srcId="{6D824C52-25B8-404D-A360-1133FC4AB629}" destId="{3B35B8B7-A6A7-476A-BEBF-CFC3E6C2FDDD}" srcOrd="0" destOrd="0" presId="urn:microsoft.com/office/officeart/2018/5/layout/IconLeafLabelList"/>
    <dgm:cxn modelId="{22AFDD61-8140-46D0-B698-E242A64DA481}" type="presParOf" srcId="{6D824C52-25B8-404D-A360-1133FC4AB629}" destId="{905279A0-6845-4D82-ACB8-F30EBEBBE26B}" srcOrd="1" destOrd="0" presId="urn:microsoft.com/office/officeart/2018/5/layout/IconLeafLabelList"/>
    <dgm:cxn modelId="{93C768C3-4AF2-4815-910B-22A613B4781F}" type="presParOf" srcId="{6D824C52-25B8-404D-A360-1133FC4AB629}" destId="{110F7E57-3138-4B02-A7C2-A3A2EE5910FD}" srcOrd="2" destOrd="0" presId="urn:microsoft.com/office/officeart/2018/5/layout/IconLeafLabelList"/>
    <dgm:cxn modelId="{54E79E38-540D-4F32-847F-4828B1A82979}" type="presParOf" srcId="{6D824C52-25B8-404D-A360-1133FC4AB629}" destId="{866CC369-DBAD-48EF-9B64-C4E45E13EEE3}" srcOrd="3" destOrd="0" presId="urn:microsoft.com/office/officeart/2018/5/layout/IconLeafLabelList"/>
    <dgm:cxn modelId="{13F2F471-47A4-4B10-81EA-71A9518FC3AE}" type="presParOf" srcId="{F4AED3FB-AD13-4BBA-9DD2-D9D1BEDAF25A}" destId="{8ED6C391-4417-420A-B3E0-26B544CB9AD2}" srcOrd="3" destOrd="0" presId="urn:microsoft.com/office/officeart/2018/5/layout/IconLeafLabelList"/>
    <dgm:cxn modelId="{1ADEAA40-0A28-4A34-BE66-DA9AED523689}" type="presParOf" srcId="{F4AED3FB-AD13-4BBA-9DD2-D9D1BEDAF25A}" destId="{8275CAB2-E20B-42D9-8AC8-B790C29CF430}" srcOrd="4" destOrd="0" presId="urn:microsoft.com/office/officeart/2018/5/layout/IconLeafLabelList"/>
    <dgm:cxn modelId="{AD9204C8-E655-47A7-A26F-6B7B4C8EACF1}" type="presParOf" srcId="{8275CAB2-E20B-42D9-8AC8-B790C29CF430}" destId="{73199980-90CB-4ABB-BB03-6C4AED0757B2}" srcOrd="0" destOrd="0" presId="urn:microsoft.com/office/officeart/2018/5/layout/IconLeafLabelList"/>
    <dgm:cxn modelId="{49AF4F8E-51CA-4E9E-B061-B77508830008}" type="presParOf" srcId="{8275CAB2-E20B-42D9-8AC8-B790C29CF430}" destId="{4468F52B-E115-45E5-8AD9-14CD45AC1901}" srcOrd="1" destOrd="0" presId="urn:microsoft.com/office/officeart/2018/5/layout/IconLeafLabelList"/>
    <dgm:cxn modelId="{7ADD556A-D0DD-4B04-B7BD-7ED4770B8A9A}" type="presParOf" srcId="{8275CAB2-E20B-42D9-8AC8-B790C29CF430}" destId="{12B42E43-A1CA-44CC-B457-99DFE2B205AD}" srcOrd="2" destOrd="0" presId="urn:microsoft.com/office/officeart/2018/5/layout/IconLeafLabelList"/>
    <dgm:cxn modelId="{4585A4EC-0C97-4886-9839-98ECFF05C097}" type="presParOf" srcId="{8275CAB2-E20B-42D9-8AC8-B790C29CF430}" destId="{47E2CEA4-4564-4169-B1D5-5C4CD47968B2}" srcOrd="3" destOrd="0" presId="urn:microsoft.com/office/officeart/2018/5/layout/IconLeafLabelList"/>
    <dgm:cxn modelId="{004BAACE-5B0A-46B0-B97A-B197930E201A}" type="presParOf" srcId="{F4AED3FB-AD13-4BBA-9DD2-D9D1BEDAF25A}" destId="{6D555624-7093-440D-8505-A879F35A26BE}" srcOrd="5" destOrd="0" presId="urn:microsoft.com/office/officeart/2018/5/layout/IconLeafLabelList"/>
    <dgm:cxn modelId="{5C22F87A-D33B-46BC-A6FE-D2A86DEA1DF5}" type="presParOf" srcId="{F4AED3FB-AD13-4BBA-9DD2-D9D1BEDAF25A}" destId="{1ED5FE80-CFA9-4400-B924-241EEADC9E4D}" srcOrd="6" destOrd="0" presId="urn:microsoft.com/office/officeart/2018/5/layout/IconLeafLabelList"/>
    <dgm:cxn modelId="{30EA68AB-00F4-45D7-8E31-9DAF98D63D95}" type="presParOf" srcId="{1ED5FE80-CFA9-4400-B924-241EEADC9E4D}" destId="{96DCD779-8620-4211-880E-1BCEE3D3E4CE}" srcOrd="0" destOrd="0" presId="urn:microsoft.com/office/officeart/2018/5/layout/IconLeafLabelList"/>
    <dgm:cxn modelId="{07ACE462-ABD3-4E29-A0E2-0ADAFCFF2C07}" type="presParOf" srcId="{1ED5FE80-CFA9-4400-B924-241EEADC9E4D}" destId="{3F418C84-2D07-4E02-8304-FA3D58D98B39}" srcOrd="1" destOrd="0" presId="urn:microsoft.com/office/officeart/2018/5/layout/IconLeafLabelList"/>
    <dgm:cxn modelId="{DA9FA6E1-65BE-4DA3-AEF1-024AE881D7EC}" type="presParOf" srcId="{1ED5FE80-CFA9-4400-B924-241EEADC9E4D}" destId="{22D91038-3986-4A92-AEDF-1F4B07FD99E7}" srcOrd="2" destOrd="0" presId="urn:microsoft.com/office/officeart/2018/5/layout/IconLeafLabelList"/>
    <dgm:cxn modelId="{780EB477-C9E7-4862-BB02-9BF96D5079E4}" type="presParOf" srcId="{1ED5FE80-CFA9-4400-B924-241EEADC9E4D}" destId="{48B515F0-B8E1-4BB5-AA1A-C85A86426831}" srcOrd="3" destOrd="0" presId="urn:microsoft.com/office/officeart/2018/5/layout/IconLeafLabelList"/>
    <dgm:cxn modelId="{3B0AF4CE-F56E-4C44-8F3A-8DFB0CCD618A}" type="presParOf" srcId="{F4AED3FB-AD13-4BBA-9DD2-D9D1BEDAF25A}" destId="{E14A93D2-032D-481A-84D0-C37F9BD19BD3}" srcOrd="7" destOrd="0" presId="urn:microsoft.com/office/officeart/2018/5/layout/IconLeafLabelList"/>
    <dgm:cxn modelId="{E35862AE-35D4-46FB-9BA1-1FAD46625B0D}" type="presParOf" srcId="{F4AED3FB-AD13-4BBA-9DD2-D9D1BEDAF25A}" destId="{F2DD01AC-117B-44A5-947D-EDAA032119BE}" srcOrd="8" destOrd="0" presId="urn:microsoft.com/office/officeart/2018/5/layout/IconLeafLabelList"/>
    <dgm:cxn modelId="{4476115E-F564-4AE3-A776-333075D75A68}" type="presParOf" srcId="{F2DD01AC-117B-44A5-947D-EDAA032119BE}" destId="{0D352595-1B8E-4FB1-A009-651CDE71863F}" srcOrd="0" destOrd="0" presId="urn:microsoft.com/office/officeart/2018/5/layout/IconLeafLabelList"/>
    <dgm:cxn modelId="{F2080F9A-A5F0-4FBA-A6BE-7441BF22C843}" type="presParOf" srcId="{F2DD01AC-117B-44A5-947D-EDAA032119BE}" destId="{B2102380-0674-4A74-A8E0-DDB567145665}" srcOrd="1" destOrd="0" presId="urn:microsoft.com/office/officeart/2018/5/layout/IconLeafLabelList"/>
    <dgm:cxn modelId="{9C98114A-D850-4B61-B2CE-C960615A963A}" type="presParOf" srcId="{F2DD01AC-117B-44A5-947D-EDAA032119BE}" destId="{38222C17-92CF-4231-95EF-45C1896DACEE}" srcOrd="2" destOrd="0" presId="urn:microsoft.com/office/officeart/2018/5/layout/IconLeafLabelList"/>
    <dgm:cxn modelId="{7799EF9E-53CE-47B1-8486-EAC0D42AA3B2}" type="presParOf" srcId="{F2DD01AC-117B-44A5-947D-EDAA032119BE}" destId="{631EAE18-2BEB-4ED9-8306-1D4592EC905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7597D33-CA0F-45F9-A002-EF5ACD08EB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667918-4EC3-4294-9811-C0B45DEBA8F6}">
      <dgm:prSet/>
      <dgm:spPr/>
      <dgm:t>
        <a:bodyPr/>
        <a:lstStyle/>
        <a:p>
          <a:r>
            <a:rPr lang="en-US"/>
            <a:t>Increases and Improves the HCI</a:t>
          </a:r>
        </a:p>
      </dgm:t>
    </dgm:pt>
    <dgm:pt modelId="{6D7E781F-7B75-41E7-9A14-FF4AA694C21F}" type="parTrans" cxnId="{BE4A2C5F-A9E2-41CA-AB2B-923EC5B6914C}">
      <dgm:prSet/>
      <dgm:spPr/>
      <dgm:t>
        <a:bodyPr/>
        <a:lstStyle/>
        <a:p>
          <a:endParaRPr lang="en-US"/>
        </a:p>
      </dgm:t>
    </dgm:pt>
    <dgm:pt modelId="{F37DE0AA-7C4C-4C9E-8F5C-F2BF5C0C8614}" type="sibTrans" cxnId="{BE4A2C5F-A9E2-41CA-AB2B-923EC5B6914C}">
      <dgm:prSet/>
      <dgm:spPr/>
      <dgm:t>
        <a:bodyPr/>
        <a:lstStyle/>
        <a:p>
          <a:endParaRPr lang="en-US"/>
        </a:p>
      </dgm:t>
    </dgm:pt>
    <dgm:pt modelId="{F40956E8-0D91-4ED8-ADDF-3D62226092EA}">
      <dgm:prSet/>
      <dgm:spPr/>
      <dgm:t>
        <a:bodyPr/>
        <a:lstStyle/>
        <a:p>
          <a:r>
            <a:rPr lang="en-US"/>
            <a:t>Improved Accuracy and Efficiency of Documentation</a:t>
          </a:r>
        </a:p>
      </dgm:t>
    </dgm:pt>
    <dgm:pt modelId="{CB59795E-507B-44D0-9263-E5BFA416940A}" type="parTrans" cxnId="{235E60E4-B0FA-4BFF-AEA7-284F6BCD9D77}">
      <dgm:prSet/>
      <dgm:spPr/>
      <dgm:t>
        <a:bodyPr/>
        <a:lstStyle/>
        <a:p>
          <a:endParaRPr lang="en-US"/>
        </a:p>
      </dgm:t>
    </dgm:pt>
    <dgm:pt modelId="{447CBBA5-D35B-4A73-A0CC-B5C666479AC3}" type="sibTrans" cxnId="{235E60E4-B0FA-4BFF-AEA7-284F6BCD9D77}">
      <dgm:prSet/>
      <dgm:spPr/>
      <dgm:t>
        <a:bodyPr/>
        <a:lstStyle/>
        <a:p>
          <a:endParaRPr lang="en-US"/>
        </a:p>
      </dgm:t>
    </dgm:pt>
    <dgm:pt modelId="{967609B4-D162-45A5-ABE4-65D93E2BBC91}">
      <dgm:prSet/>
      <dgm:spPr/>
      <dgm:t>
        <a:bodyPr/>
        <a:lstStyle/>
        <a:p>
          <a:r>
            <a:rPr lang="en-US"/>
            <a:t>Useful for Personal Assistants</a:t>
          </a:r>
        </a:p>
      </dgm:t>
    </dgm:pt>
    <dgm:pt modelId="{06363F1C-39B8-4E87-9D3A-5796C0F63237}" type="parTrans" cxnId="{DDEFABD3-1669-46E8-82CE-13D5DCC7DEF3}">
      <dgm:prSet/>
      <dgm:spPr/>
      <dgm:t>
        <a:bodyPr/>
        <a:lstStyle/>
        <a:p>
          <a:endParaRPr lang="en-US"/>
        </a:p>
      </dgm:t>
    </dgm:pt>
    <dgm:pt modelId="{694D2C3D-2150-4A8E-86C5-E8B78F1836D3}" type="sibTrans" cxnId="{DDEFABD3-1669-46E8-82CE-13D5DCC7DEF3}">
      <dgm:prSet/>
      <dgm:spPr/>
      <dgm:t>
        <a:bodyPr/>
        <a:lstStyle/>
        <a:p>
          <a:endParaRPr lang="en-US"/>
        </a:p>
      </dgm:t>
    </dgm:pt>
    <dgm:pt modelId="{8AC01744-A455-44DB-99D8-4717397A3B95}">
      <dgm:prSet/>
      <dgm:spPr/>
      <dgm:t>
        <a:bodyPr/>
        <a:lstStyle/>
        <a:p>
          <a:r>
            <a:rPr lang="en-US"/>
            <a:t>Improves Organization to use Chatbot</a:t>
          </a:r>
        </a:p>
      </dgm:t>
    </dgm:pt>
    <dgm:pt modelId="{5F8738FF-9D69-4AC1-B7B7-D1A869B2399E}" type="parTrans" cxnId="{893F539F-A2CA-4AA0-8E34-B6CAFCE57034}">
      <dgm:prSet/>
      <dgm:spPr/>
      <dgm:t>
        <a:bodyPr/>
        <a:lstStyle/>
        <a:p>
          <a:endParaRPr lang="en-US"/>
        </a:p>
      </dgm:t>
    </dgm:pt>
    <dgm:pt modelId="{DF8E0FC0-9058-4DF4-B7B6-6EA5B8D2BC74}" type="sibTrans" cxnId="{893F539F-A2CA-4AA0-8E34-B6CAFCE57034}">
      <dgm:prSet/>
      <dgm:spPr/>
      <dgm:t>
        <a:bodyPr/>
        <a:lstStyle/>
        <a:p>
          <a:endParaRPr lang="en-US"/>
        </a:p>
      </dgm:t>
    </dgm:pt>
    <dgm:pt modelId="{278F78D0-4564-4445-BE8D-7A52B371454A}">
      <dgm:prSet/>
      <dgm:spPr/>
      <dgm:t>
        <a:bodyPr/>
        <a:lstStyle/>
        <a:p>
          <a:r>
            <a:rPr lang="en-US"/>
            <a:t>Easier to perform Sentiment Analysis</a:t>
          </a:r>
        </a:p>
      </dgm:t>
    </dgm:pt>
    <dgm:pt modelId="{0AC6041B-A4F5-447D-B719-5A9FD3F8E312}" type="parTrans" cxnId="{035570CF-510A-4577-BC47-71C399F0BA58}">
      <dgm:prSet/>
      <dgm:spPr/>
      <dgm:t>
        <a:bodyPr/>
        <a:lstStyle/>
        <a:p>
          <a:endParaRPr lang="en-US"/>
        </a:p>
      </dgm:t>
    </dgm:pt>
    <dgm:pt modelId="{7133881A-4422-457A-A20D-EC39F0C2C9D5}" type="sibTrans" cxnId="{035570CF-510A-4577-BC47-71C399F0BA58}">
      <dgm:prSet/>
      <dgm:spPr/>
      <dgm:t>
        <a:bodyPr/>
        <a:lstStyle/>
        <a:p>
          <a:endParaRPr lang="en-US"/>
        </a:p>
      </dgm:t>
    </dgm:pt>
    <dgm:pt modelId="{79435F69-0CB8-4D33-971D-187F3FAF5BAA}" type="pres">
      <dgm:prSet presAssocID="{47597D33-CA0F-45F9-A002-EF5ACD08EB57}" presName="root" presStyleCnt="0">
        <dgm:presLayoutVars>
          <dgm:dir/>
          <dgm:resizeHandles val="exact"/>
        </dgm:presLayoutVars>
      </dgm:prSet>
      <dgm:spPr/>
    </dgm:pt>
    <dgm:pt modelId="{77FEDDB8-183F-440D-A426-92DD830C9F47}" type="pres">
      <dgm:prSet presAssocID="{00667918-4EC3-4294-9811-C0B45DEBA8F6}" presName="compNode" presStyleCnt="0"/>
      <dgm:spPr/>
    </dgm:pt>
    <dgm:pt modelId="{E6529138-23F1-4F6C-8ED9-FFD110E0A0E9}" type="pres">
      <dgm:prSet presAssocID="{00667918-4EC3-4294-9811-C0B45DEBA8F6}" presName="bgRect" presStyleLbl="bgShp" presStyleIdx="0" presStyleCnt="5"/>
      <dgm:spPr/>
    </dgm:pt>
    <dgm:pt modelId="{5A6B3BA9-67EF-46AC-BD26-739BC9ED521B}" type="pres">
      <dgm:prSet presAssocID="{00667918-4EC3-4294-9811-C0B45DEBA8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722378B-E6A4-44D9-89FC-E722C1ECFC63}" type="pres">
      <dgm:prSet presAssocID="{00667918-4EC3-4294-9811-C0B45DEBA8F6}" presName="spaceRect" presStyleCnt="0"/>
      <dgm:spPr/>
    </dgm:pt>
    <dgm:pt modelId="{32E92EB9-4550-4CD7-BB8D-89A930BA69CC}" type="pres">
      <dgm:prSet presAssocID="{00667918-4EC3-4294-9811-C0B45DEBA8F6}" presName="parTx" presStyleLbl="revTx" presStyleIdx="0" presStyleCnt="5">
        <dgm:presLayoutVars>
          <dgm:chMax val="0"/>
          <dgm:chPref val="0"/>
        </dgm:presLayoutVars>
      </dgm:prSet>
      <dgm:spPr/>
    </dgm:pt>
    <dgm:pt modelId="{8DC60646-D032-440E-A4DE-9CF455A0CD94}" type="pres">
      <dgm:prSet presAssocID="{F37DE0AA-7C4C-4C9E-8F5C-F2BF5C0C8614}" presName="sibTrans" presStyleCnt="0"/>
      <dgm:spPr/>
    </dgm:pt>
    <dgm:pt modelId="{7D1C4D81-F809-4781-AA9B-28C5D29AFFCD}" type="pres">
      <dgm:prSet presAssocID="{F40956E8-0D91-4ED8-ADDF-3D62226092EA}" presName="compNode" presStyleCnt="0"/>
      <dgm:spPr/>
    </dgm:pt>
    <dgm:pt modelId="{F9B5B590-4A3E-4BB1-B320-A110B388A0A9}" type="pres">
      <dgm:prSet presAssocID="{F40956E8-0D91-4ED8-ADDF-3D62226092EA}" presName="bgRect" presStyleLbl="bgShp" presStyleIdx="1" presStyleCnt="5"/>
      <dgm:spPr/>
    </dgm:pt>
    <dgm:pt modelId="{1FE613A0-69FA-431F-BF25-437196197C73}" type="pres">
      <dgm:prSet presAssocID="{F40956E8-0D91-4ED8-ADDF-3D62226092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EF7D733-9A2B-43C8-9EDF-7C1F625AFF6E}" type="pres">
      <dgm:prSet presAssocID="{F40956E8-0D91-4ED8-ADDF-3D62226092EA}" presName="spaceRect" presStyleCnt="0"/>
      <dgm:spPr/>
    </dgm:pt>
    <dgm:pt modelId="{8F4B8198-B8A1-4845-89A1-063A129AFB0D}" type="pres">
      <dgm:prSet presAssocID="{F40956E8-0D91-4ED8-ADDF-3D62226092EA}" presName="parTx" presStyleLbl="revTx" presStyleIdx="1" presStyleCnt="5">
        <dgm:presLayoutVars>
          <dgm:chMax val="0"/>
          <dgm:chPref val="0"/>
        </dgm:presLayoutVars>
      </dgm:prSet>
      <dgm:spPr/>
    </dgm:pt>
    <dgm:pt modelId="{41F88EF5-E19A-44A8-B90B-C0F24CD2F76F}" type="pres">
      <dgm:prSet presAssocID="{447CBBA5-D35B-4A73-A0CC-B5C666479AC3}" presName="sibTrans" presStyleCnt="0"/>
      <dgm:spPr/>
    </dgm:pt>
    <dgm:pt modelId="{757D276A-E72F-484B-A5F2-9A86EA1EEFF5}" type="pres">
      <dgm:prSet presAssocID="{967609B4-D162-45A5-ABE4-65D93E2BBC91}" presName="compNode" presStyleCnt="0"/>
      <dgm:spPr/>
    </dgm:pt>
    <dgm:pt modelId="{DFE3B2A0-64B4-46DF-8859-D3625CCE2B52}" type="pres">
      <dgm:prSet presAssocID="{967609B4-D162-45A5-ABE4-65D93E2BBC91}" presName="bgRect" presStyleLbl="bgShp" presStyleIdx="2" presStyleCnt="5"/>
      <dgm:spPr/>
    </dgm:pt>
    <dgm:pt modelId="{B3C9FD9C-D8B1-423D-9F8A-566BC828B402}" type="pres">
      <dgm:prSet presAssocID="{967609B4-D162-45A5-ABE4-65D93E2BBC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813C9B82-2B17-4886-BD91-EDE706BD6193}" type="pres">
      <dgm:prSet presAssocID="{967609B4-D162-45A5-ABE4-65D93E2BBC91}" presName="spaceRect" presStyleCnt="0"/>
      <dgm:spPr/>
    </dgm:pt>
    <dgm:pt modelId="{FE4A6EF4-1D4D-449D-969F-AFFD860FD136}" type="pres">
      <dgm:prSet presAssocID="{967609B4-D162-45A5-ABE4-65D93E2BBC91}" presName="parTx" presStyleLbl="revTx" presStyleIdx="2" presStyleCnt="5">
        <dgm:presLayoutVars>
          <dgm:chMax val="0"/>
          <dgm:chPref val="0"/>
        </dgm:presLayoutVars>
      </dgm:prSet>
      <dgm:spPr/>
    </dgm:pt>
    <dgm:pt modelId="{17B959B8-BBF8-4E38-A075-A24EBDF88BB0}" type="pres">
      <dgm:prSet presAssocID="{694D2C3D-2150-4A8E-86C5-E8B78F1836D3}" presName="sibTrans" presStyleCnt="0"/>
      <dgm:spPr/>
    </dgm:pt>
    <dgm:pt modelId="{F21B6612-B851-4659-9E49-23E4467168E8}" type="pres">
      <dgm:prSet presAssocID="{8AC01744-A455-44DB-99D8-4717397A3B95}" presName="compNode" presStyleCnt="0"/>
      <dgm:spPr/>
    </dgm:pt>
    <dgm:pt modelId="{9A354A49-2AB7-4B42-A740-E08337520A89}" type="pres">
      <dgm:prSet presAssocID="{8AC01744-A455-44DB-99D8-4717397A3B95}" presName="bgRect" presStyleLbl="bgShp" presStyleIdx="3" presStyleCnt="5"/>
      <dgm:spPr/>
    </dgm:pt>
    <dgm:pt modelId="{2EF69E61-EC13-410C-939C-B8EFD8C028EE}" type="pres">
      <dgm:prSet presAssocID="{8AC01744-A455-44DB-99D8-4717397A3B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B31F5176-5C23-4399-8A58-61BCD6F134B8}" type="pres">
      <dgm:prSet presAssocID="{8AC01744-A455-44DB-99D8-4717397A3B95}" presName="spaceRect" presStyleCnt="0"/>
      <dgm:spPr/>
    </dgm:pt>
    <dgm:pt modelId="{A432E504-3DB5-477E-B1DB-CE3E66FB5181}" type="pres">
      <dgm:prSet presAssocID="{8AC01744-A455-44DB-99D8-4717397A3B95}" presName="parTx" presStyleLbl="revTx" presStyleIdx="3" presStyleCnt="5">
        <dgm:presLayoutVars>
          <dgm:chMax val="0"/>
          <dgm:chPref val="0"/>
        </dgm:presLayoutVars>
      </dgm:prSet>
      <dgm:spPr/>
    </dgm:pt>
    <dgm:pt modelId="{A42DC822-B340-4EF1-B72C-0D94CE2D9567}" type="pres">
      <dgm:prSet presAssocID="{DF8E0FC0-9058-4DF4-B7B6-6EA5B8D2BC74}" presName="sibTrans" presStyleCnt="0"/>
      <dgm:spPr/>
    </dgm:pt>
    <dgm:pt modelId="{F3918250-6648-4F05-9C2F-3867CDAD28AA}" type="pres">
      <dgm:prSet presAssocID="{278F78D0-4564-4445-BE8D-7A52B371454A}" presName="compNode" presStyleCnt="0"/>
      <dgm:spPr/>
    </dgm:pt>
    <dgm:pt modelId="{5063C522-C02F-4DBA-8A2A-208AF453F079}" type="pres">
      <dgm:prSet presAssocID="{278F78D0-4564-4445-BE8D-7A52B371454A}" presName="bgRect" presStyleLbl="bgShp" presStyleIdx="4" presStyleCnt="5"/>
      <dgm:spPr/>
    </dgm:pt>
    <dgm:pt modelId="{101CA828-8A55-46B0-8F81-E9004D42979F}" type="pres">
      <dgm:prSet presAssocID="{278F78D0-4564-4445-BE8D-7A52B37145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iling Face with No Fill"/>
        </a:ext>
      </dgm:extLst>
    </dgm:pt>
    <dgm:pt modelId="{A5008BA5-BDD4-44CA-B475-196AC26BB487}" type="pres">
      <dgm:prSet presAssocID="{278F78D0-4564-4445-BE8D-7A52B371454A}" presName="spaceRect" presStyleCnt="0"/>
      <dgm:spPr/>
    </dgm:pt>
    <dgm:pt modelId="{92DB756A-D435-4F73-80E3-0719027164B9}" type="pres">
      <dgm:prSet presAssocID="{278F78D0-4564-4445-BE8D-7A52B371454A}" presName="parTx" presStyleLbl="revTx" presStyleIdx="4" presStyleCnt="5">
        <dgm:presLayoutVars>
          <dgm:chMax val="0"/>
          <dgm:chPref val="0"/>
        </dgm:presLayoutVars>
      </dgm:prSet>
      <dgm:spPr/>
    </dgm:pt>
  </dgm:ptLst>
  <dgm:cxnLst>
    <dgm:cxn modelId="{84703C15-3624-4948-8F92-313384245E27}" type="presOf" srcId="{00667918-4EC3-4294-9811-C0B45DEBA8F6}" destId="{32E92EB9-4550-4CD7-BB8D-89A930BA69CC}" srcOrd="0" destOrd="0" presId="urn:microsoft.com/office/officeart/2018/2/layout/IconVerticalSolidList"/>
    <dgm:cxn modelId="{BE4A2C5F-A9E2-41CA-AB2B-923EC5B6914C}" srcId="{47597D33-CA0F-45F9-A002-EF5ACD08EB57}" destId="{00667918-4EC3-4294-9811-C0B45DEBA8F6}" srcOrd="0" destOrd="0" parTransId="{6D7E781F-7B75-41E7-9A14-FF4AA694C21F}" sibTransId="{F37DE0AA-7C4C-4C9E-8F5C-F2BF5C0C8614}"/>
    <dgm:cxn modelId="{1AB26995-0063-45D0-B498-1D317B75B9C1}" type="presOf" srcId="{967609B4-D162-45A5-ABE4-65D93E2BBC91}" destId="{FE4A6EF4-1D4D-449D-969F-AFFD860FD136}" srcOrd="0" destOrd="0" presId="urn:microsoft.com/office/officeart/2018/2/layout/IconVerticalSolidList"/>
    <dgm:cxn modelId="{893F539F-A2CA-4AA0-8E34-B6CAFCE57034}" srcId="{47597D33-CA0F-45F9-A002-EF5ACD08EB57}" destId="{8AC01744-A455-44DB-99D8-4717397A3B95}" srcOrd="3" destOrd="0" parTransId="{5F8738FF-9D69-4AC1-B7B7-D1A869B2399E}" sibTransId="{DF8E0FC0-9058-4DF4-B7B6-6EA5B8D2BC74}"/>
    <dgm:cxn modelId="{42B965AD-92BC-4CAE-A39A-BCD5A700D059}" type="presOf" srcId="{8AC01744-A455-44DB-99D8-4717397A3B95}" destId="{A432E504-3DB5-477E-B1DB-CE3E66FB5181}" srcOrd="0" destOrd="0" presId="urn:microsoft.com/office/officeart/2018/2/layout/IconVerticalSolidList"/>
    <dgm:cxn modelId="{0A2D30BA-84AD-4ABB-804C-BA3D34053417}" type="presOf" srcId="{47597D33-CA0F-45F9-A002-EF5ACD08EB57}" destId="{79435F69-0CB8-4D33-971D-187F3FAF5BAA}" srcOrd="0" destOrd="0" presId="urn:microsoft.com/office/officeart/2018/2/layout/IconVerticalSolidList"/>
    <dgm:cxn modelId="{035570CF-510A-4577-BC47-71C399F0BA58}" srcId="{47597D33-CA0F-45F9-A002-EF5ACD08EB57}" destId="{278F78D0-4564-4445-BE8D-7A52B371454A}" srcOrd="4" destOrd="0" parTransId="{0AC6041B-A4F5-447D-B719-5A9FD3F8E312}" sibTransId="{7133881A-4422-457A-A20D-EC39F0C2C9D5}"/>
    <dgm:cxn modelId="{DDEFABD3-1669-46E8-82CE-13D5DCC7DEF3}" srcId="{47597D33-CA0F-45F9-A002-EF5ACD08EB57}" destId="{967609B4-D162-45A5-ABE4-65D93E2BBC91}" srcOrd="2" destOrd="0" parTransId="{06363F1C-39B8-4E87-9D3A-5796C0F63237}" sibTransId="{694D2C3D-2150-4A8E-86C5-E8B78F1836D3}"/>
    <dgm:cxn modelId="{A0257CDB-C9B1-4A07-8478-508EB7D4872A}" type="presOf" srcId="{F40956E8-0D91-4ED8-ADDF-3D62226092EA}" destId="{8F4B8198-B8A1-4845-89A1-063A129AFB0D}" srcOrd="0" destOrd="0" presId="urn:microsoft.com/office/officeart/2018/2/layout/IconVerticalSolidList"/>
    <dgm:cxn modelId="{235E60E4-B0FA-4BFF-AEA7-284F6BCD9D77}" srcId="{47597D33-CA0F-45F9-A002-EF5ACD08EB57}" destId="{F40956E8-0D91-4ED8-ADDF-3D62226092EA}" srcOrd="1" destOrd="0" parTransId="{CB59795E-507B-44D0-9263-E5BFA416940A}" sibTransId="{447CBBA5-D35B-4A73-A0CC-B5C666479AC3}"/>
    <dgm:cxn modelId="{621BE3FD-AE23-41F6-B39D-8145F8C9C4D9}" type="presOf" srcId="{278F78D0-4564-4445-BE8D-7A52B371454A}" destId="{92DB756A-D435-4F73-80E3-0719027164B9}" srcOrd="0" destOrd="0" presId="urn:microsoft.com/office/officeart/2018/2/layout/IconVerticalSolidList"/>
    <dgm:cxn modelId="{4F147DC2-E6DD-4D47-A0E8-B7C219EB681B}" type="presParOf" srcId="{79435F69-0CB8-4D33-971D-187F3FAF5BAA}" destId="{77FEDDB8-183F-440D-A426-92DD830C9F47}" srcOrd="0" destOrd="0" presId="urn:microsoft.com/office/officeart/2018/2/layout/IconVerticalSolidList"/>
    <dgm:cxn modelId="{35DC9C80-7CAA-43C4-997A-886B144CEF39}" type="presParOf" srcId="{77FEDDB8-183F-440D-A426-92DD830C9F47}" destId="{E6529138-23F1-4F6C-8ED9-FFD110E0A0E9}" srcOrd="0" destOrd="0" presId="urn:microsoft.com/office/officeart/2018/2/layout/IconVerticalSolidList"/>
    <dgm:cxn modelId="{8DD412B5-3501-43D9-A7CA-83694D7AE00F}" type="presParOf" srcId="{77FEDDB8-183F-440D-A426-92DD830C9F47}" destId="{5A6B3BA9-67EF-46AC-BD26-739BC9ED521B}" srcOrd="1" destOrd="0" presId="urn:microsoft.com/office/officeart/2018/2/layout/IconVerticalSolidList"/>
    <dgm:cxn modelId="{06873F8E-C056-46E3-8415-E450056EF56C}" type="presParOf" srcId="{77FEDDB8-183F-440D-A426-92DD830C9F47}" destId="{6722378B-E6A4-44D9-89FC-E722C1ECFC63}" srcOrd="2" destOrd="0" presId="urn:microsoft.com/office/officeart/2018/2/layout/IconVerticalSolidList"/>
    <dgm:cxn modelId="{AE86C20B-F91F-40D0-AD46-05A56B5B2FBA}" type="presParOf" srcId="{77FEDDB8-183F-440D-A426-92DD830C9F47}" destId="{32E92EB9-4550-4CD7-BB8D-89A930BA69CC}" srcOrd="3" destOrd="0" presId="urn:microsoft.com/office/officeart/2018/2/layout/IconVerticalSolidList"/>
    <dgm:cxn modelId="{EEB76724-746E-4D90-95C9-C04D5035B7B9}" type="presParOf" srcId="{79435F69-0CB8-4D33-971D-187F3FAF5BAA}" destId="{8DC60646-D032-440E-A4DE-9CF455A0CD94}" srcOrd="1" destOrd="0" presId="urn:microsoft.com/office/officeart/2018/2/layout/IconVerticalSolidList"/>
    <dgm:cxn modelId="{18A48E0B-DC31-4C11-A678-402FAB14B82F}" type="presParOf" srcId="{79435F69-0CB8-4D33-971D-187F3FAF5BAA}" destId="{7D1C4D81-F809-4781-AA9B-28C5D29AFFCD}" srcOrd="2" destOrd="0" presId="urn:microsoft.com/office/officeart/2018/2/layout/IconVerticalSolidList"/>
    <dgm:cxn modelId="{F3355B9F-90D8-47AD-9CF6-4605EC068434}" type="presParOf" srcId="{7D1C4D81-F809-4781-AA9B-28C5D29AFFCD}" destId="{F9B5B590-4A3E-4BB1-B320-A110B388A0A9}" srcOrd="0" destOrd="0" presId="urn:microsoft.com/office/officeart/2018/2/layout/IconVerticalSolidList"/>
    <dgm:cxn modelId="{CF8DF99C-8CF2-483C-BF30-4D6B23FF88F0}" type="presParOf" srcId="{7D1C4D81-F809-4781-AA9B-28C5D29AFFCD}" destId="{1FE613A0-69FA-431F-BF25-437196197C73}" srcOrd="1" destOrd="0" presId="urn:microsoft.com/office/officeart/2018/2/layout/IconVerticalSolidList"/>
    <dgm:cxn modelId="{7E5B42BB-EF37-439A-8994-6510D479DE13}" type="presParOf" srcId="{7D1C4D81-F809-4781-AA9B-28C5D29AFFCD}" destId="{9EF7D733-9A2B-43C8-9EDF-7C1F625AFF6E}" srcOrd="2" destOrd="0" presId="urn:microsoft.com/office/officeart/2018/2/layout/IconVerticalSolidList"/>
    <dgm:cxn modelId="{7781FB3E-BED2-4312-BA67-497A5570C6B2}" type="presParOf" srcId="{7D1C4D81-F809-4781-AA9B-28C5D29AFFCD}" destId="{8F4B8198-B8A1-4845-89A1-063A129AFB0D}" srcOrd="3" destOrd="0" presId="urn:microsoft.com/office/officeart/2018/2/layout/IconVerticalSolidList"/>
    <dgm:cxn modelId="{1B6536FA-5A9D-407E-B6BA-6F4DBAB9CE69}" type="presParOf" srcId="{79435F69-0CB8-4D33-971D-187F3FAF5BAA}" destId="{41F88EF5-E19A-44A8-B90B-C0F24CD2F76F}" srcOrd="3" destOrd="0" presId="urn:microsoft.com/office/officeart/2018/2/layout/IconVerticalSolidList"/>
    <dgm:cxn modelId="{7FE47560-91F7-4964-AD67-9A509EA1AC73}" type="presParOf" srcId="{79435F69-0CB8-4D33-971D-187F3FAF5BAA}" destId="{757D276A-E72F-484B-A5F2-9A86EA1EEFF5}" srcOrd="4" destOrd="0" presId="urn:microsoft.com/office/officeart/2018/2/layout/IconVerticalSolidList"/>
    <dgm:cxn modelId="{AFFFED41-3E63-4C16-89EF-C0209F50F379}" type="presParOf" srcId="{757D276A-E72F-484B-A5F2-9A86EA1EEFF5}" destId="{DFE3B2A0-64B4-46DF-8859-D3625CCE2B52}" srcOrd="0" destOrd="0" presId="urn:microsoft.com/office/officeart/2018/2/layout/IconVerticalSolidList"/>
    <dgm:cxn modelId="{AAD242DC-C58E-4931-BA4B-5E85EA633427}" type="presParOf" srcId="{757D276A-E72F-484B-A5F2-9A86EA1EEFF5}" destId="{B3C9FD9C-D8B1-423D-9F8A-566BC828B402}" srcOrd="1" destOrd="0" presId="urn:microsoft.com/office/officeart/2018/2/layout/IconVerticalSolidList"/>
    <dgm:cxn modelId="{3A7C6722-8773-4ADF-B503-BF215EDFA5CE}" type="presParOf" srcId="{757D276A-E72F-484B-A5F2-9A86EA1EEFF5}" destId="{813C9B82-2B17-4886-BD91-EDE706BD6193}" srcOrd="2" destOrd="0" presId="urn:microsoft.com/office/officeart/2018/2/layout/IconVerticalSolidList"/>
    <dgm:cxn modelId="{6C2BB128-4B0C-486B-B606-A4EFF6C098E7}" type="presParOf" srcId="{757D276A-E72F-484B-A5F2-9A86EA1EEFF5}" destId="{FE4A6EF4-1D4D-449D-969F-AFFD860FD136}" srcOrd="3" destOrd="0" presId="urn:microsoft.com/office/officeart/2018/2/layout/IconVerticalSolidList"/>
    <dgm:cxn modelId="{7ECF5AD8-E49B-4E2F-9E4C-95A38B437A7E}" type="presParOf" srcId="{79435F69-0CB8-4D33-971D-187F3FAF5BAA}" destId="{17B959B8-BBF8-4E38-A075-A24EBDF88BB0}" srcOrd="5" destOrd="0" presId="urn:microsoft.com/office/officeart/2018/2/layout/IconVerticalSolidList"/>
    <dgm:cxn modelId="{B34F07B7-1848-4B78-8920-E5C9D0AFC245}" type="presParOf" srcId="{79435F69-0CB8-4D33-971D-187F3FAF5BAA}" destId="{F21B6612-B851-4659-9E49-23E4467168E8}" srcOrd="6" destOrd="0" presId="urn:microsoft.com/office/officeart/2018/2/layout/IconVerticalSolidList"/>
    <dgm:cxn modelId="{72D2FA74-340C-4B75-A81C-616B8BB7F8E9}" type="presParOf" srcId="{F21B6612-B851-4659-9E49-23E4467168E8}" destId="{9A354A49-2AB7-4B42-A740-E08337520A89}" srcOrd="0" destOrd="0" presId="urn:microsoft.com/office/officeart/2018/2/layout/IconVerticalSolidList"/>
    <dgm:cxn modelId="{EDB0CEAC-1D8A-471F-A291-20394E36072D}" type="presParOf" srcId="{F21B6612-B851-4659-9E49-23E4467168E8}" destId="{2EF69E61-EC13-410C-939C-B8EFD8C028EE}" srcOrd="1" destOrd="0" presId="urn:microsoft.com/office/officeart/2018/2/layout/IconVerticalSolidList"/>
    <dgm:cxn modelId="{A73A901A-3276-4D20-A358-996E208BCB21}" type="presParOf" srcId="{F21B6612-B851-4659-9E49-23E4467168E8}" destId="{B31F5176-5C23-4399-8A58-61BCD6F134B8}" srcOrd="2" destOrd="0" presId="urn:microsoft.com/office/officeart/2018/2/layout/IconVerticalSolidList"/>
    <dgm:cxn modelId="{5F6F10BF-C46C-4109-AE33-159F4041AB1E}" type="presParOf" srcId="{F21B6612-B851-4659-9E49-23E4467168E8}" destId="{A432E504-3DB5-477E-B1DB-CE3E66FB5181}" srcOrd="3" destOrd="0" presId="urn:microsoft.com/office/officeart/2018/2/layout/IconVerticalSolidList"/>
    <dgm:cxn modelId="{1F72CECB-A5E3-46B3-9678-622A2719F4F7}" type="presParOf" srcId="{79435F69-0CB8-4D33-971D-187F3FAF5BAA}" destId="{A42DC822-B340-4EF1-B72C-0D94CE2D9567}" srcOrd="7" destOrd="0" presId="urn:microsoft.com/office/officeart/2018/2/layout/IconVerticalSolidList"/>
    <dgm:cxn modelId="{F2ABBC5B-881A-4FE1-93EE-5953CA1A23AB}" type="presParOf" srcId="{79435F69-0CB8-4D33-971D-187F3FAF5BAA}" destId="{F3918250-6648-4F05-9C2F-3867CDAD28AA}" srcOrd="8" destOrd="0" presId="urn:microsoft.com/office/officeart/2018/2/layout/IconVerticalSolidList"/>
    <dgm:cxn modelId="{68994E8F-8CFA-436A-B279-BFEAA8CDD24E}" type="presParOf" srcId="{F3918250-6648-4F05-9C2F-3867CDAD28AA}" destId="{5063C522-C02F-4DBA-8A2A-208AF453F079}" srcOrd="0" destOrd="0" presId="urn:microsoft.com/office/officeart/2018/2/layout/IconVerticalSolidList"/>
    <dgm:cxn modelId="{95E12527-564A-4E0C-A111-CB6602691B7D}" type="presParOf" srcId="{F3918250-6648-4F05-9C2F-3867CDAD28AA}" destId="{101CA828-8A55-46B0-8F81-E9004D42979F}" srcOrd="1" destOrd="0" presId="urn:microsoft.com/office/officeart/2018/2/layout/IconVerticalSolidList"/>
    <dgm:cxn modelId="{AF14688D-DD82-4F0F-9987-40721E83BC06}" type="presParOf" srcId="{F3918250-6648-4F05-9C2F-3867CDAD28AA}" destId="{A5008BA5-BDD4-44CA-B475-196AC26BB487}" srcOrd="2" destOrd="0" presId="urn:microsoft.com/office/officeart/2018/2/layout/IconVerticalSolidList"/>
    <dgm:cxn modelId="{11A2A17B-3AE8-4A56-BE18-1CBAC1032E5C}" type="presParOf" srcId="{F3918250-6648-4F05-9C2F-3867CDAD28AA}" destId="{92DB756A-D435-4F73-80E3-0719027164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E10F511-8B75-4A26-B18C-33258D182B2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8617675-FC1B-4F99-B890-00D3DE1EE811}">
      <dgm:prSet/>
      <dgm:spPr/>
      <dgm:t>
        <a:bodyPr/>
        <a:lstStyle/>
        <a:p>
          <a:pPr>
            <a:lnSpc>
              <a:spcPct val="100000"/>
            </a:lnSpc>
          </a:pPr>
          <a:r>
            <a:rPr lang="en-US"/>
            <a:t>Precision</a:t>
          </a:r>
        </a:p>
      </dgm:t>
    </dgm:pt>
    <dgm:pt modelId="{BB50EED3-0954-405D-84D8-91516AD60EFA}" type="parTrans" cxnId="{1958151E-251F-4D86-A561-F280FBC1D162}">
      <dgm:prSet/>
      <dgm:spPr/>
      <dgm:t>
        <a:bodyPr/>
        <a:lstStyle/>
        <a:p>
          <a:endParaRPr lang="en-US"/>
        </a:p>
      </dgm:t>
    </dgm:pt>
    <dgm:pt modelId="{32AFBC1C-CEB6-41AB-8C80-203240988A99}" type="sibTrans" cxnId="{1958151E-251F-4D86-A561-F280FBC1D162}">
      <dgm:prSet/>
      <dgm:spPr/>
      <dgm:t>
        <a:bodyPr/>
        <a:lstStyle/>
        <a:p>
          <a:endParaRPr lang="en-US"/>
        </a:p>
      </dgm:t>
    </dgm:pt>
    <dgm:pt modelId="{85A7C032-1D50-492F-B92D-A475BF532B33}">
      <dgm:prSet/>
      <dgm:spPr/>
      <dgm:t>
        <a:bodyPr/>
        <a:lstStyle/>
        <a:p>
          <a:pPr>
            <a:lnSpc>
              <a:spcPct val="100000"/>
            </a:lnSpc>
          </a:pPr>
          <a:r>
            <a:rPr lang="en-US"/>
            <a:t>Tone of Voice and Inflection</a:t>
          </a:r>
        </a:p>
      </dgm:t>
    </dgm:pt>
    <dgm:pt modelId="{CC6FE71F-6518-435D-BEA9-8F28CBD3D532}" type="parTrans" cxnId="{26AA815B-92BF-4724-B151-1D2645AFCFCB}">
      <dgm:prSet/>
      <dgm:spPr/>
      <dgm:t>
        <a:bodyPr/>
        <a:lstStyle/>
        <a:p>
          <a:endParaRPr lang="en-US"/>
        </a:p>
      </dgm:t>
    </dgm:pt>
    <dgm:pt modelId="{633B47A3-5B24-4D42-8113-281B3CA551A3}" type="sibTrans" cxnId="{26AA815B-92BF-4724-B151-1D2645AFCFCB}">
      <dgm:prSet/>
      <dgm:spPr/>
      <dgm:t>
        <a:bodyPr/>
        <a:lstStyle/>
        <a:p>
          <a:endParaRPr lang="en-US"/>
        </a:p>
      </dgm:t>
    </dgm:pt>
    <dgm:pt modelId="{8552DABC-3E10-4D62-826F-80C1FB84973A}">
      <dgm:prSet/>
      <dgm:spPr/>
      <dgm:t>
        <a:bodyPr/>
        <a:lstStyle/>
        <a:p>
          <a:pPr>
            <a:lnSpc>
              <a:spcPct val="100000"/>
            </a:lnSpc>
          </a:pPr>
          <a:r>
            <a:rPr lang="en-US"/>
            <a:t>Evolving Use of Language</a:t>
          </a:r>
        </a:p>
      </dgm:t>
    </dgm:pt>
    <dgm:pt modelId="{9EA2BC5F-BC00-4418-AAF6-B58A2D2780E2}" type="parTrans" cxnId="{E48BF10B-4701-4CA7-9E8B-77D5B0D8AFBE}">
      <dgm:prSet/>
      <dgm:spPr/>
      <dgm:t>
        <a:bodyPr/>
        <a:lstStyle/>
        <a:p>
          <a:endParaRPr lang="en-US"/>
        </a:p>
      </dgm:t>
    </dgm:pt>
    <dgm:pt modelId="{F91BE1CD-4743-4145-BFE7-620C67480F45}" type="sibTrans" cxnId="{E48BF10B-4701-4CA7-9E8B-77D5B0D8AFBE}">
      <dgm:prSet/>
      <dgm:spPr/>
      <dgm:t>
        <a:bodyPr/>
        <a:lstStyle/>
        <a:p>
          <a:endParaRPr lang="en-US"/>
        </a:p>
      </dgm:t>
    </dgm:pt>
    <dgm:pt modelId="{9716AA0D-70D8-4FF9-B0B7-D0543C2D8183}" type="pres">
      <dgm:prSet presAssocID="{0E10F511-8B75-4A26-B18C-33258D182B27}" presName="root" presStyleCnt="0">
        <dgm:presLayoutVars>
          <dgm:dir/>
          <dgm:resizeHandles val="exact"/>
        </dgm:presLayoutVars>
      </dgm:prSet>
      <dgm:spPr/>
    </dgm:pt>
    <dgm:pt modelId="{94A4911A-BCEA-49A2-9BA9-BDE7D50D502A}" type="pres">
      <dgm:prSet presAssocID="{38617675-FC1B-4F99-B890-00D3DE1EE811}" presName="compNode" presStyleCnt="0"/>
      <dgm:spPr/>
    </dgm:pt>
    <dgm:pt modelId="{C8A08737-B538-44D5-8D05-7F8CEB451334}" type="pres">
      <dgm:prSet presAssocID="{38617675-FC1B-4F99-B890-00D3DE1EE8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8BC08223-E77E-43F5-85B5-DBC0D5505B6C}" type="pres">
      <dgm:prSet presAssocID="{38617675-FC1B-4F99-B890-00D3DE1EE811}" presName="spaceRect" presStyleCnt="0"/>
      <dgm:spPr/>
    </dgm:pt>
    <dgm:pt modelId="{34868E15-97A4-498F-9880-0D01B3721333}" type="pres">
      <dgm:prSet presAssocID="{38617675-FC1B-4F99-B890-00D3DE1EE811}" presName="textRect" presStyleLbl="revTx" presStyleIdx="0" presStyleCnt="3">
        <dgm:presLayoutVars>
          <dgm:chMax val="1"/>
          <dgm:chPref val="1"/>
        </dgm:presLayoutVars>
      </dgm:prSet>
      <dgm:spPr/>
    </dgm:pt>
    <dgm:pt modelId="{CC5333BD-9F96-4B0B-80FE-435E6CCE9620}" type="pres">
      <dgm:prSet presAssocID="{32AFBC1C-CEB6-41AB-8C80-203240988A99}" presName="sibTrans" presStyleCnt="0"/>
      <dgm:spPr/>
    </dgm:pt>
    <dgm:pt modelId="{21833130-3707-4C35-B3E5-5B5F9670D17B}" type="pres">
      <dgm:prSet presAssocID="{85A7C032-1D50-492F-B92D-A475BF532B33}" presName="compNode" presStyleCnt="0"/>
      <dgm:spPr/>
    </dgm:pt>
    <dgm:pt modelId="{C24BE60F-6F15-4A34-BBF6-02B14A738D04}" type="pres">
      <dgm:prSet presAssocID="{85A7C032-1D50-492F-B92D-A475BF532B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xclamation Mark"/>
        </a:ext>
      </dgm:extLst>
    </dgm:pt>
    <dgm:pt modelId="{49EB3EEB-5BF7-4BED-AFF6-B8BF4F59A8C1}" type="pres">
      <dgm:prSet presAssocID="{85A7C032-1D50-492F-B92D-A475BF532B33}" presName="spaceRect" presStyleCnt="0"/>
      <dgm:spPr/>
    </dgm:pt>
    <dgm:pt modelId="{4B3BA063-B2A6-46AF-B52D-404EEAED1707}" type="pres">
      <dgm:prSet presAssocID="{85A7C032-1D50-492F-B92D-A475BF532B33}" presName="textRect" presStyleLbl="revTx" presStyleIdx="1" presStyleCnt="3">
        <dgm:presLayoutVars>
          <dgm:chMax val="1"/>
          <dgm:chPref val="1"/>
        </dgm:presLayoutVars>
      </dgm:prSet>
      <dgm:spPr/>
    </dgm:pt>
    <dgm:pt modelId="{74EE6249-4F2D-4BCB-B251-94C35646F9CB}" type="pres">
      <dgm:prSet presAssocID="{633B47A3-5B24-4D42-8113-281B3CA551A3}" presName="sibTrans" presStyleCnt="0"/>
      <dgm:spPr/>
    </dgm:pt>
    <dgm:pt modelId="{76A38F38-9908-4139-88DB-0C0074D656FD}" type="pres">
      <dgm:prSet presAssocID="{8552DABC-3E10-4D62-826F-80C1FB84973A}" presName="compNode" presStyleCnt="0"/>
      <dgm:spPr/>
    </dgm:pt>
    <dgm:pt modelId="{194C420A-A4B8-44B5-A52A-26A41BD542B2}" type="pres">
      <dgm:prSet presAssocID="{8552DABC-3E10-4D62-826F-80C1FB8497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96E0F7D6-D8B2-4A4F-94CE-0ECA2BD166FC}" type="pres">
      <dgm:prSet presAssocID="{8552DABC-3E10-4D62-826F-80C1FB84973A}" presName="spaceRect" presStyleCnt="0"/>
      <dgm:spPr/>
    </dgm:pt>
    <dgm:pt modelId="{7C1FD494-40BD-42BB-A523-2ED835736DE4}" type="pres">
      <dgm:prSet presAssocID="{8552DABC-3E10-4D62-826F-80C1FB84973A}" presName="textRect" presStyleLbl="revTx" presStyleIdx="2" presStyleCnt="3">
        <dgm:presLayoutVars>
          <dgm:chMax val="1"/>
          <dgm:chPref val="1"/>
        </dgm:presLayoutVars>
      </dgm:prSet>
      <dgm:spPr/>
    </dgm:pt>
  </dgm:ptLst>
  <dgm:cxnLst>
    <dgm:cxn modelId="{E48BF10B-4701-4CA7-9E8B-77D5B0D8AFBE}" srcId="{0E10F511-8B75-4A26-B18C-33258D182B27}" destId="{8552DABC-3E10-4D62-826F-80C1FB84973A}" srcOrd="2" destOrd="0" parTransId="{9EA2BC5F-BC00-4418-AAF6-B58A2D2780E2}" sibTransId="{F91BE1CD-4743-4145-BFE7-620C67480F45}"/>
    <dgm:cxn modelId="{1958151E-251F-4D86-A561-F280FBC1D162}" srcId="{0E10F511-8B75-4A26-B18C-33258D182B27}" destId="{38617675-FC1B-4F99-B890-00D3DE1EE811}" srcOrd="0" destOrd="0" parTransId="{BB50EED3-0954-405D-84D8-91516AD60EFA}" sibTransId="{32AFBC1C-CEB6-41AB-8C80-203240988A99}"/>
    <dgm:cxn modelId="{70EDF53A-0F32-41D7-898C-74ABB68BE95B}" type="presOf" srcId="{38617675-FC1B-4F99-B890-00D3DE1EE811}" destId="{34868E15-97A4-498F-9880-0D01B3721333}" srcOrd="0" destOrd="0" presId="urn:microsoft.com/office/officeart/2018/2/layout/IconLabelList"/>
    <dgm:cxn modelId="{26AA815B-92BF-4724-B151-1D2645AFCFCB}" srcId="{0E10F511-8B75-4A26-B18C-33258D182B27}" destId="{85A7C032-1D50-492F-B92D-A475BF532B33}" srcOrd="1" destOrd="0" parTransId="{CC6FE71F-6518-435D-BEA9-8F28CBD3D532}" sibTransId="{633B47A3-5B24-4D42-8113-281B3CA551A3}"/>
    <dgm:cxn modelId="{6D1691AD-725D-4A1F-91D1-9A3FCBCEF953}" type="presOf" srcId="{85A7C032-1D50-492F-B92D-A475BF532B33}" destId="{4B3BA063-B2A6-46AF-B52D-404EEAED1707}" srcOrd="0" destOrd="0" presId="urn:microsoft.com/office/officeart/2018/2/layout/IconLabelList"/>
    <dgm:cxn modelId="{0DC85BD4-5972-4AB9-AD8C-48B6F84A3FC2}" type="presOf" srcId="{0E10F511-8B75-4A26-B18C-33258D182B27}" destId="{9716AA0D-70D8-4FF9-B0B7-D0543C2D8183}" srcOrd="0" destOrd="0" presId="urn:microsoft.com/office/officeart/2018/2/layout/IconLabelList"/>
    <dgm:cxn modelId="{AB9B31F4-FF86-4D0C-B2BB-3C71251EFFCC}" type="presOf" srcId="{8552DABC-3E10-4D62-826F-80C1FB84973A}" destId="{7C1FD494-40BD-42BB-A523-2ED835736DE4}" srcOrd="0" destOrd="0" presId="urn:microsoft.com/office/officeart/2018/2/layout/IconLabelList"/>
    <dgm:cxn modelId="{EF1D2217-328E-42F3-8A22-BDD8476389FA}" type="presParOf" srcId="{9716AA0D-70D8-4FF9-B0B7-D0543C2D8183}" destId="{94A4911A-BCEA-49A2-9BA9-BDE7D50D502A}" srcOrd="0" destOrd="0" presId="urn:microsoft.com/office/officeart/2018/2/layout/IconLabelList"/>
    <dgm:cxn modelId="{094425DA-69AD-4BDD-8BFC-87A962A8096F}" type="presParOf" srcId="{94A4911A-BCEA-49A2-9BA9-BDE7D50D502A}" destId="{C8A08737-B538-44D5-8D05-7F8CEB451334}" srcOrd="0" destOrd="0" presId="urn:microsoft.com/office/officeart/2018/2/layout/IconLabelList"/>
    <dgm:cxn modelId="{9143AA65-4CD5-45B5-AEE7-B2837A4B8330}" type="presParOf" srcId="{94A4911A-BCEA-49A2-9BA9-BDE7D50D502A}" destId="{8BC08223-E77E-43F5-85B5-DBC0D5505B6C}" srcOrd="1" destOrd="0" presId="urn:microsoft.com/office/officeart/2018/2/layout/IconLabelList"/>
    <dgm:cxn modelId="{0104A862-17F0-4CFD-9FC9-6AB69920600A}" type="presParOf" srcId="{94A4911A-BCEA-49A2-9BA9-BDE7D50D502A}" destId="{34868E15-97A4-498F-9880-0D01B3721333}" srcOrd="2" destOrd="0" presId="urn:microsoft.com/office/officeart/2018/2/layout/IconLabelList"/>
    <dgm:cxn modelId="{3DC09852-0CB6-4D57-9751-F271C9216F8F}" type="presParOf" srcId="{9716AA0D-70D8-4FF9-B0B7-D0543C2D8183}" destId="{CC5333BD-9F96-4B0B-80FE-435E6CCE9620}" srcOrd="1" destOrd="0" presId="urn:microsoft.com/office/officeart/2018/2/layout/IconLabelList"/>
    <dgm:cxn modelId="{7F6E1503-AFE0-4F38-9A97-2691CC529C76}" type="presParOf" srcId="{9716AA0D-70D8-4FF9-B0B7-D0543C2D8183}" destId="{21833130-3707-4C35-B3E5-5B5F9670D17B}" srcOrd="2" destOrd="0" presId="urn:microsoft.com/office/officeart/2018/2/layout/IconLabelList"/>
    <dgm:cxn modelId="{C2082C0D-D851-4A7C-A216-AEA97AD97818}" type="presParOf" srcId="{21833130-3707-4C35-B3E5-5B5F9670D17B}" destId="{C24BE60F-6F15-4A34-BBF6-02B14A738D04}" srcOrd="0" destOrd="0" presId="urn:microsoft.com/office/officeart/2018/2/layout/IconLabelList"/>
    <dgm:cxn modelId="{38C90D1F-9889-434C-9110-F532E873601E}" type="presParOf" srcId="{21833130-3707-4C35-B3E5-5B5F9670D17B}" destId="{49EB3EEB-5BF7-4BED-AFF6-B8BF4F59A8C1}" srcOrd="1" destOrd="0" presId="urn:microsoft.com/office/officeart/2018/2/layout/IconLabelList"/>
    <dgm:cxn modelId="{3CF1B736-5909-4A3F-B95E-269E5965F242}" type="presParOf" srcId="{21833130-3707-4C35-B3E5-5B5F9670D17B}" destId="{4B3BA063-B2A6-46AF-B52D-404EEAED1707}" srcOrd="2" destOrd="0" presId="urn:microsoft.com/office/officeart/2018/2/layout/IconLabelList"/>
    <dgm:cxn modelId="{A44DAC49-73E8-49E2-BDC8-52C4B2C2CFB4}" type="presParOf" srcId="{9716AA0D-70D8-4FF9-B0B7-D0543C2D8183}" destId="{74EE6249-4F2D-4BCB-B251-94C35646F9CB}" srcOrd="3" destOrd="0" presId="urn:microsoft.com/office/officeart/2018/2/layout/IconLabelList"/>
    <dgm:cxn modelId="{02DDD4BC-7A44-41AB-89CF-C6AC8164ECE8}" type="presParOf" srcId="{9716AA0D-70D8-4FF9-B0B7-D0543C2D8183}" destId="{76A38F38-9908-4139-88DB-0C0074D656FD}" srcOrd="4" destOrd="0" presId="urn:microsoft.com/office/officeart/2018/2/layout/IconLabelList"/>
    <dgm:cxn modelId="{918BD6A2-684D-407D-884A-843182279CA7}" type="presParOf" srcId="{76A38F38-9908-4139-88DB-0C0074D656FD}" destId="{194C420A-A4B8-44B5-A52A-26A41BD542B2}" srcOrd="0" destOrd="0" presId="urn:microsoft.com/office/officeart/2018/2/layout/IconLabelList"/>
    <dgm:cxn modelId="{ADC0B9E6-5477-4507-95C8-D87D0A13A407}" type="presParOf" srcId="{76A38F38-9908-4139-88DB-0C0074D656FD}" destId="{96E0F7D6-D8B2-4A4F-94CE-0ECA2BD166FC}" srcOrd="1" destOrd="0" presId="urn:microsoft.com/office/officeart/2018/2/layout/IconLabelList"/>
    <dgm:cxn modelId="{4723BA62-7FE7-4994-9200-FCF0B5A67954}" type="presParOf" srcId="{76A38F38-9908-4139-88DB-0C0074D656FD}" destId="{7C1FD494-40BD-42BB-A523-2ED835736DE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8CC127B-44D5-45A9-A1C8-4B88129E57F2}"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4804E207-D7E7-4F4B-939C-1EA872D732ED}">
      <dgm:prSet/>
      <dgm:spPr/>
      <dgm:t>
        <a:bodyPr/>
        <a:lstStyle/>
        <a:p>
          <a:pPr>
            <a:defRPr b="1"/>
          </a:pPr>
          <a:r>
            <a:rPr lang="en-US"/>
            <a:t>1950’s</a:t>
          </a:r>
        </a:p>
      </dgm:t>
    </dgm:pt>
    <dgm:pt modelId="{876579A8-B8A8-443C-9F11-66289FB756EA}" type="parTrans" cxnId="{6191A25E-CF9F-4942-9D10-54E5CD785AA3}">
      <dgm:prSet/>
      <dgm:spPr/>
      <dgm:t>
        <a:bodyPr/>
        <a:lstStyle/>
        <a:p>
          <a:endParaRPr lang="en-US"/>
        </a:p>
      </dgm:t>
    </dgm:pt>
    <dgm:pt modelId="{B40B135A-9261-4BF2-9E24-A4B1D5B01191}" type="sibTrans" cxnId="{6191A25E-CF9F-4942-9D10-54E5CD785AA3}">
      <dgm:prSet/>
      <dgm:spPr/>
      <dgm:t>
        <a:bodyPr/>
        <a:lstStyle/>
        <a:p>
          <a:endParaRPr lang="en-US"/>
        </a:p>
      </dgm:t>
    </dgm:pt>
    <dgm:pt modelId="{AC950A5C-7822-45E0-9C6F-F040A88D4E38}">
      <dgm:prSet/>
      <dgm:spPr/>
      <dgm:t>
        <a:bodyPr/>
        <a:lstStyle/>
        <a:p>
          <a:pPr>
            <a:defRPr b="1"/>
          </a:pPr>
          <a:r>
            <a:rPr lang="en-US"/>
            <a:t>1950’s to 1990’s</a:t>
          </a:r>
        </a:p>
      </dgm:t>
    </dgm:pt>
    <dgm:pt modelId="{8C31F407-7FA5-407B-8784-80A9487BFCF4}" type="parTrans" cxnId="{44A75C29-CE47-4E4C-B689-F3537586D1C8}">
      <dgm:prSet/>
      <dgm:spPr/>
      <dgm:t>
        <a:bodyPr/>
        <a:lstStyle/>
        <a:p>
          <a:endParaRPr lang="en-US"/>
        </a:p>
      </dgm:t>
    </dgm:pt>
    <dgm:pt modelId="{630D51D4-6A18-46D5-9048-AEB49E3DC240}" type="sibTrans" cxnId="{44A75C29-CE47-4E4C-B689-F3537586D1C8}">
      <dgm:prSet/>
      <dgm:spPr/>
      <dgm:t>
        <a:bodyPr/>
        <a:lstStyle/>
        <a:p>
          <a:endParaRPr lang="en-US"/>
        </a:p>
      </dgm:t>
    </dgm:pt>
    <dgm:pt modelId="{75200C36-E0AB-40DE-B766-39F64609FB40}">
      <dgm:prSet/>
      <dgm:spPr/>
      <dgm:t>
        <a:bodyPr/>
        <a:lstStyle/>
        <a:p>
          <a:pPr>
            <a:defRPr b="1"/>
          </a:pPr>
          <a:r>
            <a:rPr lang="en-US"/>
            <a:t>1990’s</a:t>
          </a:r>
        </a:p>
      </dgm:t>
    </dgm:pt>
    <dgm:pt modelId="{C1249853-6733-46CA-8FD2-904F4BC10820}" type="parTrans" cxnId="{590A4540-FA51-4BD0-AC79-7B5FA14FB86B}">
      <dgm:prSet/>
      <dgm:spPr/>
      <dgm:t>
        <a:bodyPr/>
        <a:lstStyle/>
        <a:p>
          <a:endParaRPr lang="en-US"/>
        </a:p>
      </dgm:t>
    </dgm:pt>
    <dgm:pt modelId="{4C032A3A-10FB-40CB-92CB-A821309B459F}" type="sibTrans" cxnId="{590A4540-FA51-4BD0-AC79-7B5FA14FB86B}">
      <dgm:prSet/>
      <dgm:spPr/>
      <dgm:t>
        <a:bodyPr/>
        <a:lstStyle/>
        <a:p>
          <a:endParaRPr lang="en-US"/>
        </a:p>
      </dgm:t>
    </dgm:pt>
    <dgm:pt modelId="{630A14D5-973D-4FEF-8DA6-5DAF2AE88590}">
      <dgm:prSet/>
      <dgm:spPr/>
      <dgm:t>
        <a:bodyPr/>
        <a:lstStyle/>
        <a:p>
          <a:pPr>
            <a:defRPr b="1"/>
          </a:pPr>
          <a:r>
            <a:rPr lang="en-US"/>
            <a:t>2000’s to 2020’s</a:t>
          </a:r>
        </a:p>
      </dgm:t>
    </dgm:pt>
    <dgm:pt modelId="{3D74383B-4918-4809-BA12-6B9877D44FF2}" type="parTrans" cxnId="{509179DE-D500-42A9-9AEB-16F52EF2D38B}">
      <dgm:prSet/>
      <dgm:spPr/>
      <dgm:t>
        <a:bodyPr/>
        <a:lstStyle/>
        <a:p>
          <a:endParaRPr lang="en-US"/>
        </a:p>
      </dgm:t>
    </dgm:pt>
    <dgm:pt modelId="{2CEF410E-2831-40D8-BDF9-CBCC0B4A27E1}" type="sibTrans" cxnId="{509179DE-D500-42A9-9AEB-16F52EF2D38B}">
      <dgm:prSet/>
      <dgm:spPr/>
      <dgm:t>
        <a:bodyPr/>
        <a:lstStyle/>
        <a:p>
          <a:endParaRPr lang="en-US"/>
        </a:p>
      </dgm:t>
    </dgm:pt>
    <dgm:pt modelId="{F40243C1-C987-4488-9EC9-893D3A34EA83}" type="pres">
      <dgm:prSet presAssocID="{D8CC127B-44D5-45A9-A1C8-4B88129E57F2}" presName="root" presStyleCnt="0">
        <dgm:presLayoutVars>
          <dgm:chMax/>
          <dgm:chPref/>
          <dgm:animLvl val="lvl"/>
        </dgm:presLayoutVars>
      </dgm:prSet>
      <dgm:spPr/>
    </dgm:pt>
    <dgm:pt modelId="{B92B3D17-64FF-4BFB-9941-E90DA0481A7D}" type="pres">
      <dgm:prSet presAssocID="{D8CC127B-44D5-45A9-A1C8-4B88129E57F2}"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C39C644-5B61-43D6-81EF-9D3F88E66506}" type="pres">
      <dgm:prSet presAssocID="{D8CC127B-44D5-45A9-A1C8-4B88129E57F2}" presName="nodes" presStyleCnt="0">
        <dgm:presLayoutVars>
          <dgm:chMax/>
          <dgm:chPref/>
          <dgm:animLvl val="lvl"/>
        </dgm:presLayoutVars>
      </dgm:prSet>
      <dgm:spPr/>
    </dgm:pt>
    <dgm:pt modelId="{B875F819-197A-4EC0-8D87-A1F47CAA2624}" type="pres">
      <dgm:prSet presAssocID="{4804E207-D7E7-4F4B-939C-1EA872D732ED}" presName="composite" presStyleCnt="0"/>
      <dgm:spPr/>
    </dgm:pt>
    <dgm:pt modelId="{8C5B320B-4F04-4D05-9F12-9E0CBDA97BAB}" type="pres">
      <dgm:prSet presAssocID="{4804E207-D7E7-4F4B-939C-1EA872D732ED}"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42EB27F-64BA-4BD8-8A74-B09E4A32E654}" type="pres">
      <dgm:prSet presAssocID="{4804E207-D7E7-4F4B-939C-1EA872D732ED}" presName="DropPinPlaceHolder" presStyleCnt="0"/>
      <dgm:spPr/>
    </dgm:pt>
    <dgm:pt modelId="{7E030254-A52F-475E-B521-FEEBF4378F70}" type="pres">
      <dgm:prSet presAssocID="{4804E207-D7E7-4F4B-939C-1EA872D732ED}" presName="DropPin" presStyleLbl="alignNode1" presStyleIdx="0" presStyleCnt="4"/>
      <dgm:spPr/>
    </dgm:pt>
    <dgm:pt modelId="{D4C861A6-71BC-452F-B432-C775CFDF7359}" type="pres">
      <dgm:prSet presAssocID="{4804E207-D7E7-4F4B-939C-1EA872D732ED}"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E50A182E-62A0-4B04-81BD-F90684417D46}" type="pres">
      <dgm:prSet presAssocID="{4804E207-D7E7-4F4B-939C-1EA872D732ED}" presName="L2TextContainer" presStyleLbl="revTx" presStyleIdx="0" presStyleCnt="8">
        <dgm:presLayoutVars>
          <dgm:bulletEnabled val="1"/>
        </dgm:presLayoutVars>
      </dgm:prSet>
      <dgm:spPr/>
    </dgm:pt>
    <dgm:pt modelId="{D1009A26-E2CC-4F14-876F-284A12D35BB4}" type="pres">
      <dgm:prSet presAssocID="{4804E207-D7E7-4F4B-939C-1EA872D732ED}" presName="L1TextContainer" presStyleLbl="revTx" presStyleIdx="1" presStyleCnt="8">
        <dgm:presLayoutVars>
          <dgm:chMax val="1"/>
          <dgm:chPref val="1"/>
          <dgm:bulletEnabled val="1"/>
        </dgm:presLayoutVars>
      </dgm:prSet>
      <dgm:spPr/>
    </dgm:pt>
    <dgm:pt modelId="{A11E4F7C-2817-439C-88C5-5F5DD9CC75F9}" type="pres">
      <dgm:prSet presAssocID="{4804E207-D7E7-4F4B-939C-1EA872D732ED}"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376A1A3F-C053-4DD8-80CC-FFEEE3FFBF2E}" type="pres">
      <dgm:prSet presAssocID="{4804E207-D7E7-4F4B-939C-1EA872D732ED}" presName="EmptyPlaceHolder" presStyleCnt="0"/>
      <dgm:spPr/>
    </dgm:pt>
    <dgm:pt modelId="{C7A7E616-EC31-493C-8A3F-A0AB03C7B510}" type="pres">
      <dgm:prSet presAssocID="{B40B135A-9261-4BF2-9E24-A4B1D5B01191}" presName="spaceBetweenRectangles" presStyleCnt="0"/>
      <dgm:spPr/>
    </dgm:pt>
    <dgm:pt modelId="{9AA25DDD-2157-4F04-87A1-816545A332CA}" type="pres">
      <dgm:prSet presAssocID="{AC950A5C-7822-45E0-9C6F-F040A88D4E38}" presName="composite" presStyleCnt="0"/>
      <dgm:spPr/>
    </dgm:pt>
    <dgm:pt modelId="{CDA193DB-5D84-4635-B928-30ED06B179F0}" type="pres">
      <dgm:prSet presAssocID="{AC950A5C-7822-45E0-9C6F-F040A88D4E38}" presName="ConnectorPoint" presStyleLbl="lnNode1" presStyleIdx="1" presStyleCnt="4"/>
      <dgm:spPr>
        <a:solidFill>
          <a:schemeClr val="accent2">
            <a:hueOff val="-485121"/>
            <a:satOff val="-27976"/>
            <a:lumOff val="2614"/>
            <a:alphaOff val="0"/>
          </a:schemeClr>
        </a:solidFill>
        <a:ln w="6350" cap="flat" cmpd="sng" algn="ctr">
          <a:solidFill>
            <a:schemeClr val="lt1">
              <a:hueOff val="0"/>
              <a:satOff val="0"/>
              <a:lumOff val="0"/>
              <a:alphaOff val="0"/>
            </a:schemeClr>
          </a:solidFill>
          <a:prstDash val="solid"/>
          <a:miter lim="800000"/>
        </a:ln>
        <a:effectLst/>
      </dgm:spPr>
    </dgm:pt>
    <dgm:pt modelId="{19B905F4-A9D2-4BE7-9E7D-900F70AA174F}" type="pres">
      <dgm:prSet presAssocID="{AC950A5C-7822-45E0-9C6F-F040A88D4E38}" presName="DropPinPlaceHolder" presStyleCnt="0"/>
      <dgm:spPr/>
    </dgm:pt>
    <dgm:pt modelId="{9CAB9BC6-CADE-40AB-B0E4-BC290808D474}" type="pres">
      <dgm:prSet presAssocID="{AC950A5C-7822-45E0-9C6F-F040A88D4E38}" presName="DropPin" presStyleLbl="alignNode1" presStyleIdx="1" presStyleCnt="4"/>
      <dgm:spPr/>
    </dgm:pt>
    <dgm:pt modelId="{7FFD4B2B-E738-4DC3-8E44-FB34014507F4}" type="pres">
      <dgm:prSet presAssocID="{AC950A5C-7822-45E0-9C6F-F040A88D4E38}"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5AFDE80A-CEC4-420F-BDDD-7ED2AFEB6B01}" type="pres">
      <dgm:prSet presAssocID="{AC950A5C-7822-45E0-9C6F-F040A88D4E38}" presName="L2TextContainer" presStyleLbl="revTx" presStyleIdx="2" presStyleCnt="8">
        <dgm:presLayoutVars>
          <dgm:bulletEnabled val="1"/>
        </dgm:presLayoutVars>
      </dgm:prSet>
      <dgm:spPr/>
    </dgm:pt>
    <dgm:pt modelId="{31141DE5-12CA-4C98-8CC7-280D57D469F1}" type="pres">
      <dgm:prSet presAssocID="{AC950A5C-7822-45E0-9C6F-F040A88D4E38}" presName="L1TextContainer" presStyleLbl="revTx" presStyleIdx="3" presStyleCnt="8">
        <dgm:presLayoutVars>
          <dgm:chMax val="1"/>
          <dgm:chPref val="1"/>
          <dgm:bulletEnabled val="1"/>
        </dgm:presLayoutVars>
      </dgm:prSet>
      <dgm:spPr/>
    </dgm:pt>
    <dgm:pt modelId="{FD50416B-8ED6-4E6B-8142-4242A8D0FDE5}" type="pres">
      <dgm:prSet presAssocID="{AC950A5C-7822-45E0-9C6F-F040A88D4E38}" presName="ConnectLine" presStyleLbl="sibTrans1D1" presStyleIdx="1" presStyleCnt="4"/>
      <dgm:spPr>
        <a:noFill/>
        <a:ln w="12700" cap="flat" cmpd="sng" algn="ctr">
          <a:solidFill>
            <a:schemeClr val="accent2">
              <a:hueOff val="-485121"/>
              <a:satOff val="-27976"/>
              <a:lumOff val="2614"/>
              <a:alphaOff val="0"/>
            </a:schemeClr>
          </a:solidFill>
          <a:prstDash val="dash"/>
          <a:miter lim="800000"/>
        </a:ln>
        <a:effectLst/>
      </dgm:spPr>
    </dgm:pt>
    <dgm:pt modelId="{C0416173-E0EB-44F5-8705-11A94A1EAD3F}" type="pres">
      <dgm:prSet presAssocID="{AC950A5C-7822-45E0-9C6F-F040A88D4E38}" presName="EmptyPlaceHolder" presStyleCnt="0"/>
      <dgm:spPr/>
    </dgm:pt>
    <dgm:pt modelId="{51237B98-9845-42F3-B931-747A63668EFA}" type="pres">
      <dgm:prSet presAssocID="{630D51D4-6A18-46D5-9048-AEB49E3DC240}" presName="spaceBetweenRectangles" presStyleCnt="0"/>
      <dgm:spPr/>
    </dgm:pt>
    <dgm:pt modelId="{7DD15A62-A754-4B7F-A929-B818D4A78894}" type="pres">
      <dgm:prSet presAssocID="{75200C36-E0AB-40DE-B766-39F64609FB40}" presName="composite" presStyleCnt="0"/>
      <dgm:spPr/>
    </dgm:pt>
    <dgm:pt modelId="{3167EEAA-8752-44CB-994C-F8CB5F9AC205}" type="pres">
      <dgm:prSet presAssocID="{75200C36-E0AB-40DE-B766-39F64609FB40}" presName="ConnectorPoint" presStyleLbl="lnNode1" presStyleIdx="2" presStyleCnt="4"/>
      <dgm:spPr>
        <a:solidFill>
          <a:schemeClr val="accent2">
            <a:hueOff val="-970242"/>
            <a:satOff val="-55952"/>
            <a:lumOff val="5229"/>
            <a:alphaOff val="0"/>
          </a:schemeClr>
        </a:solidFill>
        <a:ln w="6350" cap="flat" cmpd="sng" algn="ctr">
          <a:solidFill>
            <a:schemeClr val="lt1">
              <a:hueOff val="0"/>
              <a:satOff val="0"/>
              <a:lumOff val="0"/>
              <a:alphaOff val="0"/>
            </a:schemeClr>
          </a:solidFill>
          <a:prstDash val="solid"/>
          <a:miter lim="800000"/>
        </a:ln>
        <a:effectLst/>
      </dgm:spPr>
    </dgm:pt>
    <dgm:pt modelId="{30C16B64-279A-4B34-984D-0E092E07E020}" type="pres">
      <dgm:prSet presAssocID="{75200C36-E0AB-40DE-B766-39F64609FB40}" presName="DropPinPlaceHolder" presStyleCnt="0"/>
      <dgm:spPr/>
    </dgm:pt>
    <dgm:pt modelId="{A6710A05-F52F-48C6-B31B-55223F723772}" type="pres">
      <dgm:prSet presAssocID="{75200C36-E0AB-40DE-B766-39F64609FB40}" presName="DropPin" presStyleLbl="alignNode1" presStyleIdx="2" presStyleCnt="4"/>
      <dgm:spPr/>
    </dgm:pt>
    <dgm:pt modelId="{C8B37513-8B74-4423-B9ED-52F9CC27625C}" type="pres">
      <dgm:prSet presAssocID="{75200C36-E0AB-40DE-B766-39F64609FB40}"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9A0B1333-70BE-4025-B1B6-E52440DEE6B5}" type="pres">
      <dgm:prSet presAssocID="{75200C36-E0AB-40DE-B766-39F64609FB40}" presName="L2TextContainer" presStyleLbl="revTx" presStyleIdx="4" presStyleCnt="8">
        <dgm:presLayoutVars>
          <dgm:bulletEnabled val="1"/>
        </dgm:presLayoutVars>
      </dgm:prSet>
      <dgm:spPr/>
    </dgm:pt>
    <dgm:pt modelId="{EDE96B59-DAB1-48A4-A761-794A4602B728}" type="pres">
      <dgm:prSet presAssocID="{75200C36-E0AB-40DE-B766-39F64609FB40}" presName="L1TextContainer" presStyleLbl="revTx" presStyleIdx="5" presStyleCnt="8">
        <dgm:presLayoutVars>
          <dgm:chMax val="1"/>
          <dgm:chPref val="1"/>
          <dgm:bulletEnabled val="1"/>
        </dgm:presLayoutVars>
      </dgm:prSet>
      <dgm:spPr/>
    </dgm:pt>
    <dgm:pt modelId="{454A1397-241E-4436-8444-8E60CDB7BEF9}" type="pres">
      <dgm:prSet presAssocID="{75200C36-E0AB-40DE-B766-39F64609FB40}" presName="ConnectLine" presStyleLbl="sibTrans1D1" presStyleIdx="2" presStyleCnt="4"/>
      <dgm:spPr>
        <a:noFill/>
        <a:ln w="12700" cap="flat" cmpd="sng" algn="ctr">
          <a:solidFill>
            <a:schemeClr val="accent2">
              <a:hueOff val="-970242"/>
              <a:satOff val="-55952"/>
              <a:lumOff val="5229"/>
              <a:alphaOff val="0"/>
            </a:schemeClr>
          </a:solidFill>
          <a:prstDash val="dash"/>
          <a:miter lim="800000"/>
        </a:ln>
        <a:effectLst/>
      </dgm:spPr>
    </dgm:pt>
    <dgm:pt modelId="{3AD9D1D4-FC82-4F4E-BC16-7DC6F729CE24}" type="pres">
      <dgm:prSet presAssocID="{75200C36-E0AB-40DE-B766-39F64609FB40}" presName="EmptyPlaceHolder" presStyleCnt="0"/>
      <dgm:spPr/>
    </dgm:pt>
    <dgm:pt modelId="{12DBF5DA-BB69-4F7A-A6FA-72DCB19EDAD8}" type="pres">
      <dgm:prSet presAssocID="{4C032A3A-10FB-40CB-92CB-A821309B459F}" presName="spaceBetweenRectangles" presStyleCnt="0"/>
      <dgm:spPr/>
    </dgm:pt>
    <dgm:pt modelId="{3E851C99-0498-4BC8-A48A-B369F9D266AC}" type="pres">
      <dgm:prSet presAssocID="{630A14D5-973D-4FEF-8DA6-5DAF2AE88590}" presName="composite" presStyleCnt="0"/>
      <dgm:spPr/>
    </dgm:pt>
    <dgm:pt modelId="{4010366A-F233-4B2A-894A-70F73C9C2CBF}" type="pres">
      <dgm:prSet presAssocID="{630A14D5-973D-4FEF-8DA6-5DAF2AE88590}" presName="ConnectorPoint" presStyleLbl="lnNode1" presStyleIdx="3" presStyleCnt="4"/>
      <dgm:spPr>
        <a:solidFill>
          <a:schemeClr val="accent2">
            <a:hueOff val="-1455363"/>
            <a:satOff val="-83928"/>
            <a:lumOff val="7843"/>
            <a:alphaOff val="0"/>
          </a:schemeClr>
        </a:solidFill>
        <a:ln w="6350" cap="flat" cmpd="sng" algn="ctr">
          <a:solidFill>
            <a:schemeClr val="lt1">
              <a:hueOff val="0"/>
              <a:satOff val="0"/>
              <a:lumOff val="0"/>
              <a:alphaOff val="0"/>
            </a:schemeClr>
          </a:solidFill>
          <a:prstDash val="solid"/>
          <a:miter lim="800000"/>
        </a:ln>
        <a:effectLst/>
      </dgm:spPr>
    </dgm:pt>
    <dgm:pt modelId="{6AD3D66B-AD7F-45EE-8E46-B16EE3E4770B}" type="pres">
      <dgm:prSet presAssocID="{630A14D5-973D-4FEF-8DA6-5DAF2AE88590}" presName="DropPinPlaceHolder" presStyleCnt="0"/>
      <dgm:spPr/>
    </dgm:pt>
    <dgm:pt modelId="{59818F17-2BC0-42C6-B461-0ACF4E8A9B92}" type="pres">
      <dgm:prSet presAssocID="{630A14D5-973D-4FEF-8DA6-5DAF2AE88590}" presName="DropPin" presStyleLbl="alignNode1" presStyleIdx="3" presStyleCnt="4"/>
      <dgm:spPr/>
    </dgm:pt>
    <dgm:pt modelId="{07D80C14-1718-4D4F-A07F-9844C7CD1492}" type="pres">
      <dgm:prSet presAssocID="{630A14D5-973D-4FEF-8DA6-5DAF2AE88590}"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C0C05E36-B71E-4A58-90F3-693C44C9A7F5}" type="pres">
      <dgm:prSet presAssocID="{630A14D5-973D-4FEF-8DA6-5DAF2AE88590}" presName="L2TextContainer" presStyleLbl="revTx" presStyleIdx="6" presStyleCnt="8">
        <dgm:presLayoutVars>
          <dgm:bulletEnabled val="1"/>
        </dgm:presLayoutVars>
      </dgm:prSet>
      <dgm:spPr/>
    </dgm:pt>
    <dgm:pt modelId="{0B9F20B0-96F3-4781-8D89-E3A578C18DC8}" type="pres">
      <dgm:prSet presAssocID="{630A14D5-973D-4FEF-8DA6-5DAF2AE88590}" presName="L1TextContainer" presStyleLbl="revTx" presStyleIdx="7" presStyleCnt="8">
        <dgm:presLayoutVars>
          <dgm:chMax val="1"/>
          <dgm:chPref val="1"/>
          <dgm:bulletEnabled val="1"/>
        </dgm:presLayoutVars>
      </dgm:prSet>
      <dgm:spPr/>
    </dgm:pt>
    <dgm:pt modelId="{DACCBB90-6F13-4CFC-8B0C-5CDAA32E3240}" type="pres">
      <dgm:prSet presAssocID="{630A14D5-973D-4FEF-8DA6-5DAF2AE88590}" presName="ConnectLine" presStyleLbl="sibTrans1D1" presStyleIdx="3" presStyleCnt="4"/>
      <dgm:spPr>
        <a:noFill/>
        <a:ln w="12700" cap="flat" cmpd="sng" algn="ctr">
          <a:solidFill>
            <a:schemeClr val="accent2">
              <a:hueOff val="-1455363"/>
              <a:satOff val="-83928"/>
              <a:lumOff val="7843"/>
              <a:alphaOff val="0"/>
            </a:schemeClr>
          </a:solidFill>
          <a:prstDash val="dash"/>
          <a:miter lim="800000"/>
        </a:ln>
        <a:effectLst/>
      </dgm:spPr>
    </dgm:pt>
    <dgm:pt modelId="{00497711-FEB0-46FE-9F06-58C6ED96E605}" type="pres">
      <dgm:prSet presAssocID="{630A14D5-973D-4FEF-8DA6-5DAF2AE88590}" presName="EmptyPlaceHolder" presStyleCnt="0"/>
      <dgm:spPr/>
    </dgm:pt>
  </dgm:ptLst>
  <dgm:cxnLst>
    <dgm:cxn modelId="{44A75C29-CE47-4E4C-B689-F3537586D1C8}" srcId="{D8CC127B-44D5-45A9-A1C8-4B88129E57F2}" destId="{AC950A5C-7822-45E0-9C6F-F040A88D4E38}" srcOrd="1" destOrd="0" parTransId="{8C31F407-7FA5-407B-8784-80A9487BFCF4}" sibTransId="{630D51D4-6A18-46D5-9048-AEB49E3DC240}"/>
    <dgm:cxn modelId="{590A4540-FA51-4BD0-AC79-7B5FA14FB86B}" srcId="{D8CC127B-44D5-45A9-A1C8-4B88129E57F2}" destId="{75200C36-E0AB-40DE-B766-39F64609FB40}" srcOrd="2" destOrd="0" parTransId="{C1249853-6733-46CA-8FD2-904F4BC10820}" sibTransId="{4C032A3A-10FB-40CB-92CB-A821309B459F}"/>
    <dgm:cxn modelId="{6191A25E-CF9F-4942-9D10-54E5CD785AA3}" srcId="{D8CC127B-44D5-45A9-A1C8-4B88129E57F2}" destId="{4804E207-D7E7-4F4B-939C-1EA872D732ED}" srcOrd="0" destOrd="0" parTransId="{876579A8-B8A8-443C-9F11-66289FB756EA}" sibTransId="{B40B135A-9261-4BF2-9E24-A4B1D5B01191}"/>
    <dgm:cxn modelId="{84E2FD59-EB19-4C21-8FE9-7BF444CFB6D0}" type="presOf" srcId="{4804E207-D7E7-4F4B-939C-1EA872D732ED}" destId="{D1009A26-E2CC-4F14-876F-284A12D35BB4}" srcOrd="0" destOrd="0" presId="urn:microsoft.com/office/officeart/2017/3/layout/DropPinTimeline"/>
    <dgm:cxn modelId="{F825039F-5095-4B07-A19F-531719E34208}" type="presOf" srcId="{630A14D5-973D-4FEF-8DA6-5DAF2AE88590}" destId="{0B9F20B0-96F3-4781-8D89-E3A578C18DC8}" srcOrd="0" destOrd="0" presId="urn:microsoft.com/office/officeart/2017/3/layout/DropPinTimeline"/>
    <dgm:cxn modelId="{414CDCAE-FE42-4096-AD1A-7B21996BA20A}" type="presOf" srcId="{75200C36-E0AB-40DE-B766-39F64609FB40}" destId="{EDE96B59-DAB1-48A4-A761-794A4602B728}" srcOrd="0" destOrd="0" presId="urn:microsoft.com/office/officeart/2017/3/layout/DropPinTimeline"/>
    <dgm:cxn modelId="{509179DE-D500-42A9-9AEB-16F52EF2D38B}" srcId="{D8CC127B-44D5-45A9-A1C8-4B88129E57F2}" destId="{630A14D5-973D-4FEF-8DA6-5DAF2AE88590}" srcOrd="3" destOrd="0" parTransId="{3D74383B-4918-4809-BA12-6B9877D44FF2}" sibTransId="{2CEF410E-2831-40D8-BDF9-CBCC0B4A27E1}"/>
    <dgm:cxn modelId="{BD4A25E3-5EBC-44C5-B264-70EDA723777D}" type="presOf" srcId="{AC950A5C-7822-45E0-9C6F-F040A88D4E38}" destId="{31141DE5-12CA-4C98-8CC7-280D57D469F1}" srcOrd="0" destOrd="0" presId="urn:microsoft.com/office/officeart/2017/3/layout/DropPinTimeline"/>
    <dgm:cxn modelId="{7CB3A5E9-D487-4DEA-B908-4F5980D0847A}" type="presOf" srcId="{D8CC127B-44D5-45A9-A1C8-4B88129E57F2}" destId="{F40243C1-C987-4488-9EC9-893D3A34EA83}" srcOrd="0" destOrd="0" presId="urn:microsoft.com/office/officeart/2017/3/layout/DropPinTimeline"/>
    <dgm:cxn modelId="{5659C214-E516-499F-B59F-F53EBBC7F12E}" type="presParOf" srcId="{F40243C1-C987-4488-9EC9-893D3A34EA83}" destId="{B92B3D17-64FF-4BFB-9941-E90DA0481A7D}" srcOrd="0" destOrd="0" presId="urn:microsoft.com/office/officeart/2017/3/layout/DropPinTimeline"/>
    <dgm:cxn modelId="{53CA64CF-C6FD-4F48-AD7C-CD5498280E1D}" type="presParOf" srcId="{F40243C1-C987-4488-9EC9-893D3A34EA83}" destId="{5C39C644-5B61-43D6-81EF-9D3F88E66506}" srcOrd="1" destOrd="0" presId="urn:microsoft.com/office/officeart/2017/3/layout/DropPinTimeline"/>
    <dgm:cxn modelId="{A3C05D2E-3F5D-43DD-A6A2-24FC2AF13869}" type="presParOf" srcId="{5C39C644-5B61-43D6-81EF-9D3F88E66506}" destId="{B875F819-197A-4EC0-8D87-A1F47CAA2624}" srcOrd="0" destOrd="0" presId="urn:microsoft.com/office/officeart/2017/3/layout/DropPinTimeline"/>
    <dgm:cxn modelId="{211C268E-7779-46BA-89DD-5FF620D7A0E9}" type="presParOf" srcId="{B875F819-197A-4EC0-8D87-A1F47CAA2624}" destId="{8C5B320B-4F04-4D05-9F12-9E0CBDA97BAB}" srcOrd="0" destOrd="0" presId="urn:microsoft.com/office/officeart/2017/3/layout/DropPinTimeline"/>
    <dgm:cxn modelId="{9901F011-C604-49DE-A3FB-C4C0FC52D01C}" type="presParOf" srcId="{B875F819-197A-4EC0-8D87-A1F47CAA2624}" destId="{342EB27F-64BA-4BD8-8A74-B09E4A32E654}" srcOrd="1" destOrd="0" presId="urn:microsoft.com/office/officeart/2017/3/layout/DropPinTimeline"/>
    <dgm:cxn modelId="{9EF4FBAA-7FE1-4E63-AE07-D2093EFAA39C}" type="presParOf" srcId="{342EB27F-64BA-4BD8-8A74-B09E4A32E654}" destId="{7E030254-A52F-475E-B521-FEEBF4378F70}" srcOrd="0" destOrd="0" presId="urn:microsoft.com/office/officeart/2017/3/layout/DropPinTimeline"/>
    <dgm:cxn modelId="{BE55E906-513F-458C-946F-965C5D96C387}" type="presParOf" srcId="{342EB27F-64BA-4BD8-8A74-B09E4A32E654}" destId="{D4C861A6-71BC-452F-B432-C775CFDF7359}" srcOrd="1" destOrd="0" presId="urn:microsoft.com/office/officeart/2017/3/layout/DropPinTimeline"/>
    <dgm:cxn modelId="{46049A41-F1B6-4FA9-817E-D422027A25E4}" type="presParOf" srcId="{B875F819-197A-4EC0-8D87-A1F47CAA2624}" destId="{E50A182E-62A0-4B04-81BD-F90684417D46}" srcOrd="2" destOrd="0" presId="urn:microsoft.com/office/officeart/2017/3/layout/DropPinTimeline"/>
    <dgm:cxn modelId="{979F5225-ABA3-483C-A045-B6BD83D60958}" type="presParOf" srcId="{B875F819-197A-4EC0-8D87-A1F47CAA2624}" destId="{D1009A26-E2CC-4F14-876F-284A12D35BB4}" srcOrd="3" destOrd="0" presId="urn:microsoft.com/office/officeart/2017/3/layout/DropPinTimeline"/>
    <dgm:cxn modelId="{8EF45345-982F-4E2A-91BC-894296831CF0}" type="presParOf" srcId="{B875F819-197A-4EC0-8D87-A1F47CAA2624}" destId="{A11E4F7C-2817-439C-88C5-5F5DD9CC75F9}" srcOrd="4" destOrd="0" presId="urn:microsoft.com/office/officeart/2017/3/layout/DropPinTimeline"/>
    <dgm:cxn modelId="{3A0EDAC7-4D8B-4960-8829-59AA37A7625A}" type="presParOf" srcId="{B875F819-197A-4EC0-8D87-A1F47CAA2624}" destId="{376A1A3F-C053-4DD8-80CC-FFEEE3FFBF2E}" srcOrd="5" destOrd="0" presId="urn:microsoft.com/office/officeart/2017/3/layout/DropPinTimeline"/>
    <dgm:cxn modelId="{386FEF1C-8846-4602-9B0C-F5D43B11436F}" type="presParOf" srcId="{5C39C644-5B61-43D6-81EF-9D3F88E66506}" destId="{C7A7E616-EC31-493C-8A3F-A0AB03C7B510}" srcOrd="1" destOrd="0" presId="urn:microsoft.com/office/officeart/2017/3/layout/DropPinTimeline"/>
    <dgm:cxn modelId="{C0852A3D-29F6-4B27-891A-B1E918FC2387}" type="presParOf" srcId="{5C39C644-5B61-43D6-81EF-9D3F88E66506}" destId="{9AA25DDD-2157-4F04-87A1-816545A332CA}" srcOrd="2" destOrd="0" presId="urn:microsoft.com/office/officeart/2017/3/layout/DropPinTimeline"/>
    <dgm:cxn modelId="{442F2118-BBC9-4607-A89A-1073A5B05495}" type="presParOf" srcId="{9AA25DDD-2157-4F04-87A1-816545A332CA}" destId="{CDA193DB-5D84-4635-B928-30ED06B179F0}" srcOrd="0" destOrd="0" presId="urn:microsoft.com/office/officeart/2017/3/layout/DropPinTimeline"/>
    <dgm:cxn modelId="{5CA85A50-AE0A-4460-8DFA-94FD0B0CCB3F}" type="presParOf" srcId="{9AA25DDD-2157-4F04-87A1-816545A332CA}" destId="{19B905F4-A9D2-4BE7-9E7D-900F70AA174F}" srcOrd="1" destOrd="0" presId="urn:microsoft.com/office/officeart/2017/3/layout/DropPinTimeline"/>
    <dgm:cxn modelId="{1F14D0A9-CC28-49F3-ADE9-69431AF60CCA}" type="presParOf" srcId="{19B905F4-A9D2-4BE7-9E7D-900F70AA174F}" destId="{9CAB9BC6-CADE-40AB-B0E4-BC290808D474}" srcOrd="0" destOrd="0" presId="urn:microsoft.com/office/officeart/2017/3/layout/DropPinTimeline"/>
    <dgm:cxn modelId="{155569D1-9B50-4F1D-911B-0E06FB19407B}" type="presParOf" srcId="{19B905F4-A9D2-4BE7-9E7D-900F70AA174F}" destId="{7FFD4B2B-E738-4DC3-8E44-FB34014507F4}" srcOrd="1" destOrd="0" presId="urn:microsoft.com/office/officeart/2017/3/layout/DropPinTimeline"/>
    <dgm:cxn modelId="{5A242495-6F85-420A-A1B6-62DC5BFE40B3}" type="presParOf" srcId="{9AA25DDD-2157-4F04-87A1-816545A332CA}" destId="{5AFDE80A-CEC4-420F-BDDD-7ED2AFEB6B01}" srcOrd="2" destOrd="0" presId="urn:microsoft.com/office/officeart/2017/3/layout/DropPinTimeline"/>
    <dgm:cxn modelId="{C9924630-A81F-45A7-9243-74048974BC76}" type="presParOf" srcId="{9AA25DDD-2157-4F04-87A1-816545A332CA}" destId="{31141DE5-12CA-4C98-8CC7-280D57D469F1}" srcOrd="3" destOrd="0" presId="urn:microsoft.com/office/officeart/2017/3/layout/DropPinTimeline"/>
    <dgm:cxn modelId="{0D1B54A2-14FD-419F-8A40-7D665C62ED1B}" type="presParOf" srcId="{9AA25DDD-2157-4F04-87A1-816545A332CA}" destId="{FD50416B-8ED6-4E6B-8142-4242A8D0FDE5}" srcOrd="4" destOrd="0" presId="urn:microsoft.com/office/officeart/2017/3/layout/DropPinTimeline"/>
    <dgm:cxn modelId="{2A200588-0AAC-4F20-AA67-B60D2EC75E07}" type="presParOf" srcId="{9AA25DDD-2157-4F04-87A1-816545A332CA}" destId="{C0416173-E0EB-44F5-8705-11A94A1EAD3F}" srcOrd="5" destOrd="0" presId="urn:microsoft.com/office/officeart/2017/3/layout/DropPinTimeline"/>
    <dgm:cxn modelId="{3E79DED0-9F60-4050-9D86-A74CB8E053B9}" type="presParOf" srcId="{5C39C644-5B61-43D6-81EF-9D3F88E66506}" destId="{51237B98-9845-42F3-B931-747A63668EFA}" srcOrd="3" destOrd="0" presId="urn:microsoft.com/office/officeart/2017/3/layout/DropPinTimeline"/>
    <dgm:cxn modelId="{1806678E-85D0-4556-96A5-0640CCB7CF60}" type="presParOf" srcId="{5C39C644-5B61-43D6-81EF-9D3F88E66506}" destId="{7DD15A62-A754-4B7F-A929-B818D4A78894}" srcOrd="4" destOrd="0" presId="urn:microsoft.com/office/officeart/2017/3/layout/DropPinTimeline"/>
    <dgm:cxn modelId="{E1851042-822F-400D-9758-334F07E29AFC}" type="presParOf" srcId="{7DD15A62-A754-4B7F-A929-B818D4A78894}" destId="{3167EEAA-8752-44CB-994C-F8CB5F9AC205}" srcOrd="0" destOrd="0" presId="urn:microsoft.com/office/officeart/2017/3/layout/DropPinTimeline"/>
    <dgm:cxn modelId="{262DFFC4-3B10-4349-993E-A402BD5182FF}" type="presParOf" srcId="{7DD15A62-A754-4B7F-A929-B818D4A78894}" destId="{30C16B64-279A-4B34-984D-0E092E07E020}" srcOrd="1" destOrd="0" presId="urn:microsoft.com/office/officeart/2017/3/layout/DropPinTimeline"/>
    <dgm:cxn modelId="{C895CF1B-92A8-4CAE-B925-7D7D21DFCB46}" type="presParOf" srcId="{30C16B64-279A-4B34-984D-0E092E07E020}" destId="{A6710A05-F52F-48C6-B31B-55223F723772}" srcOrd="0" destOrd="0" presId="urn:microsoft.com/office/officeart/2017/3/layout/DropPinTimeline"/>
    <dgm:cxn modelId="{2FF3084B-0D6D-413E-AC2E-AE924C48B53D}" type="presParOf" srcId="{30C16B64-279A-4B34-984D-0E092E07E020}" destId="{C8B37513-8B74-4423-B9ED-52F9CC27625C}" srcOrd="1" destOrd="0" presId="urn:microsoft.com/office/officeart/2017/3/layout/DropPinTimeline"/>
    <dgm:cxn modelId="{93B8DAF8-83F8-43BD-92D4-F48C8D50EB01}" type="presParOf" srcId="{7DD15A62-A754-4B7F-A929-B818D4A78894}" destId="{9A0B1333-70BE-4025-B1B6-E52440DEE6B5}" srcOrd="2" destOrd="0" presId="urn:microsoft.com/office/officeart/2017/3/layout/DropPinTimeline"/>
    <dgm:cxn modelId="{C188A5D2-8107-46FE-81B3-B2644EA0A4F3}" type="presParOf" srcId="{7DD15A62-A754-4B7F-A929-B818D4A78894}" destId="{EDE96B59-DAB1-48A4-A761-794A4602B728}" srcOrd="3" destOrd="0" presId="urn:microsoft.com/office/officeart/2017/3/layout/DropPinTimeline"/>
    <dgm:cxn modelId="{24D06C7A-0ACB-4DBF-B095-F8105F449EE1}" type="presParOf" srcId="{7DD15A62-A754-4B7F-A929-B818D4A78894}" destId="{454A1397-241E-4436-8444-8E60CDB7BEF9}" srcOrd="4" destOrd="0" presId="urn:microsoft.com/office/officeart/2017/3/layout/DropPinTimeline"/>
    <dgm:cxn modelId="{1134069D-DE7F-4F7B-85E3-0D4BA5F49BF0}" type="presParOf" srcId="{7DD15A62-A754-4B7F-A929-B818D4A78894}" destId="{3AD9D1D4-FC82-4F4E-BC16-7DC6F729CE24}" srcOrd="5" destOrd="0" presId="urn:microsoft.com/office/officeart/2017/3/layout/DropPinTimeline"/>
    <dgm:cxn modelId="{33B4D006-55A8-4885-8606-6760FF999A7E}" type="presParOf" srcId="{5C39C644-5B61-43D6-81EF-9D3F88E66506}" destId="{12DBF5DA-BB69-4F7A-A6FA-72DCB19EDAD8}" srcOrd="5" destOrd="0" presId="urn:microsoft.com/office/officeart/2017/3/layout/DropPinTimeline"/>
    <dgm:cxn modelId="{05C5BE13-70C5-4B2D-BE41-65CDC26A6BCE}" type="presParOf" srcId="{5C39C644-5B61-43D6-81EF-9D3F88E66506}" destId="{3E851C99-0498-4BC8-A48A-B369F9D266AC}" srcOrd="6" destOrd="0" presId="urn:microsoft.com/office/officeart/2017/3/layout/DropPinTimeline"/>
    <dgm:cxn modelId="{24948D1C-D6E1-4894-BBC6-E75F8301F512}" type="presParOf" srcId="{3E851C99-0498-4BC8-A48A-B369F9D266AC}" destId="{4010366A-F233-4B2A-894A-70F73C9C2CBF}" srcOrd="0" destOrd="0" presId="urn:microsoft.com/office/officeart/2017/3/layout/DropPinTimeline"/>
    <dgm:cxn modelId="{7FDB4AFB-40D5-41DB-AA5C-E8FF15F0EAF2}" type="presParOf" srcId="{3E851C99-0498-4BC8-A48A-B369F9D266AC}" destId="{6AD3D66B-AD7F-45EE-8E46-B16EE3E4770B}" srcOrd="1" destOrd="0" presId="urn:microsoft.com/office/officeart/2017/3/layout/DropPinTimeline"/>
    <dgm:cxn modelId="{44EEB15F-C843-47B7-9DBB-D9CE5EDCABB4}" type="presParOf" srcId="{6AD3D66B-AD7F-45EE-8E46-B16EE3E4770B}" destId="{59818F17-2BC0-42C6-B461-0ACF4E8A9B92}" srcOrd="0" destOrd="0" presId="urn:microsoft.com/office/officeart/2017/3/layout/DropPinTimeline"/>
    <dgm:cxn modelId="{2DA6F6BE-8481-4F58-9694-AC14236B9B89}" type="presParOf" srcId="{6AD3D66B-AD7F-45EE-8E46-B16EE3E4770B}" destId="{07D80C14-1718-4D4F-A07F-9844C7CD1492}" srcOrd="1" destOrd="0" presId="urn:microsoft.com/office/officeart/2017/3/layout/DropPinTimeline"/>
    <dgm:cxn modelId="{E1546715-3680-4DA5-B547-871EB4E66F95}" type="presParOf" srcId="{3E851C99-0498-4BC8-A48A-B369F9D266AC}" destId="{C0C05E36-B71E-4A58-90F3-693C44C9A7F5}" srcOrd="2" destOrd="0" presId="urn:microsoft.com/office/officeart/2017/3/layout/DropPinTimeline"/>
    <dgm:cxn modelId="{63EF4141-15C0-496E-A0A0-C9E7D266C154}" type="presParOf" srcId="{3E851C99-0498-4BC8-A48A-B369F9D266AC}" destId="{0B9F20B0-96F3-4781-8D89-E3A578C18DC8}" srcOrd="3" destOrd="0" presId="urn:microsoft.com/office/officeart/2017/3/layout/DropPinTimeline"/>
    <dgm:cxn modelId="{F08A165D-DCAC-4962-BB22-8ECC6958DD00}" type="presParOf" srcId="{3E851C99-0498-4BC8-A48A-B369F9D266AC}" destId="{DACCBB90-6F13-4CFC-8B0C-5CDAA32E3240}" srcOrd="4" destOrd="0" presId="urn:microsoft.com/office/officeart/2017/3/layout/DropPinTimeline"/>
    <dgm:cxn modelId="{6D03B464-7E6E-45AA-A68A-BA7405BDF3E5}" type="presParOf" srcId="{3E851C99-0498-4BC8-A48A-B369F9D266AC}" destId="{00497711-FEB0-46FE-9F06-58C6ED96E60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1DB1089-F822-4468-8D3C-7ED31F53B914}"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24D749BF-60D4-485F-80C3-FBAD330A0B6C}">
      <dgm:prSet/>
      <dgm:spPr/>
      <dgm:t>
        <a:bodyPr/>
        <a:lstStyle/>
        <a:p>
          <a:r>
            <a:rPr lang="en-US"/>
            <a:t>IVR and Message Routing</a:t>
          </a:r>
        </a:p>
      </dgm:t>
    </dgm:pt>
    <dgm:pt modelId="{00D49695-C567-450B-B4A6-B104D15F9E2F}" type="parTrans" cxnId="{9B974472-5C27-4A27-8205-9B87B96C4D81}">
      <dgm:prSet/>
      <dgm:spPr/>
      <dgm:t>
        <a:bodyPr/>
        <a:lstStyle/>
        <a:p>
          <a:endParaRPr lang="en-US"/>
        </a:p>
      </dgm:t>
    </dgm:pt>
    <dgm:pt modelId="{08C52C3F-C2BA-4A5B-AF59-F114502E8908}" type="sibTrans" cxnId="{9B974472-5C27-4A27-8205-9B87B96C4D81}">
      <dgm:prSet/>
      <dgm:spPr/>
      <dgm:t>
        <a:bodyPr/>
        <a:lstStyle/>
        <a:p>
          <a:endParaRPr lang="en-US"/>
        </a:p>
      </dgm:t>
    </dgm:pt>
    <dgm:pt modelId="{D7E78434-30B0-4923-8342-772F88806583}">
      <dgm:prSet/>
      <dgm:spPr/>
      <dgm:t>
        <a:bodyPr/>
        <a:lstStyle/>
        <a:p>
          <a:r>
            <a:rPr lang="en-US"/>
            <a:t>Customer Support and Service Through Intelligent Personal Assistants</a:t>
          </a:r>
        </a:p>
      </dgm:t>
    </dgm:pt>
    <dgm:pt modelId="{52C8DB15-C336-4395-A84B-B27DC32BF683}" type="parTrans" cxnId="{DDBC8084-ED36-4345-9F71-8ECF75B2E98E}">
      <dgm:prSet/>
      <dgm:spPr/>
      <dgm:t>
        <a:bodyPr/>
        <a:lstStyle/>
        <a:p>
          <a:endParaRPr lang="en-US"/>
        </a:p>
      </dgm:t>
    </dgm:pt>
    <dgm:pt modelId="{313A2DDF-438B-4B15-98E9-1221B3108CA5}" type="sibTrans" cxnId="{DDBC8084-ED36-4345-9F71-8ECF75B2E98E}">
      <dgm:prSet/>
      <dgm:spPr/>
      <dgm:t>
        <a:bodyPr/>
        <a:lstStyle/>
        <a:p>
          <a:endParaRPr lang="en-US"/>
        </a:p>
      </dgm:t>
    </dgm:pt>
    <dgm:pt modelId="{4E18F17A-35CA-4409-82F6-6E25FD73FD2C}">
      <dgm:prSet/>
      <dgm:spPr/>
      <dgm:t>
        <a:bodyPr/>
        <a:lstStyle/>
        <a:p>
          <a:r>
            <a:rPr lang="en-US"/>
            <a:t>Machine Translation</a:t>
          </a:r>
        </a:p>
      </dgm:t>
    </dgm:pt>
    <dgm:pt modelId="{988CF8BF-9969-48F5-B925-EA9D4C5962E4}" type="parTrans" cxnId="{D926B3F2-1F6D-4798-91E2-501DD843AB15}">
      <dgm:prSet/>
      <dgm:spPr/>
      <dgm:t>
        <a:bodyPr/>
        <a:lstStyle/>
        <a:p>
          <a:endParaRPr lang="en-US"/>
        </a:p>
      </dgm:t>
    </dgm:pt>
    <dgm:pt modelId="{F474522A-D326-40F2-8770-D567B71CDEE4}" type="sibTrans" cxnId="{D926B3F2-1F6D-4798-91E2-501DD843AB15}">
      <dgm:prSet/>
      <dgm:spPr/>
      <dgm:t>
        <a:bodyPr/>
        <a:lstStyle/>
        <a:p>
          <a:endParaRPr lang="en-US"/>
        </a:p>
      </dgm:t>
    </dgm:pt>
    <dgm:pt modelId="{E5B55E1B-96F8-4DDE-87D4-26C589B18F7B}">
      <dgm:prSet/>
      <dgm:spPr/>
      <dgm:t>
        <a:bodyPr/>
        <a:lstStyle/>
        <a:p>
          <a:r>
            <a:rPr lang="en-US"/>
            <a:t>Data Capture</a:t>
          </a:r>
        </a:p>
      </dgm:t>
    </dgm:pt>
    <dgm:pt modelId="{027FD24F-4710-41D9-A321-858696A58B8D}" type="parTrans" cxnId="{20E21500-E22A-4813-B7EE-FABD52C47488}">
      <dgm:prSet/>
      <dgm:spPr/>
      <dgm:t>
        <a:bodyPr/>
        <a:lstStyle/>
        <a:p>
          <a:endParaRPr lang="en-US"/>
        </a:p>
      </dgm:t>
    </dgm:pt>
    <dgm:pt modelId="{D89F238B-7026-480C-BED2-1278C93DB493}" type="sibTrans" cxnId="{20E21500-E22A-4813-B7EE-FABD52C47488}">
      <dgm:prSet/>
      <dgm:spPr/>
      <dgm:t>
        <a:bodyPr/>
        <a:lstStyle/>
        <a:p>
          <a:endParaRPr lang="en-US"/>
        </a:p>
      </dgm:t>
    </dgm:pt>
    <dgm:pt modelId="{9F4A4764-AAFB-4ADC-AED4-52CB5AED81D7}">
      <dgm:prSet/>
      <dgm:spPr/>
      <dgm:t>
        <a:bodyPr/>
        <a:lstStyle/>
        <a:p>
          <a:r>
            <a:rPr lang="en-US"/>
            <a:t>Conversational Interfaces</a:t>
          </a:r>
        </a:p>
      </dgm:t>
    </dgm:pt>
    <dgm:pt modelId="{C1290852-5E5D-495D-83DF-D3F4C83D2108}" type="parTrans" cxnId="{10501491-0C5B-4C3C-A175-5AB19C0EDD5A}">
      <dgm:prSet/>
      <dgm:spPr/>
      <dgm:t>
        <a:bodyPr/>
        <a:lstStyle/>
        <a:p>
          <a:endParaRPr lang="en-US"/>
        </a:p>
      </dgm:t>
    </dgm:pt>
    <dgm:pt modelId="{05ED5C38-7147-45B5-B7B9-1358224E3481}" type="sibTrans" cxnId="{10501491-0C5B-4C3C-A175-5AB19C0EDD5A}">
      <dgm:prSet/>
      <dgm:spPr/>
      <dgm:t>
        <a:bodyPr/>
        <a:lstStyle/>
        <a:p>
          <a:endParaRPr lang="en-US"/>
        </a:p>
      </dgm:t>
    </dgm:pt>
    <dgm:pt modelId="{5C863957-C85D-494D-94CE-3D5EDE705300}" type="pres">
      <dgm:prSet presAssocID="{E1DB1089-F822-4468-8D3C-7ED31F53B914}" presName="root" presStyleCnt="0">
        <dgm:presLayoutVars>
          <dgm:dir/>
          <dgm:resizeHandles val="exact"/>
        </dgm:presLayoutVars>
      </dgm:prSet>
      <dgm:spPr/>
    </dgm:pt>
    <dgm:pt modelId="{2FF86C33-8232-448F-AB48-8B006C9306AD}" type="pres">
      <dgm:prSet presAssocID="{E1DB1089-F822-4468-8D3C-7ED31F53B914}" presName="container" presStyleCnt="0">
        <dgm:presLayoutVars>
          <dgm:dir/>
          <dgm:resizeHandles val="exact"/>
        </dgm:presLayoutVars>
      </dgm:prSet>
      <dgm:spPr/>
    </dgm:pt>
    <dgm:pt modelId="{B76D8576-D3B8-4898-B1C3-8273B6F2E581}" type="pres">
      <dgm:prSet presAssocID="{24D749BF-60D4-485F-80C3-FBAD330A0B6C}" presName="compNode" presStyleCnt="0"/>
      <dgm:spPr/>
    </dgm:pt>
    <dgm:pt modelId="{909BAE8B-EF27-41C3-AF4E-665746F37AC4}" type="pres">
      <dgm:prSet presAssocID="{24D749BF-60D4-485F-80C3-FBAD330A0B6C}" presName="iconBgRect" presStyleLbl="bgShp" presStyleIdx="0" presStyleCnt="5"/>
      <dgm:spPr/>
    </dgm:pt>
    <dgm:pt modelId="{C771FB14-9B30-4A9F-9607-5EDFE0E3419C}" type="pres">
      <dgm:prSet presAssocID="{24D749BF-60D4-485F-80C3-FBAD330A0B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AE6B3F5D-1856-4F22-BE9D-9EBF3D3B8347}" type="pres">
      <dgm:prSet presAssocID="{24D749BF-60D4-485F-80C3-FBAD330A0B6C}" presName="spaceRect" presStyleCnt="0"/>
      <dgm:spPr/>
    </dgm:pt>
    <dgm:pt modelId="{4989F0BF-449D-4A6A-9262-1BE199D89BD2}" type="pres">
      <dgm:prSet presAssocID="{24D749BF-60D4-485F-80C3-FBAD330A0B6C}" presName="textRect" presStyleLbl="revTx" presStyleIdx="0" presStyleCnt="5">
        <dgm:presLayoutVars>
          <dgm:chMax val="1"/>
          <dgm:chPref val="1"/>
        </dgm:presLayoutVars>
      </dgm:prSet>
      <dgm:spPr/>
    </dgm:pt>
    <dgm:pt modelId="{8AE007DC-AFD0-4F74-A951-36083CC8A24E}" type="pres">
      <dgm:prSet presAssocID="{08C52C3F-C2BA-4A5B-AF59-F114502E8908}" presName="sibTrans" presStyleLbl="sibTrans2D1" presStyleIdx="0" presStyleCnt="0"/>
      <dgm:spPr/>
    </dgm:pt>
    <dgm:pt modelId="{5F8DE9C0-2D7E-4ABF-B763-71A4CEEE17E0}" type="pres">
      <dgm:prSet presAssocID="{D7E78434-30B0-4923-8342-772F88806583}" presName="compNode" presStyleCnt="0"/>
      <dgm:spPr/>
    </dgm:pt>
    <dgm:pt modelId="{00CB6C73-4284-4A11-9669-7EC85762D1E7}" type="pres">
      <dgm:prSet presAssocID="{D7E78434-30B0-4923-8342-772F88806583}" presName="iconBgRect" presStyleLbl="bgShp" presStyleIdx="1" presStyleCnt="5"/>
      <dgm:spPr/>
    </dgm:pt>
    <dgm:pt modelId="{FA7943CD-1607-40B2-8C01-ED690521158E}" type="pres">
      <dgm:prSet presAssocID="{D7E78434-30B0-4923-8342-772F888065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2EE7AF4-09B9-4897-8FC0-7866FA2A485E}" type="pres">
      <dgm:prSet presAssocID="{D7E78434-30B0-4923-8342-772F88806583}" presName="spaceRect" presStyleCnt="0"/>
      <dgm:spPr/>
    </dgm:pt>
    <dgm:pt modelId="{28C220EE-78EF-4038-B324-FE1E4B03CB97}" type="pres">
      <dgm:prSet presAssocID="{D7E78434-30B0-4923-8342-772F88806583}" presName="textRect" presStyleLbl="revTx" presStyleIdx="1" presStyleCnt="5">
        <dgm:presLayoutVars>
          <dgm:chMax val="1"/>
          <dgm:chPref val="1"/>
        </dgm:presLayoutVars>
      </dgm:prSet>
      <dgm:spPr/>
    </dgm:pt>
    <dgm:pt modelId="{823AD67A-43F2-4C83-9A84-C3A8F6674A09}" type="pres">
      <dgm:prSet presAssocID="{313A2DDF-438B-4B15-98E9-1221B3108CA5}" presName="sibTrans" presStyleLbl="sibTrans2D1" presStyleIdx="0" presStyleCnt="0"/>
      <dgm:spPr/>
    </dgm:pt>
    <dgm:pt modelId="{2B1DFCD5-8883-4861-9D13-04BDE5373757}" type="pres">
      <dgm:prSet presAssocID="{4E18F17A-35CA-4409-82F6-6E25FD73FD2C}" presName="compNode" presStyleCnt="0"/>
      <dgm:spPr/>
    </dgm:pt>
    <dgm:pt modelId="{51272F27-11A3-4D86-B7B0-5612A19F7466}" type="pres">
      <dgm:prSet presAssocID="{4E18F17A-35CA-4409-82F6-6E25FD73FD2C}" presName="iconBgRect" presStyleLbl="bgShp" presStyleIdx="2" presStyleCnt="5"/>
      <dgm:spPr/>
    </dgm:pt>
    <dgm:pt modelId="{B7155BE2-EFEA-4D9F-954A-15A82AB75AE7}" type="pres">
      <dgm:prSet presAssocID="{4E18F17A-35CA-4409-82F6-6E25FD73FD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096B9AF-F12D-4932-90E9-B4665CDE1140}" type="pres">
      <dgm:prSet presAssocID="{4E18F17A-35CA-4409-82F6-6E25FD73FD2C}" presName="spaceRect" presStyleCnt="0"/>
      <dgm:spPr/>
    </dgm:pt>
    <dgm:pt modelId="{E300B965-F0D7-4070-9558-C2D3FC5E58DF}" type="pres">
      <dgm:prSet presAssocID="{4E18F17A-35CA-4409-82F6-6E25FD73FD2C}" presName="textRect" presStyleLbl="revTx" presStyleIdx="2" presStyleCnt="5">
        <dgm:presLayoutVars>
          <dgm:chMax val="1"/>
          <dgm:chPref val="1"/>
        </dgm:presLayoutVars>
      </dgm:prSet>
      <dgm:spPr/>
    </dgm:pt>
    <dgm:pt modelId="{136162DC-926F-4A9E-843A-F1C0FEE43643}" type="pres">
      <dgm:prSet presAssocID="{F474522A-D326-40F2-8770-D567B71CDEE4}" presName="sibTrans" presStyleLbl="sibTrans2D1" presStyleIdx="0" presStyleCnt="0"/>
      <dgm:spPr/>
    </dgm:pt>
    <dgm:pt modelId="{9781CE5C-F5F6-44B2-B2D0-FC635222BDAE}" type="pres">
      <dgm:prSet presAssocID="{E5B55E1B-96F8-4DDE-87D4-26C589B18F7B}" presName="compNode" presStyleCnt="0"/>
      <dgm:spPr/>
    </dgm:pt>
    <dgm:pt modelId="{9A92D373-826E-4957-945D-894FF2C71F4B}" type="pres">
      <dgm:prSet presAssocID="{E5B55E1B-96F8-4DDE-87D4-26C589B18F7B}" presName="iconBgRect" presStyleLbl="bgShp" presStyleIdx="3" presStyleCnt="5"/>
      <dgm:spPr/>
    </dgm:pt>
    <dgm:pt modelId="{45A7DCC0-2744-464B-BAB7-43BE2BFA615B}" type="pres">
      <dgm:prSet presAssocID="{E5B55E1B-96F8-4DDE-87D4-26C589B18F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B7C0947-5EF4-41ED-A068-4545DFAC5148}" type="pres">
      <dgm:prSet presAssocID="{E5B55E1B-96F8-4DDE-87D4-26C589B18F7B}" presName="spaceRect" presStyleCnt="0"/>
      <dgm:spPr/>
    </dgm:pt>
    <dgm:pt modelId="{8A7B75D0-4BFC-4017-B10D-EDD0C2D28365}" type="pres">
      <dgm:prSet presAssocID="{E5B55E1B-96F8-4DDE-87D4-26C589B18F7B}" presName="textRect" presStyleLbl="revTx" presStyleIdx="3" presStyleCnt="5">
        <dgm:presLayoutVars>
          <dgm:chMax val="1"/>
          <dgm:chPref val="1"/>
        </dgm:presLayoutVars>
      </dgm:prSet>
      <dgm:spPr/>
    </dgm:pt>
    <dgm:pt modelId="{5F1E7D38-FA95-420F-B701-87D0F1276B36}" type="pres">
      <dgm:prSet presAssocID="{D89F238B-7026-480C-BED2-1278C93DB493}" presName="sibTrans" presStyleLbl="sibTrans2D1" presStyleIdx="0" presStyleCnt="0"/>
      <dgm:spPr/>
    </dgm:pt>
    <dgm:pt modelId="{A9D2E367-5546-4561-8A8A-3E909BA78137}" type="pres">
      <dgm:prSet presAssocID="{9F4A4764-AAFB-4ADC-AED4-52CB5AED81D7}" presName="compNode" presStyleCnt="0"/>
      <dgm:spPr/>
    </dgm:pt>
    <dgm:pt modelId="{D3AD0660-CA24-40D9-9BE7-985D77A69658}" type="pres">
      <dgm:prSet presAssocID="{9F4A4764-AAFB-4ADC-AED4-52CB5AED81D7}" presName="iconBgRect" presStyleLbl="bgShp" presStyleIdx="4" presStyleCnt="5"/>
      <dgm:spPr/>
    </dgm:pt>
    <dgm:pt modelId="{B5284227-9F5F-4722-902A-D97F55019695}" type="pres">
      <dgm:prSet presAssocID="{9F4A4764-AAFB-4ADC-AED4-52CB5AED81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FBD12610-49EB-44D5-A607-43FBE1A9516C}" type="pres">
      <dgm:prSet presAssocID="{9F4A4764-AAFB-4ADC-AED4-52CB5AED81D7}" presName="spaceRect" presStyleCnt="0"/>
      <dgm:spPr/>
    </dgm:pt>
    <dgm:pt modelId="{F31ABB3B-FECB-439D-B370-6DAEAF674940}" type="pres">
      <dgm:prSet presAssocID="{9F4A4764-AAFB-4ADC-AED4-52CB5AED81D7}" presName="textRect" presStyleLbl="revTx" presStyleIdx="4" presStyleCnt="5">
        <dgm:presLayoutVars>
          <dgm:chMax val="1"/>
          <dgm:chPref val="1"/>
        </dgm:presLayoutVars>
      </dgm:prSet>
      <dgm:spPr/>
    </dgm:pt>
  </dgm:ptLst>
  <dgm:cxnLst>
    <dgm:cxn modelId="{20E21500-E22A-4813-B7EE-FABD52C47488}" srcId="{E1DB1089-F822-4468-8D3C-7ED31F53B914}" destId="{E5B55E1B-96F8-4DDE-87D4-26C589B18F7B}" srcOrd="3" destOrd="0" parTransId="{027FD24F-4710-41D9-A321-858696A58B8D}" sibTransId="{D89F238B-7026-480C-BED2-1278C93DB493}"/>
    <dgm:cxn modelId="{32A6600F-2583-465F-8131-AB98ABE041C9}" type="presOf" srcId="{4E18F17A-35CA-4409-82F6-6E25FD73FD2C}" destId="{E300B965-F0D7-4070-9558-C2D3FC5E58DF}" srcOrd="0" destOrd="0" presId="urn:microsoft.com/office/officeart/2018/2/layout/IconCircleList"/>
    <dgm:cxn modelId="{38C2445E-084E-408A-A971-A56AEE97097A}" type="presOf" srcId="{08C52C3F-C2BA-4A5B-AF59-F114502E8908}" destId="{8AE007DC-AFD0-4F74-A951-36083CC8A24E}" srcOrd="0" destOrd="0" presId="urn:microsoft.com/office/officeart/2018/2/layout/IconCircleList"/>
    <dgm:cxn modelId="{2B5E0461-E209-4E1C-9571-E8D11893CA24}" type="presOf" srcId="{9F4A4764-AAFB-4ADC-AED4-52CB5AED81D7}" destId="{F31ABB3B-FECB-439D-B370-6DAEAF674940}" srcOrd="0" destOrd="0" presId="urn:microsoft.com/office/officeart/2018/2/layout/IconCircleList"/>
    <dgm:cxn modelId="{9B974472-5C27-4A27-8205-9B87B96C4D81}" srcId="{E1DB1089-F822-4468-8D3C-7ED31F53B914}" destId="{24D749BF-60D4-485F-80C3-FBAD330A0B6C}" srcOrd="0" destOrd="0" parTransId="{00D49695-C567-450B-B4A6-B104D15F9E2F}" sibTransId="{08C52C3F-C2BA-4A5B-AF59-F114502E8908}"/>
    <dgm:cxn modelId="{30FB6279-429E-4B55-8D6F-C3D6061520F0}" type="presOf" srcId="{E1DB1089-F822-4468-8D3C-7ED31F53B914}" destId="{5C863957-C85D-494D-94CE-3D5EDE705300}" srcOrd="0" destOrd="0" presId="urn:microsoft.com/office/officeart/2018/2/layout/IconCircleList"/>
    <dgm:cxn modelId="{DDBC8084-ED36-4345-9F71-8ECF75B2E98E}" srcId="{E1DB1089-F822-4468-8D3C-7ED31F53B914}" destId="{D7E78434-30B0-4923-8342-772F88806583}" srcOrd="1" destOrd="0" parTransId="{52C8DB15-C336-4395-A84B-B27DC32BF683}" sibTransId="{313A2DDF-438B-4B15-98E9-1221B3108CA5}"/>
    <dgm:cxn modelId="{42A36790-60B7-4A1D-A659-A7B3E5F7430E}" type="presOf" srcId="{D89F238B-7026-480C-BED2-1278C93DB493}" destId="{5F1E7D38-FA95-420F-B701-87D0F1276B36}" srcOrd="0" destOrd="0" presId="urn:microsoft.com/office/officeart/2018/2/layout/IconCircleList"/>
    <dgm:cxn modelId="{10501491-0C5B-4C3C-A175-5AB19C0EDD5A}" srcId="{E1DB1089-F822-4468-8D3C-7ED31F53B914}" destId="{9F4A4764-AAFB-4ADC-AED4-52CB5AED81D7}" srcOrd="4" destOrd="0" parTransId="{C1290852-5E5D-495D-83DF-D3F4C83D2108}" sibTransId="{05ED5C38-7147-45B5-B7B9-1358224E3481}"/>
    <dgm:cxn modelId="{F1E6DDA0-75D9-46F8-8EAB-2106AFC23DEE}" type="presOf" srcId="{E5B55E1B-96F8-4DDE-87D4-26C589B18F7B}" destId="{8A7B75D0-4BFC-4017-B10D-EDD0C2D28365}" srcOrd="0" destOrd="0" presId="urn:microsoft.com/office/officeart/2018/2/layout/IconCircleList"/>
    <dgm:cxn modelId="{EFA9B4A8-47C4-4520-9DF8-E98DCC0792F4}" type="presOf" srcId="{24D749BF-60D4-485F-80C3-FBAD330A0B6C}" destId="{4989F0BF-449D-4A6A-9262-1BE199D89BD2}" srcOrd="0" destOrd="0" presId="urn:microsoft.com/office/officeart/2018/2/layout/IconCircleList"/>
    <dgm:cxn modelId="{25AB6EB4-E469-4628-A137-9E921AC090D9}" type="presOf" srcId="{D7E78434-30B0-4923-8342-772F88806583}" destId="{28C220EE-78EF-4038-B324-FE1E4B03CB97}" srcOrd="0" destOrd="0" presId="urn:microsoft.com/office/officeart/2018/2/layout/IconCircleList"/>
    <dgm:cxn modelId="{B1B450E8-E4B9-4001-BCF1-404BB761E646}" type="presOf" srcId="{F474522A-D326-40F2-8770-D567B71CDEE4}" destId="{136162DC-926F-4A9E-843A-F1C0FEE43643}" srcOrd="0" destOrd="0" presId="urn:microsoft.com/office/officeart/2018/2/layout/IconCircleList"/>
    <dgm:cxn modelId="{B44783ED-0F3B-4183-A2FC-EB726443BCA1}" type="presOf" srcId="{313A2DDF-438B-4B15-98E9-1221B3108CA5}" destId="{823AD67A-43F2-4C83-9A84-C3A8F6674A09}" srcOrd="0" destOrd="0" presId="urn:microsoft.com/office/officeart/2018/2/layout/IconCircleList"/>
    <dgm:cxn modelId="{D926B3F2-1F6D-4798-91E2-501DD843AB15}" srcId="{E1DB1089-F822-4468-8D3C-7ED31F53B914}" destId="{4E18F17A-35CA-4409-82F6-6E25FD73FD2C}" srcOrd="2" destOrd="0" parTransId="{988CF8BF-9969-48F5-B925-EA9D4C5962E4}" sibTransId="{F474522A-D326-40F2-8770-D567B71CDEE4}"/>
    <dgm:cxn modelId="{85D6EFF2-3343-431E-9824-2448FEC3FB57}" type="presParOf" srcId="{5C863957-C85D-494D-94CE-3D5EDE705300}" destId="{2FF86C33-8232-448F-AB48-8B006C9306AD}" srcOrd="0" destOrd="0" presId="urn:microsoft.com/office/officeart/2018/2/layout/IconCircleList"/>
    <dgm:cxn modelId="{7F5B562C-5760-4ACF-8EE5-F236B4F7D588}" type="presParOf" srcId="{2FF86C33-8232-448F-AB48-8B006C9306AD}" destId="{B76D8576-D3B8-4898-B1C3-8273B6F2E581}" srcOrd="0" destOrd="0" presId="urn:microsoft.com/office/officeart/2018/2/layout/IconCircleList"/>
    <dgm:cxn modelId="{345A3C6F-F943-4949-AB62-B896F876F58B}" type="presParOf" srcId="{B76D8576-D3B8-4898-B1C3-8273B6F2E581}" destId="{909BAE8B-EF27-41C3-AF4E-665746F37AC4}" srcOrd="0" destOrd="0" presId="urn:microsoft.com/office/officeart/2018/2/layout/IconCircleList"/>
    <dgm:cxn modelId="{F4178C85-5570-4A79-A775-FBC5A72D2810}" type="presParOf" srcId="{B76D8576-D3B8-4898-B1C3-8273B6F2E581}" destId="{C771FB14-9B30-4A9F-9607-5EDFE0E3419C}" srcOrd="1" destOrd="0" presId="urn:microsoft.com/office/officeart/2018/2/layout/IconCircleList"/>
    <dgm:cxn modelId="{4C9FB25E-8EC7-4675-B50A-C68A662C3FC7}" type="presParOf" srcId="{B76D8576-D3B8-4898-B1C3-8273B6F2E581}" destId="{AE6B3F5D-1856-4F22-BE9D-9EBF3D3B8347}" srcOrd="2" destOrd="0" presId="urn:microsoft.com/office/officeart/2018/2/layout/IconCircleList"/>
    <dgm:cxn modelId="{59E55870-F748-4FFC-A893-0C12C9E630DE}" type="presParOf" srcId="{B76D8576-D3B8-4898-B1C3-8273B6F2E581}" destId="{4989F0BF-449D-4A6A-9262-1BE199D89BD2}" srcOrd="3" destOrd="0" presId="urn:microsoft.com/office/officeart/2018/2/layout/IconCircleList"/>
    <dgm:cxn modelId="{DEDAA2E2-0ECC-42AD-935C-BC2C8242DCCE}" type="presParOf" srcId="{2FF86C33-8232-448F-AB48-8B006C9306AD}" destId="{8AE007DC-AFD0-4F74-A951-36083CC8A24E}" srcOrd="1" destOrd="0" presId="urn:microsoft.com/office/officeart/2018/2/layout/IconCircleList"/>
    <dgm:cxn modelId="{8BD6CB67-D1C3-4C45-8D4A-2792090C5989}" type="presParOf" srcId="{2FF86C33-8232-448F-AB48-8B006C9306AD}" destId="{5F8DE9C0-2D7E-4ABF-B763-71A4CEEE17E0}" srcOrd="2" destOrd="0" presId="urn:microsoft.com/office/officeart/2018/2/layout/IconCircleList"/>
    <dgm:cxn modelId="{E216A755-0E40-450C-A777-1532FDB5B4D2}" type="presParOf" srcId="{5F8DE9C0-2D7E-4ABF-B763-71A4CEEE17E0}" destId="{00CB6C73-4284-4A11-9669-7EC85762D1E7}" srcOrd="0" destOrd="0" presId="urn:microsoft.com/office/officeart/2018/2/layout/IconCircleList"/>
    <dgm:cxn modelId="{C5ECF58B-645F-47E5-AC4F-B452946CA193}" type="presParOf" srcId="{5F8DE9C0-2D7E-4ABF-B763-71A4CEEE17E0}" destId="{FA7943CD-1607-40B2-8C01-ED690521158E}" srcOrd="1" destOrd="0" presId="urn:microsoft.com/office/officeart/2018/2/layout/IconCircleList"/>
    <dgm:cxn modelId="{BDD11623-7900-4D86-AAEF-28B87A8AB1D4}" type="presParOf" srcId="{5F8DE9C0-2D7E-4ABF-B763-71A4CEEE17E0}" destId="{72EE7AF4-09B9-4897-8FC0-7866FA2A485E}" srcOrd="2" destOrd="0" presId="urn:microsoft.com/office/officeart/2018/2/layout/IconCircleList"/>
    <dgm:cxn modelId="{09B438CF-522B-4E55-83FF-E09CF2041E08}" type="presParOf" srcId="{5F8DE9C0-2D7E-4ABF-B763-71A4CEEE17E0}" destId="{28C220EE-78EF-4038-B324-FE1E4B03CB97}" srcOrd="3" destOrd="0" presId="urn:microsoft.com/office/officeart/2018/2/layout/IconCircleList"/>
    <dgm:cxn modelId="{9F79C7BC-18E6-4DCB-A452-E9F1F4B54CDE}" type="presParOf" srcId="{2FF86C33-8232-448F-AB48-8B006C9306AD}" destId="{823AD67A-43F2-4C83-9A84-C3A8F6674A09}" srcOrd="3" destOrd="0" presId="urn:microsoft.com/office/officeart/2018/2/layout/IconCircleList"/>
    <dgm:cxn modelId="{D189A0F8-0CCB-473A-BA46-7BD6AD68CF56}" type="presParOf" srcId="{2FF86C33-8232-448F-AB48-8B006C9306AD}" destId="{2B1DFCD5-8883-4861-9D13-04BDE5373757}" srcOrd="4" destOrd="0" presId="urn:microsoft.com/office/officeart/2018/2/layout/IconCircleList"/>
    <dgm:cxn modelId="{C7DC8555-BA0E-4719-A93A-9FF3F5D883A8}" type="presParOf" srcId="{2B1DFCD5-8883-4861-9D13-04BDE5373757}" destId="{51272F27-11A3-4D86-B7B0-5612A19F7466}" srcOrd="0" destOrd="0" presId="urn:microsoft.com/office/officeart/2018/2/layout/IconCircleList"/>
    <dgm:cxn modelId="{65691499-26A2-47BA-92E5-F87A6B6B4F71}" type="presParOf" srcId="{2B1DFCD5-8883-4861-9D13-04BDE5373757}" destId="{B7155BE2-EFEA-4D9F-954A-15A82AB75AE7}" srcOrd="1" destOrd="0" presId="urn:microsoft.com/office/officeart/2018/2/layout/IconCircleList"/>
    <dgm:cxn modelId="{BF026BAA-53AB-4AA6-ADFF-DA3C0C35F2E1}" type="presParOf" srcId="{2B1DFCD5-8883-4861-9D13-04BDE5373757}" destId="{3096B9AF-F12D-4932-90E9-B4665CDE1140}" srcOrd="2" destOrd="0" presId="urn:microsoft.com/office/officeart/2018/2/layout/IconCircleList"/>
    <dgm:cxn modelId="{4DDEED86-F678-44F5-89A3-EF1F32FDA9DB}" type="presParOf" srcId="{2B1DFCD5-8883-4861-9D13-04BDE5373757}" destId="{E300B965-F0D7-4070-9558-C2D3FC5E58DF}" srcOrd="3" destOrd="0" presId="urn:microsoft.com/office/officeart/2018/2/layout/IconCircleList"/>
    <dgm:cxn modelId="{8E7711D8-9EC2-439D-A39C-EA70036B86B8}" type="presParOf" srcId="{2FF86C33-8232-448F-AB48-8B006C9306AD}" destId="{136162DC-926F-4A9E-843A-F1C0FEE43643}" srcOrd="5" destOrd="0" presId="urn:microsoft.com/office/officeart/2018/2/layout/IconCircleList"/>
    <dgm:cxn modelId="{275DF3BD-67D2-4930-8370-5DF32ADBECC3}" type="presParOf" srcId="{2FF86C33-8232-448F-AB48-8B006C9306AD}" destId="{9781CE5C-F5F6-44B2-B2D0-FC635222BDAE}" srcOrd="6" destOrd="0" presId="urn:microsoft.com/office/officeart/2018/2/layout/IconCircleList"/>
    <dgm:cxn modelId="{BFB2ECF0-7ADD-4CDC-A547-09AEA160CEC5}" type="presParOf" srcId="{9781CE5C-F5F6-44B2-B2D0-FC635222BDAE}" destId="{9A92D373-826E-4957-945D-894FF2C71F4B}" srcOrd="0" destOrd="0" presId="urn:microsoft.com/office/officeart/2018/2/layout/IconCircleList"/>
    <dgm:cxn modelId="{96A12D1C-9FD5-4B69-B84B-38D05D2A23B5}" type="presParOf" srcId="{9781CE5C-F5F6-44B2-B2D0-FC635222BDAE}" destId="{45A7DCC0-2744-464B-BAB7-43BE2BFA615B}" srcOrd="1" destOrd="0" presId="urn:microsoft.com/office/officeart/2018/2/layout/IconCircleList"/>
    <dgm:cxn modelId="{39488EF0-78C0-4BBC-95EA-DAF44216B4F0}" type="presParOf" srcId="{9781CE5C-F5F6-44B2-B2D0-FC635222BDAE}" destId="{9B7C0947-5EF4-41ED-A068-4545DFAC5148}" srcOrd="2" destOrd="0" presId="urn:microsoft.com/office/officeart/2018/2/layout/IconCircleList"/>
    <dgm:cxn modelId="{270A9A13-3EDB-4ECB-B718-14F1170B46E7}" type="presParOf" srcId="{9781CE5C-F5F6-44B2-B2D0-FC635222BDAE}" destId="{8A7B75D0-4BFC-4017-B10D-EDD0C2D28365}" srcOrd="3" destOrd="0" presId="urn:microsoft.com/office/officeart/2018/2/layout/IconCircleList"/>
    <dgm:cxn modelId="{1F4F7102-229A-4DD8-AC0F-6BFEDE4B40F7}" type="presParOf" srcId="{2FF86C33-8232-448F-AB48-8B006C9306AD}" destId="{5F1E7D38-FA95-420F-B701-87D0F1276B36}" srcOrd="7" destOrd="0" presId="urn:microsoft.com/office/officeart/2018/2/layout/IconCircleList"/>
    <dgm:cxn modelId="{859D546A-CFAA-4F7D-A5D4-FFE9CA32C4B4}" type="presParOf" srcId="{2FF86C33-8232-448F-AB48-8B006C9306AD}" destId="{A9D2E367-5546-4561-8A8A-3E909BA78137}" srcOrd="8" destOrd="0" presId="urn:microsoft.com/office/officeart/2018/2/layout/IconCircleList"/>
    <dgm:cxn modelId="{D5585725-F372-484B-8282-12D945D7223E}" type="presParOf" srcId="{A9D2E367-5546-4561-8A8A-3E909BA78137}" destId="{D3AD0660-CA24-40D9-9BE7-985D77A69658}" srcOrd="0" destOrd="0" presId="urn:microsoft.com/office/officeart/2018/2/layout/IconCircleList"/>
    <dgm:cxn modelId="{8C141007-A43B-4D28-BE60-8C0302060C49}" type="presParOf" srcId="{A9D2E367-5546-4561-8A8A-3E909BA78137}" destId="{B5284227-9F5F-4722-902A-D97F55019695}" srcOrd="1" destOrd="0" presId="urn:microsoft.com/office/officeart/2018/2/layout/IconCircleList"/>
    <dgm:cxn modelId="{FE6E2D63-B13E-49E2-8BF9-9EC9CF780588}" type="presParOf" srcId="{A9D2E367-5546-4561-8A8A-3E909BA78137}" destId="{FBD12610-49EB-44D5-A607-43FBE1A9516C}" srcOrd="2" destOrd="0" presId="urn:microsoft.com/office/officeart/2018/2/layout/IconCircleList"/>
    <dgm:cxn modelId="{2A35282C-0FF1-44AA-B321-3FC161585F00}" type="presParOf" srcId="{A9D2E367-5546-4561-8A8A-3E909BA78137}" destId="{F31ABB3B-FECB-439D-B370-6DAEAF67494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623B62-78EF-4AFB-B6F8-B6CC12744B1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9F9FB69-D5DB-4F15-8D79-638375087F79}">
      <dgm:prSet/>
      <dgm:spPr/>
      <dgm:t>
        <a:bodyPr/>
        <a:lstStyle/>
        <a:p>
          <a:r>
            <a:rPr lang="en-US"/>
            <a:t>Introduction to NLP</a:t>
          </a:r>
        </a:p>
      </dgm:t>
    </dgm:pt>
    <dgm:pt modelId="{80E0D0AE-CB67-4599-BB12-F0B43392B4AF}" type="parTrans" cxnId="{80E5B168-FA47-443C-8F20-88961035232E}">
      <dgm:prSet/>
      <dgm:spPr/>
      <dgm:t>
        <a:bodyPr/>
        <a:lstStyle/>
        <a:p>
          <a:endParaRPr lang="en-US"/>
        </a:p>
      </dgm:t>
    </dgm:pt>
    <dgm:pt modelId="{8D1D2F1B-F8D7-43E8-B690-BBE3BC73C1FF}" type="sibTrans" cxnId="{80E5B168-FA47-443C-8F20-88961035232E}">
      <dgm:prSet/>
      <dgm:spPr/>
      <dgm:t>
        <a:bodyPr/>
        <a:lstStyle/>
        <a:p>
          <a:endParaRPr lang="en-US"/>
        </a:p>
      </dgm:t>
    </dgm:pt>
    <dgm:pt modelId="{34580043-B295-4151-8EFD-B84BBBF899D7}">
      <dgm:prSet/>
      <dgm:spPr/>
      <dgm:t>
        <a:bodyPr/>
        <a:lstStyle/>
        <a:p>
          <a:r>
            <a:rPr lang="en-US"/>
            <a:t>How it Works</a:t>
          </a:r>
        </a:p>
      </dgm:t>
    </dgm:pt>
    <dgm:pt modelId="{BE8519CB-9641-42F0-A898-7192EF61AE3A}" type="parTrans" cxnId="{69E3C075-9025-41E7-8829-90E24D9AAAD4}">
      <dgm:prSet/>
      <dgm:spPr/>
      <dgm:t>
        <a:bodyPr/>
        <a:lstStyle/>
        <a:p>
          <a:endParaRPr lang="en-US"/>
        </a:p>
      </dgm:t>
    </dgm:pt>
    <dgm:pt modelId="{DEA031B4-4BCC-4861-89BC-94E84C46F65B}" type="sibTrans" cxnId="{69E3C075-9025-41E7-8829-90E24D9AAAD4}">
      <dgm:prSet/>
      <dgm:spPr/>
      <dgm:t>
        <a:bodyPr/>
        <a:lstStyle/>
        <a:p>
          <a:endParaRPr lang="en-US"/>
        </a:p>
      </dgm:t>
    </dgm:pt>
    <dgm:pt modelId="{CEC9FC69-2A6F-4E88-A03B-D96CF74FCD30}">
      <dgm:prSet/>
      <dgm:spPr/>
      <dgm:t>
        <a:bodyPr/>
        <a:lstStyle/>
        <a:p>
          <a:r>
            <a:rPr lang="en-US"/>
            <a:t>Why it is important</a:t>
          </a:r>
        </a:p>
      </dgm:t>
    </dgm:pt>
    <dgm:pt modelId="{5C0E84F1-F344-4225-97AA-0F7DE56BEAB7}" type="parTrans" cxnId="{9FC47D81-92D0-4873-B8F5-FF283D068490}">
      <dgm:prSet/>
      <dgm:spPr/>
      <dgm:t>
        <a:bodyPr/>
        <a:lstStyle/>
        <a:p>
          <a:endParaRPr lang="en-US"/>
        </a:p>
      </dgm:t>
    </dgm:pt>
    <dgm:pt modelId="{CFBA01C1-5B25-4BDE-90CC-214A5695BF89}" type="sibTrans" cxnId="{9FC47D81-92D0-4873-B8F5-FF283D068490}">
      <dgm:prSet/>
      <dgm:spPr/>
      <dgm:t>
        <a:bodyPr/>
        <a:lstStyle/>
        <a:p>
          <a:endParaRPr lang="en-US"/>
        </a:p>
      </dgm:t>
    </dgm:pt>
    <dgm:pt modelId="{5CC49CDD-906B-4D01-83FC-9DB0BF60D489}">
      <dgm:prSet/>
      <dgm:spPr/>
      <dgm:t>
        <a:bodyPr/>
        <a:lstStyle/>
        <a:p>
          <a:r>
            <a:rPr lang="en-US"/>
            <a:t>Techniques and Methods of NLP</a:t>
          </a:r>
        </a:p>
      </dgm:t>
    </dgm:pt>
    <dgm:pt modelId="{92219C53-C71A-48CB-8C40-40CD2DC2627A}" type="parTrans" cxnId="{88D2923A-C8C1-4093-94D7-92177D8072F4}">
      <dgm:prSet/>
      <dgm:spPr/>
      <dgm:t>
        <a:bodyPr/>
        <a:lstStyle/>
        <a:p>
          <a:endParaRPr lang="en-US"/>
        </a:p>
      </dgm:t>
    </dgm:pt>
    <dgm:pt modelId="{15747515-C434-4AAA-8049-9C0903930F37}" type="sibTrans" cxnId="{88D2923A-C8C1-4093-94D7-92177D8072F4}">
      <dgm:prSet/>
      <dgm:spPr/>
      <dgm:t>
        <a:bodyPr/>
        <a:lstStyle/>
        <a:p>
          <a:endParaRPr lang="en-US"/>
        </a:p>
      </dgm:t>
    </dgm:pt>
    <dgm:pt modelId="{4CA9845C-D76C-4891-9B30-B9B1C7923A73}">
      <dgm:prSet/>
      <dgm:spPr/>
      <dgm:t>
        <a:bodyPr/>
        <a:lstStyle/>
        <a:p>
          <a:r>
            <a:rPr lang="en-US"/>
            <a:t>Use Cases</a:t>
          </a:r>
        </a:p>
      </dgm:t>
    </dgm:pt>
    <dgm:pt modelId="{84E36B4D-CC50-4222-9009-C0B4F9BB3117}" type="parTrans" cxnId="{F810AA4B-12ED-41C8-B4CD-01BA11D3505D}">
      <dgm:prSet/>
      <dgm:spPr/>
      <dgm:t>
        <a:bodyPr/>
        <a:lstStyle/>
        <a:p>
          <a:endParaRPr lang="en-US"/>
        </a:p>
      </dgm:t>
    </dgm:pt>
    <dgm:pt modelId="{BF0B4B80-B145-4655-BA4F-C6DAC930A122}" type="sibTrans" cxnId="{F810AA4B-12ED-41C8-B4CD-01BA11D3505D}">
      <dgm:prSet/>
      <dgm:spPr/>
      <dgm:t>
        <a:bodyPr/>
        <a:lstStyle/>
        <a:p>
          <a:endParaRPr lang="en-US"/>
        </a:p>
      </dgm:t>
    </dgm:pt>
    <dgm:pt modelId="{D2F04F12-B053-463E-9DE8-1276CAD21409}">
      <dgm:prSet/>
      <dgm:spPr/>
      <dgm:t>
        <a:bodyPr/>
        <a:lstStyle/>
        <a:p>
          <a:r>
            <a:rPr lang="en-US"/>
            <a:t>Benefits &amp; Challenges</a:t>
          </a:r>
        </a:p>
      </dgm:t>
    </dgm:pt>
    <dgm:pt modelId="{FDBD8921-DB6C-4A26-BC2C-8CD0717DE5EB}" type="parTrans" cxnId="{36A3060D-AB44-453F-ADCD-F6EEBB72B4DC}">
      <dgm:prSet/>
      <dgm:spPr/>
      <dgm:t>
        <a:bodyPr/>
        <a:lstStyle/>
        <a:p>
          <a:endParaRPr lang="en-US"/>
        </a:p>
      </dgm:t>
    </dgm:pt>
    <dgm:pt modelId="{0F755C9F-DEE1-4746-9598-1BBBC18EBFE6}" type="sibTrans" cxnId="{36A3060D-AB44-453F-ADCD-F6EEBB72B4DC}">
      <dgm:prSet/>
      <dgm:spPr/>
      <dgm:t>
        <a:bodyPr/>
        <a:lstStyle/>
        <a:p>
          <a:endParaRPr lang="en-US"/>
        </a:p>
      </dgm:t>
    </dgm:pt>
    <dgm:pt modelId="{DA5A52E4-3EF9-4EB9-A2AF-8DC266DCCAA4}">
      <dgm:prSet/>
      <dgm:spPr/>
      <dgm:t>
        <a:bodyPr/>
        <a:lstStyle/>
        <a:p>
          <a:r>
            <a:rPr lang="en-US"/>
            <a:t>History &amp; Evolution</a:t>
          </a:r>
        </a:p>
      </dgm:t>
    </dgm:pt>
    <dgm:pt modelId="{F42FEDA6-034A-45FF-8944-E8C4DACC2AA0}" type="parTrans" cxnId="{830BB7D3-53B7-4205-A638-DA59C3A9A603}">
      <dgm:prSet/>
      <dgm:spPr/>
      <dgm:t>
        <a:bodyPr/>
        <a:lstStyle/>
        <a:p>
          <a:endParaRPr lang="en-US"/>
        </a:p>
      </dgm:t>
    </dgm:pt>
    <dgm:pt modelId="{254D010E-F6D2-42B0-B97C-DB5E893C5B42}" type="sibTrans" cxnId="{830BB7D3-53B7-4205-A638-DA59C3A9A603}">
      <dgm:prSet/>
      <dgm:spPr/>
      <dgm:t>
        <a:bodyPr/>
        <a:lstStyle/>
        <a:p>
          <a:endParaRPr lang="en-US"/>
        </a:p>
      </dgm:t>
    </dgm:pt>
    <dgm:pt modelId="{A5C4C7B0-4ADB-48DA-84D1-CF2FD62BFC06}">
      <dgm:prSet/>
      <dgm:spPr/>
      <dgm:t>
        <a:bodyPr/>
        <a:lstStyle/>
        <a:p>
          <a:r>
            <a:rPr lang="en-US"/>
            <a:t>Natural Language Understanding</a:t>
          </a:r>
        </a:p>
      </dgm:t>
    </dgm:pt>
    <dgm:pt modelId="{6F258C8E-FDF4-453A-A4DC-BDB571E71FD5}" type="parTrans" cxnId="{8FB229BA-B4DD-4D48-AD36-B9906C07A387}">
      <dgm:prSet/>
      <dgm:spPr/>
      <dgm:t>
        <a:bodyPr/>
        <a:lstStyle/>
        <a:p>
          <a:endParaRPr lang="en-US"/>
        </a:p>
      </dgm:t>
    </dgm:pt>
    <dgm:pt modelId="{410BF060-3CF7-4702-AF57-C39B65DE2AF9}" type="sibTrans" cxnId="{8FB229BA-B4DD-4D48-AD36-B9906C07A387}">
      <dgm:prSet/>
      <dgm:spPr/>
      <dgm:t>
        <a:bodyPr/>
        <a:lstStyle/>
        <a:p>
          <a:endParaRPr lang="en-US"/>
        </a:p>
      </dgm:t>
    </dgm:pt>
    <dgm:pt modelId="{985B8541-5BD1-4AB2-87D7-BA328E69CCE5}">
      <dgm:prSet/>
      <dgm:spPr/>
      <dgm:t>
        <a:bodyPr/>
        <a:lstStyle/>
        <a:p>
          <a:r>
            <a:rPr lang="en-IN"/>
            <a:t>NLU vs NLP vs NLG</a:t>
          </a:r>
          <a:endParaRPr lang="en-US"/>
        </a:p>
      </dgm:t>
    </dgm:pt>
    <dgm:pt modelId="{76B6882D-313B-4516-A335-778D11C8D0D8}" type="parTrans" cxnId="{39F8047A-E36D-4CB5-942E-540AE4103C9A}">
      <dgm:prSet/>
      <dgm:spPr/>
      <dgm:t>
        <a:bodyPr/>
        <a:lstStyle/>
        <a:p>
          <a:endParaRPr lang="en-US"/>
        </a:p>
      </dgm:t>
    </dgm:pt>
    <dgm:pt modelId="{D706A6D7-D525-4C4F-B6D9-7D721BECAD31}" type="sibTrans" cxnId="{39F8047A-E36D-4CB5-942E-540AE4103C9A}">
      <dgm:prSet/>
      <dgm:spPr/>
      <dgm:t>
        <a:bodyPr/>
        <a:lstStyle/>
        <a:p>
          <a:endParaRPr lang="en-US"/>
        </a:p>
      </dgm:t>
    </dgm:pt>
    <dgm:pt modelId="{20EC8D9B-8416-4A81-B43B-ADC2DE671805}">
      <dgm:prSet/>
      <dgm:spPr/>
      <dgm:t>
        <a:bodyPr/>
        <a:lstStyle/>
        <a:p>
          <a:r>
            <a:rPr lang="en-IN"/>
            <a:t>Example</a:t>
          </a:r>
          <a:endParaRPr lang="en-US"/>
        </a:p>
      </dgm:t>
    </dgm:pt>
    <dgm:pt modelId="{409D08ED-96E0-4723-88A4-2AF0D419E031}" type="parTrans" cxnId="{E42D8473-7844-4270-A19E-C19ADE3EFF58}">
      <dgm:prSet/>
      <dgm:spPr/>
      <dgm:t>
        <a:bodyPr/>
        <a:lstStyle/>
        <a:p>
          <a:endParaRPr lang="en-US"/>
        </a:p>
      </dgm:t>
    </dgm:pt>
    <dgm:pt modelId="{0BDEA66B-4672-45C7-8637-7F98B4D79413}" type="sibTrans" cxnId="{E42D8473-7844-4270-A19E-C19ADE3EFF58}">
      <dgm:prSet/>
      <dgm:spPr/>
      <dgm:t>
        <a:bodyPr/>
        <a:lstStyle/>
        <a:p>
          <a:endParaRPr lang="en-US"/>
        </a:p>
      </dgm:t>
    </dgm:pt>
    <dgm:pt modelId="{08AD4BDD-3993-4CF9-8CE3-40C34AECFC43}" type="pres">
      <dgm:prSet presAssocID="{86623B62-78EF-4AFB-B6F8-B6CC12744B1F}" presName="diagram" presStyleCnt="0">
        <dgm:presLayoutVars>
          <dgm:dir/>
          <dgm:resizeHandles val="exact"/>
        </dgm:presLayoutVars>
      </dgm:prSet>
      <dgm:spPr/>
    </dgm:pt>
    <dgm:pt modelId="{00639E3A-8834-4D36-BA45-1AC8D108401B}" type="pres">
      <dgm:prSet presAssocID="{39F9FB69-D5DB-4F15-8D79-638375087F79}" presName="node" presStyleLbl="node1" presStyleIdx="0" presStyleCnt="10">
        <dgm:presLayoutVars>
          <dgm:bulletEnabled val="1"/>
        </dgm:presLayoutVars>
      </dgm:prSet>
      <dgm:spPr/>
    </dgm:pt>
    <dgm:pt modelId="{6FC4D668-B10E-47EC-8A00-8837FB72705F}" type="pres">
      <dgm:prSet presAssocID="{8D1D2F1B-F8D7-43E8-B690-BBE3BC73C1FF}" presName="sibTrans" presStyleCnt="0"/>
      <dgm:spPr/>
    </dgm:pt>
    <dgm:pt modelId="{C9BCC757-12B8-457A-9E84-2087C85DDD0A}" type="pres">
      <dgm:prSet presAssocID="{34580043-B295-4151-8EFD-B84BBBF899D7}" presName="node" presStyleLbl="node1" presStyleIdx="1" presStyleCnt="10">
        <dgm:presLayoutVars>
          <dgm:bulletEnabled val="1"/>
        </dgm:presLayoutVars>
      </dgm:prSet>
      <dgm:spPr/>
    </dgm:pt>
    <dgm:pt modelId="{6D5B4CE0-387D-4607-B3E0-BA31C490BC8C}" type="pres">
      <dgm:prSet presAssocID="{DEA031B4-4BCC-4861-89BC-94E84C46F65B}" presName="sibTrans" presStyleCnt="0"/>
      <dgm:spPr/>
    </dgm:pt>
    <dgm:pt modelId="{721C0512-52B9-4ED0-8C3F-643EF9C17DE3}" type="pres">
      <dgm:prSet presAssocID="{CEC9FC69-2A6F-4E88-A03B-D96CF74FCD30}" presName="node" presStyleLbl="node1" presStyleIdx="2" presStyleCnt="10">
        <dgm:presLayoutVars>
          <dgm:bulletEnabled val="1"/>
        </dgm:presLayoutVars>
      </dgm:prSet>
      <dgm:spPr/>
    </dgm:pt>
    <dgm:pt modelId="{D15B7850-95FD-457A-9D13-AEE48ADAEA22}" type="pres">
      <dgm:prSet presAssocID="{CFBA01C1-5B25-4BDE-90CC-214A5695BF89}" presName="sibTrans" presStyleCnt="0"/>
      <dgm:spPr/>
    </dgm:pt>
    <dgm:pt modelId="{3B4758F9-8B7A-4DF7-BB34-EF45A2CEF0C7}" type="pres">
      <dgm:prSet presAssocID="{5CC49CDD-906B-4D01-83FC-9DB0BF60D489}" presName="node" presStyleLbl="node1" presStyleIdx="3" presStyleCnt="10">
        <dgm:presLayoutVars>
          <dgm:bulletEnabled val="1"/>
        </dgm:presLayoutVars>
      </dgm:prSet>
      <dgm:spPr/>
    </dgm:pt>
    <dgm:pt modelId="{613974A7-5AB7-4DFC-A17E-3567CE3D0DF8}" type="pres">
      <dgm:prSet presAssocID="{15747515-C434-4AAA-8049-9C0903930F37}" presName="sibTrans" presStyleCnt="0"/>
      <dgm:spPr/>
    </dgm:pt>
    <dgm:pt modelId="{AA95C121-5AB6-4A27-ACD6-8CCB46868B54}" type="pres">
      <dgm:prSet presAssocID="{4CA9845C-D76C-4891-9B30-B9B1C7923A73}" presName="node" presStyleLbl="node1" presStyleIdx="4" presStyleCnt="10">
        <dgm:presLayoutVars>
          <dgm:bulletEnabled val="1"/>
        </dgm:presLayoutVars>
      </dgm:prSet>
      <dgm:spPr/>
    </dgm:pt>
    <dgm:pt modelId="{57A4F81A-7A3D-411F-B6B9-75EB85D92EBF}" type="pres">
      <dgm:prSet presAssocID="{BF0B4B80-B145-4655-BA4F-C6DAC930A122}" presName="sibTrans" presStyleCnt="0"/>
      <dgm:spPr/>
    </dgm:pt>
    <dgm:pt modelId="{22A40569-085F-4FEE-9D69-51178790CEE5}" type="pres">
      <dgm:prSet presAssocID="{D2F04F12-B053-463E-9DE8-1276CAD21409}" presName="node" presStyleLbl="node1" presStyleIdx="5" presStyleCnt="10">
        <dgm:presLayoutVars>
          <dgm:bulletEnabled val="1"/>
        </dgm:presLayoutVars>
      </dgm:prSet>
      <dgm:spPr/>
    </dgm:pt>
    <dgm:pt modelId="{35F086F3-A2B4-4200-AEDE-2AC305176A2C}" type="pres">
      <dgm:prSet presAssocID="{0F755C9F-DEE1-4746-9598-1BBBC18EBFE6}" presName="sibTrans" presStyleCnt="0"/>
      <dgm:spPr/>
    </dgm:pt>
    <dgm:pt modelId="{13560429-511C-4292-BBBC-483A926F3331}" type="pres">
      <dgm:prSet presAssocID="{DA5A52E4-3EF9-4EB9-A2AF-8DC266DCCAA4}" presName="node" presStyleLbl="node1" presStyleIdx="6" presStyleCnt="10">
        <dgm:presLayoutVars>
          <dgm:bulletEnabled val="1"/>
        </dgm:presLayoutVars>
      </dgm:prSet>
      <dgm:spPr/>
    </dgm:pt>
    <dgm:pt modelId="{26B7AF9C-C503-4038-A1F6-DB1DD59BE153}" type="pres">
      <dgm:prSet presAssocID="{254D010E-F6D2-42B0-B97C-DB5E893C5B42}" presName="sibTrans" presStyleCnt="0"/>
      <dgm:spPr/>
    </dgm:pt>
    <dgm:pt modelId="{F248513C-060F-4D04-A98B-79A9D699048E}" type="pres">
      <dgm:prSet presAssocID="{A5C4C7B0-4ADB-48DA-84D1-CF2FD62BFC06}" presName="node" presStyleLbl="node1" presStyleIdx="7" presStyleCnt="10">
        <dgm:presLayoutVars>
          <dgm:bulletEnabled val="1"/>
        </dgm:presLayoutVars>
      </dgm:prSet>
      <dgm:spPr/>
    </dgm:pt>
    <dgm:pt modelId="{9018699D-D2D0-41E0-85CA-023B9E4CE661}" type="pres">
      <dgm:prSet presAssocID="{410BF060-3CF7-4702-AF57-C39B65DE2AF9}" presName="sibTrans" presStyleCnt="0"/>
      <dgm:spPr/>
    </dgm:pt>
    <dgm:pt modelId="{CF97D37C-AC32-4395-8684-2E978A2895A6}" type="pres">
      <dgm:prSet presAssocID="{985B8541-5BD1-4AB2-87D7-BA328E69CCE5}" presName="node" presStyleLbl="node1" presStyleIdx="8" presStyleCnt="10">
        <dgm:presLayoutVars>
          <dgm:bulletEnabled val="1"/>
        </dgm:presLayoutVars>
      </dgm:prSet>
      <dgm:spPr/>
    </dgm:pt>
    <dgm:pt modelId="{2A98B3C0-B477-4EF4-ADD2-CD78626CC079}" type="pres">
      <dgm:prSet presAssocID="{D706A6D7-D525-4C4F-B6D9-7D721BECAD31}" presName="sibTrans" presStyleCnt="0"/>
      <dgm:spPr/>
    </dgm:pt>
    <dgm:pt modelId="{2EE02676-711D-48C2-B5EA-EFD7344D802E}" type="pres">
      <dgm:prSet presAssocID="{20EC8D9B-8416-4A81-B43B-ADC2DE671805}" presName="node" presStyleLbl="node1" presStyleIdx="9" presStyleCnt="10">
        <dgm:presLayoutVars>
          <dgm:bulletEnabled val="1"/>
        </dgm:presLayoutVars>
      </dgm:prSet>
      <dgm:spPr/>
    </dgm:pt>
  </dgm:ptLst>
  <dgm:cxnLst>
    <dgm:cxn modelId="{36A3060D-AB44-453F-ADCD-F6EEBB72B4DC}" srcId="{86623B62-78EF-4AFB-B6F8-B6CC12744B1F}" destId="{D2F04F12-B053-463E-9DE8-1276CAD21409}" srcOrd="5" destOrd="0" parTransId="{FDBD8921-DB6C-4A26-BC2C-8CD0717DE5EB}" sibTransId="{0F755C9F-DEE1-4746-9598-1BBBC18EBFE6}"/>
    <dgm:cxn modelId="{40DDAE23-309A-4F50-A3E4-0BC50396D4FD}" type="presOf" srcId="{4CA9845C-D76C-4891-9B30-B9B1C7923A73}" destId="{AA95C121-5AB6-4A27-ACD6-8CCB46868B54}" srcOrd="0" destOrd="0" presId="urn:microsoft.com/office/officeart/2005/8/layout/default"/>
    <dgm:cxn modelId="{105F7C28-3E96-4A3A-8E72-A758C695B788}" type="presOf" srcId="{5CC49CDD-906B-4D01-83FC-9DB0BF60D489}" destId="{3B4758F9-8B7A-4DF7-BB34-EF45A2CEF0C7}" srcOrd="0" destOrd="0" presId="urn:microsoft.com/office/officeart/2005/8/layout/default"/>
    <dgm:cxn modelId="{489A2C29-BF0D-4DBD-9FF9-1A9CB0629B5A}" type="presOf" srcId="{86623B62-78EF-4AFB-B6F8-B6CC12744B1F}" destId="{08AD4BDD-3993-4CF9-8CE3-40C34AECFC43}" srcOrd="0" destOrd="0" presId="urn:microsoft.com/office/officeart/2005/8/layout/default"/>
    <dgm:cxn modelId="{1328AA38-083E-4442-90C0-6C021C5586D2}" type="presOf" srcId="{39F9FB69-D5DB-4F15-8D79-638375087F79}" destId="{00639E3A-8834-4D36-BA45-1AC8D108401B}" srcOrd="0" destOrd="0" presId="urn:microsoft.com/office/officeart/2005/8/layout/default"/>
    <dgm:cxn modelId="{88D2923A-C8C1-4093-94D7-92177D8072F4}" srcId="{86623B62-78EF-4AFB-B6F8-B6CC12744B1F}" destId="{5CC49CDD-906B-4D01-83FC-9DB0BF60D489}" srcOrd="3" destOrd="0" parTransId="{92219C53-C71A-48CB-8C40-40CD2DC2627A}" sibTransId="{15747515-C434-4AAA-8049-9C0903930F37}"/>
    <dgm:cxn modelId="{CBCEF340-F01A-41F0-8480-25B300D6FCE2}" type="presOf" srcId="{985B8541-5BD1-4AB2-87D7-BA328E69CCE5}" destId="{CF97D37C-AC32-4395-8684-2E978A2895A6}" srcOrd="0" destOrd="0" presId="urn:microsoft.com/office/officeart/2005/8/layout/default"/>
    <dgm:cxn modelId="{C8926848-7B0A-4FFB-919A-60C9E3B44162}" type="presOf" srcId="{34580043-B295-4151-8EFD-B84BBBF899D7}" destId="{C9BCC757-12B8-457A-9E84-2087C85DDD0A}" srcOrd="0" destOrd="0" presId="urn:microsoft.com/office/officeart/2005/8/layout/default"/>
    <dgm:cxn modelId="{80E5B168-FA47-443C-8F20-88961035232E}" srcId="{86623B62-78EF-4AFB-B6F8-B6CC12744B1F}" destId="{39F9FB69-D5DB-4F15-8D79-638375087F79}" srcOrd="0" destOrd="0" parTransId="{80E0D0AE-CB67-4599-BB12-F0B43392B4AF}" sibTransId="{8D1D2F1B-F8D7-43E8-B690-BBE3BC73C1FF}"/>
    <dgm:cxn modelId="{F810AA4B-12ED-41C8-B4CD-01BA11D3505D}" srcId="{86623B62-78EF-4AFB-B6F8-B6CC12744B1F}" destId="{4CA9845C-D76C-4891-9B30-B9B1C7923A73}" srcOrd="4" destOrd="0" parTransId="{84E36B4D-CC50-4222-9009-C0B4F9BB3117}" sibTransId="{BF0B4B80-B145-4655-BA4F-C6DAC930A122}"/>
    <dgm:cxn modelId="{37CBCF4B-ED48-476C-B554-9BF04491DDC0}" type="presOf" srcId="{DA5A52E4-3EF9-4EB9-A2AF-8DC266DCCAA4}" destId="{13560429-511C-4292-BBBC-483A926F3331}" srcOrd="0" destOrd="0" presId="urn:microsoft.com/office/officeart/2005/8/layout/default"/>
    <dgm:cxn modelId="{E42D8473-7844-4270-A19E-C19ADE3EFF58}" srcId="{86623B62-78EF-4AFB-B6F8-B6CC12744B1F}" destId="{20EC8D9B-8416-4A81-B43B-ADC2DE671805}" srcOrd="9" destOrd="0" parTransId="{409D08ED-96E0-4723-88A4-2AF0D419E031}" sibTransId="{0BDEA66B-4672-45C7-8637-7F98B4D79413}"/>
    <dgm:cxn modelId="{5A463A75-5FE7-407A-87F7-F2D1AE936360}" type="presOf" srcId="{20EC8D9B-8416-4A81-B43B-ADC2DE671805}" destId="{2EE02676-711D-48C2-B5EA-EFD7344D802E}" srcOrd="0" destOrd="0" presId="urn:microsoft.com/office/officeart/2005/8/layout/default"/>
    <dgm:cxn modelId="{69E3C075-9025-41E7-8829-90E24D9AAAD4}" srcId="{86623B62-78EF-4AFB-B6F8-B6CC12744B1F}" destId="{34580043-B295-4151-8EFD-B84BBBF899D7}" srcOrd="1" destOrd="0" parTransId="{BE8519CB-9641-42F0-A898-7192EF61AE3A}" sibTransId="{DEA031B4-4BCC-4861-89BC-94E84C46F65B}"/>
    <dgm:cxn modelId="{39F8047A-E36D-4CB5-942E-540AE4103C9A}" srcId="{86623B62-78EF-4AFB-B6F8-B6CC12744B1F}" destId="{985B8541-5BD1-4AB2-87D7-BA328E69CCE5}" srcOrd="8" destOrd="0" parTransId="{76B6882D-313B-4516-A335-778D11C8D0D8}" sibTransId="{D706A6D7-D525-4C4F-B6D9-7D721BECAD31}"/>
    <dgm:cxn modelId="{9FC47D81-92D0-4873-B8F5-FF283D068490}" srcId="{86623B62-78EF-4AFB-B6F8-B6CC12744B1F}" destId="{CEC9FC69-2A6F-4E88-A03B-D96CF74FCD30}" srcOrd="2" destOrd="0" parTransId="{5C0E84F1-F344-4225-97AA-0F7DE56BEAB7}" sibTransId="{CFBA01C1-5B25-4BDE-90CC-214A5695BF89}"/>
    <dgm:cxn modelId="{D9A468A4-1AD1-4EFD-9102-D0E50F941D53}" type="presOf" srcId="{A5C4C7B0-4ADB-48DA-84D1-CF2FD62BFC06}" destId="{F248513C-060F-4D04-A98B-79A9D699048E}" srcOrd="0" destOrd="0" presId="urn:microsoft.com/office/officeart/2005/8/layout/default"/>
    <dgm:cxn modelId="{8FB229BA-B4DD-4D48-AD36-B9906C07A387}" srcId="{86623B62-78EF-4AFB-B6F8-B6CC12744B1F}" destId="{A5C4C7B0-4ADB-48DA-84D1-CF2FD62BFC06}" srcOrd="7" destOrd="0" parTransId="{6F258C8E-FDF4-453A-A4DC-BDB571E71FD5}" sibTransId="{410BF060-3CF7-4702-AF57-C39B65DE2AF9}"/>
    <dgm:cxn modelId="{096090C9-B732-4F14-8EA1-532CD0175D00}" type="presOf" srcId="{D2F04F12-B053-463E-9DE8-1276CAD21409}" destId="{22A40569-085F-4FEE-9D69-51178790CEE5}" srcOrd="0" destOrd="0" presId="urn:microsoft.com/office/officeart/2005/8/layout/default"/>
    <dgm:cxn modelId="{830BB7D3-53B7-4205-A638-DA59C3A9A603}" srcId="{86623B62-78EF-4AFB-B6F8-B6CC12744B1F}" destId="{DA5A52E4-3EF9-4EB9-A2AF-8DC266DCCAA4}" srcOrd="6" destOrd="0" parTransId="{F42FEDA6-034A-45FF-8944-E8C4DACC2AA0}" sibTransId="{254D010E-F6D2-42B0-B97C-DB5E893C5B42}"/>
    <dgm:cxn modelId="{C7A737F9-415B-4256-8663-527232329817}" type="presOf" srcId="{CEC9FC69-2A6F-4E88-A03B-D96CF74FCD30}" destId="{721C0512-52B9-4ED0-8C3F-643EF9C17DE3}" srcOrd="0" destOrd="0" presId="urn:microsoft.com/office/officeart/2005/8/layout/default"/>
    <dgm:cxn modelId="{505EB958-D3DF-4324-9933-D684849051D6}" type="presParOf" srcId="{08AD4BDD-3993-4CF9-8CE3-40C34AECFC43}" destId="{00639E3A-8834-4D36-BA45-1AC8D108401B}" srcOrd="0" destOrd="0" presId="urn:microsoft.com/office/officeart/2005/8/layout/default"/>
    <dgm:cxn modelId="{45EF978D-D5FC-427C-B421-611765FBEE31}" type="presParOf" srcId="{08AD4BDD-3993-4CF9-8CE3-40C34AECFC43}" destId="{6FC4D668-B10E-47EC-8A00-8837FB72705F}" srcOrd="1" destOrd="0" presId="urn:microsoft.com/office/officeart/2005/8/layout/default"/>
    <dgm:cxn modelId="{F882B363-1DEC-4409-AFF1-2492506853FE}" type="presParOf" srcId="{08AD4BDD-3993-4CF9-8CE3-40C34AECFC43}" destId="{C9BCC757-12B8-457A-9E84-2087C85DDD0A}" srcOrd="2" destOrd="0" presId="urn:microsoft.com/office/officeart/2005/8/layout/default"/>
    <dgm:cxn modelId="{645F9C89-6AC6-4F75-A66F-86EDF8EB0CE4}" type="presParOf" srcId="{08AD4BDD-3993-4CF9-8CE3-40C34AECFC43}" destId="{6D5B4CE0-387D-4607-B3E0-BA31C490BC8C}" srcOrd="3" destOrd="0" presId="urn:microsoft.com/office/officeart/2005/8/layout/default"/>
    <dgm:cxn modelId="{FA4C94C1-002E-45B9-B755-FD0B1D680389}" type="presParOf" srcId="{08AD4BDD-3993-4CF9-8CE3-40C34AECFC43}" destId="{721C0512-52B9-4ED0-8C3F-643EF9C17DE3}" srcOrd="4" destOrd="0" presId="urn:microsoft.com/office/officeart/2005/8/layout/default"/>
    <dgm:cxn modelId="{597AF66A-B820-444F-BF43-5B696A2072FB}" type="presParOf" srcId="{08AD4BDD-3993-4CF9-8CE3-40C34AECFC43}" destId="{D15B7850-95FD-457A-9D13-AEE48ADAEA22}" srcOrd="5" destOrd="0" presId="urn:microsoft.com/office/officeart/2005/8/layout/default"/>
    <dgm:cxn modelId="{16E49A96-B29F-4707-A94B-C213628AFCB0}" type="presParOf" srcId="{08AD4BDD-3993-4CF9-8CE3-40C34AECFC43}" destId="{3B4758F9-8B7A-4DF7-BB34-EF45A2CEF0C7}" srcOrd="6" destOrd="0" presId="urn:microsoft.com/office/officeart/2005/8/layout/default"/>
    <dgm:cxn modelId="{2D28A7A5-FC53-4918-BE05-6D301B76FACF}" type="presParOf" srcId="{08AD4BDD-3993-4CF9-8CE3-40C34AECFC43}" destId="{613974A7-5AB7-4DFC-A17E-3567CE3D0DF8}" srcOrd="7" destOrd="0" presId="urn:microsoft.com/office/officeart/2005/8/layout/default"/>
    <dgm:cxn modelId="{48288B8F-A0F0-4090-80FC-06240D557310}" type="presParOf" srcId="{08AD4BDD-3993-4CF9-8CE3-40C34AECFC43}" destId="{AA95C121-5AB6-4A27-ACD6-8CCB46868B54}" srcOrd="8" destOrd="0" presId="urn:microsoft.com/office/officeart/2005/8/layout/default"/>
    <dgm:cxn modelId="{1EB2B112-2696-44C5-9554-CABE3EBA525F}" type="presParOf" srcId="{08AD4BDD-3993-4CF9-8CE3-40C34AECFC43}" destId="{57A4F81A-7A3D-411F-B6B9-75EB85D92EBF}" srcOrd="9" destOrd="0" presId="urn:microsoft.com/office/officeart/2005/8/layout/default"/>
    <dgm:cxn modelId="{1DE303B9-4978-4A78-B7FC-5B1E821DEAF7}" type="presParOf" srcId="{08AD4BDD-3993-4CF9-8CE3-40C34AECFC43}" destId="{22A40569-085F-4FEE-9D69-51178790CEE5}" srcOrd="10" destOrd="0" presId="urn:microsoft.com/office/officeart/2005/8/layout/default"/>
    <dgm:cxn modelId="{61E311D3-D9EB-47B2-A14B-9687D6D50ACF}" type="presParOf" srcId="{08AD4BDD-3993-4CF9-8CE3-40C34AECFC43}" destId="{35F086F3-A2B4-4200-AEDE-2AC305176A2C}" srcOrd="11" destOrd="0" presId="urn:microsoft.com/office/officeart/2005/8/layout/default"/>
    <dgm:cxn modelId="{BDD330E9-A872-48E8-A931-1FD22CA2EAAE}" type="presParOf" srcId="{08AD4BDD-3993-4CF9-8CE3-40C34AECFC43}" destId="{13560429-511C-4292-BBBC-483A926F3331}" srcOrd="12" destOrd="0" presId="urn:microsoft.com/office/officeart/2005/8/layout/default"/>
    <dgm:cxn modelId="{1A926A3F-44DA-4553-8820-D7C517F07D89}" type="presParOf" srcId="{08AD4BDD-3993-4CF9-8CE3-40C34AECFC43}" destId="{26B7AF9C-C503-4038-A1F6-DB1DD59BE153}" srcOrd="13" destOrd="0" presId="urn:microsoft.com/office/officeart/2005/8/layout/default"/>
    <dgm:cxn modelId="{DBB8F9AD-9E24-448F-8C80-8771D7B5E597}" type="presParOf" srcId="{08AD4BDD-3993-4CF9-8CE3-40C34AECFC43}" destId="{F248513C-060F-4D04-A98B-79A9D699048E}" srcOrd="14" destOrd="0" presId="urn:microsoft.com/office/officeart/2005/8/layout/default"/>
    <dgm:cxn modelId="{C600854F-B89A-44B7-AE45-DFFB89AA4F53}" type="presParOf" srcId="{08AD4BDD-3993-4CF9-8CE3-40C34AECFC43}" destId="{9018699D-D2D0-41E0-85CA-023B9E4CE661}" srcOrd="15" destOrd="0" presId="urn:microsoft.com/office/officeart/2005/8/layout/default"/>
    <dgm:cxn modelId="{0F8C9610-7DD3-47F2-ACA1-1B95F2AE0034}" type="presParOf" srcId="{08AD4BDD-3993-4CF9-8CE3-40C34AECFC43}" destId="{CF97D37C-AC32-4395-8684-2E978A2895A6}" srcOrd="16" destOrd="0" presId="urn:microsoft.com/office/officeart/2005/8/layout/default"/>
    <dgm:cxn modelId="{FD53E59F-BEDA-4801-8424-C683823CD435}" type="presParOf" srcId="{08AD4BDD-3993-4CF9-8CE3-40C34AECFC43}" destId="{2A98B3C0-B477-4EF4-ADD2-CD78626CC079}" srcOrd="17" destOrd="0" presId="urn:microsoft.com/office/officeart/2005/8/layout/default"/>
    <dgm:cxn modelId="{E5E28649-D02E-4AC0-8DFF-55BBD79143D3}" type="presParOf" srcId="{08AD4BDD-3993-4CF9-8CE3-40C34AECFC43}" destId="{2EE02676-711D-48C2-B5EA-EFD7344D802E}"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9E0B48-6565-4F1F-ADAF-CC2253DB69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621CF84-C070-49B5-B75D-DE7D0D982EB0}">
      <dgm:prSet/>
      <dgm:spPr/>
      <dgm:t>
        <a:bodyPr/>
        <a:lstStyle/>
        <a:p>
          <a:pPr>
            <a:lnSpc>
              <a:spcPct val="100000"/>
            </a:lnSpc>
          </a:pPr>
          <a:r>
            <a:rPr lang="en-US"/>
            <a:t>What is AI?</a:t>
          </a:r>
        </a:p>
      </dgm:t>
    </dgm:pt>
    <dgm:pt modelId="{09E4BA79-5C27-4186-B12A-0B94BB53C042}" type="parTrans" cxnId="{97B45C99-7482-4157-8D58-854AF28F88AC}">
      <dgm:prSet/>
      <dgm:spPr/>
      <dgm:t>
        <a:bodyPr/>
        <a:lstStyle/>
        <a:p>
          <a:endParaRPr lang="en-US"/>
        </a:p>
      </dgm:t>
    </dgm:pt>
    <dgm:pt modelId="{6E8383C8-A21C-4DF1-B386-FE3B67F811A7}" type="sibTrans" cxnId="{97B45C99-7482-4157-8D58-854AF28F88AC}">
      <dgm:prSet/>
      <dgm:spPr/>
      <dgm:t>
        <a:bodyPr/>
        <a:lstStyle/>
        <a:p>
          <a:endParaRPr lang="en-US"/>
        </a:p>
      </dgm:t>
    </dgm:pt>
    <dgm:pt modelId="{0FD75F50-0E79-4ACF-9796-9A3280F79D3E}">
      <dgm:prSet/>
      <dgm:spPr/>
      <dgm:t>
        <a:bodyPr/>
        <a:lstStyle/>
        <a:p>
          <a:pPr>
            <a:lnSpc>
              <a:spcPct val="100000"/>
            </a:lnSpc>
          </a:pPr>
          <a:r>
            <a:rPr lang="en-US"/>
            <a:t>How Does AI Work?</a:t>
          </a:r>
        </a:p>
      </dgm:t>
    </dgm:pt>
    <dgm:pt modelId="{A78479C1-D64A-45B9-AA20-95C53F0ED7B3}" type="parTrans" cxnId="{C97E6E70-3A4B-4524-BF42-A24C0D2DD178}">
      <dgm:prSet/>
      <dgm:spPr/>
      <dgm:t>
        <a:bodyPr/>
        <a:lstStyle/>
        <a:p>
          <a:endParaRPr lang="en-US"/>
        </a:p>
      </dgm:t>
    </dgm:pt>
    <dgm:pt modelId="{F3AB0431-961D-49AB-91C7-20A79BE49E6A}" type="sibTrans" cxnId="{C97E6E70-3A4B-4524-BF42-A24C0D2DD178}">
      <dgm:prSet/>
      <dgm:spPr/>
      <dgm:t>
        <a:bodyPr/>
        <a:lstStyle/>
        <a:p>
          <a:endParaRPr lang="en-US"/>
        </a:p>
      </dgm:t>
    </dgm:pt>
    <dgm:pt modelId="{A1525F2B-1FF6-4FE1-9496-0593BFA078CC}">
      <dgm:prSet/>
      <dgm:spPr/>
      <dgm:t>
        <a:bodyPr/>
        <a:lstStyle/>
        <a:p>
          <a:pPr>
            <a:lnSpc>
              <a:spcPct val="100000"/>
            </a:lnSpc>
          </a:pPr>
          <a:r>
            <a:rPr lang="en-US"/>
            <a:t>Learning Processes</a:t>
          </a:r>
        </a:p>
      </dgm:t>
    </dgm:pt>
    <dgm:pt modelId="{720BD220-4624-4354-A42C-2DC717183CD7}" type="parTrans" cxnId="{19355436-168F-466D-BF6D-2E39BA0F6F71}">
      <dgm:prSet/>
      <dgm:spPr/>
      <dgm:t>
        <a:bodyPr/>
        <a:lstStyle/>
        <a:p>
          <a:endParaRPr lang="en-US"/>
        </a:p>
      </dgm:t>
    </dgm:pt>
    <dgm:pt modelId="{99FEAD25-3E0A-44CD-8817-3B49B607328E}" type="sibTrans" cxnId="{19355436-168F-466D-BF6D-2E39BA0F6F71}">
      <dgm:prSet/>
      <dgm:spPr/>
      <dgm:t>
        <a:bodyPr/>
        <a:lstStyle/>
        <a:p>
          <a:endParaRPr lang="en-US"/>
        </a:p>
      </dgm:t>
    </dgm:pt>
    <dgm:pt modelId="{8D1DA1E6-A6DF-4457-8D3C-2A4E17DDEDBF}">
      <dgm:prSet/>
      <dgm:spPr/>
      <dgm:t>
        <a:bodyPr/>
        <a:lstStyle/>
        <a:p>
          <a:pPr>
            <a:lnSpc>
              <a:spcPct val="100000"/>
            </a:lnSpc>
          </a:pPr>
          <a:r>
            <a:rPr lang="en-US"/>
            <a:t>Reasoning Processes</a:t>
          </a:r>
        </a:p>
      </dgm:t>
    </dgm:pt>
    <dgm:pt modelId="{791632FE-6E2F-4057-8C6D-B632B4766ED5}" type="parTrans" cxnId="{BEA4643D-46EC-45E8-B2E8-7B8787F199EA}">
      <dgm:prSet/>
      <dgm:spPr/>
      <dgm:t>
        <a:bodyPr/>
        <a:lstStyle/>
        <a:p>
          <a:endParaRPr lang="en-US"/>
        </a:p>
      </dgm:t>
    </dgm:pt>
    <dgm:pt modelId="{F614D340-5F9B-4EA6-BE5E-C5469AA6FBEF}" type="sibTrans" cxnId="{BEA4643D-46EC-45E8-B2E8-7B8787F199EA}">
      <dgm:prSet/>
      <dgm:spPr/>
      <dgm:t>
        <a:bodyPr/>
        <a:lstStyle/>
        <a:p>
          <a:endParaRPr lang="en-US"/>
        </a:p>
      </dgm:t>
    </dgm:pt>
    <dgm:pt modelId="{3D37A0B6-0A40-4C07-8478-A398E6F6EABC}">
      <dgm:prSet/>
      <dgm:spPr/>
      <dgm:t>
        <a:bodyPr/>
        <a:lstStyle/>
        <a:p>
          <a:pPr>
            <a:lnSpc>
              <a:spcPct val="100000"/>
            </a:lnSpc>
          </a:pPr>
          <a:r>
            <a:rPr lang="en-US"/>
            <a:t>Self-Correction Processes</a:t>
          </a:r>
        </a:p>
      </dgm:t>
    </dgm:pt>
    <dgm:pt modelId="{D2862A12-5FB1-454E-839F-EBA1E1CFD628}" type="parTrans" cxnId="{91323DC7-A617-43A0-A1F8-C0E7793F05F5}">
      <dgm:prSet/>
      <dgm:spPr/>
      <dgm:t>
        <a:bodyPr/>
        <a:lstStyle/>
        <a:p>
          <a:endParaRPr lang="en-US"/>
        </a:p>
      </dgm:t>
    </dgm:pt>
    <dgm:pt modelId="{9590A179-93F5-44AC-80D7-71F2C6954FB4}" type="sibTrans" cxnId="{91323DC7-A617-43A0-A1F8-C0E7793F05F5}">
      <dgm:prSet/>
      <dgm:spPr/>
      <dgm:t>
        <a:bodyPr/>
        <a:lstStyle/>
        <a:p>
          <a:endParaRPr lang="en-US"/>
        </a:p>
      </dgm:t>
    </dgm:pt>
    <dgm:pt modelId="{E0980002-D559-4C73-9FBF-57B0B8326DEC}">
      <dgm:prSet/>
      <dgm:spPr/>
      <dgm:t>
        <a:bodyPr/>
        <a:lstStyle/>
        <a:p>
          <a:pPr>
            <a:lnSpc>
              <a:spcPct val="100000"/>
            </a:lnSpc>
          </a:pPr>
          <a:r>
            <a:rPr lang="en-US"/>
            <a:t>Why is AI Important?</a:t>
          </a:r>
        </a:p>
      </dgm:t>
    </dgm:pt>
    <dgm:pt modelId="{6D9E652D-37D4-4884-87B9-7B8060C0B21A}" type="parTrans" cxnId="{9FB0A0FA-3112-4E34-9519-E5CBF39EF6E3}">
      <dgm:prSet/>
      <dgm:spPr/>
      <dgm:t>
        <a:bodyPr/>
        <a:lstStyle/>
        <a:p>
          <a:endParaRPr lang="en-US"/>
        </a:p>
      </dgm:t>
    </dgm:pt>
    <dgm:pt modelId="{151D8026-71F2-4330-916C-C342F9848125}" type="sibTrans" cxnId="{9FB0A0FA-3112-4E34-9519-E5CBF39EF6E3}">
      <dgm:prSet/>
      <dgm:spPr/>
      <dgm:t>
        <a:bodyPr/>
        <a:lstStyle/>
        <a:p>
          <a:endParaRPr lang="en-US"/>
        </a:p>
      </dgm:t>
    </dgm:pt>
    <dgm:pt modelId="{4AF11053-1B5B-4464-990C-B89659A52DC1}" type="pres">
      <dgm:prSet presAssocID="{DB9E0B48-6565-4F1F-ADAF-CC2253DB69C6}" presName="root" presStyleCnt="0">
        <dgm:presLayoutVars>
          <dgm:dir/>
          <dgm:resizeHandles val="exact"/>
        </dgm:presLayoutVars>
      </dgm:prSet>
      <dgm:spPr/>
    </dgm:pt>
    <dgm:pt modelId="{62DB3866-58A1-4B0C-84B6-0BF5C7C25DD0}" type="pres">
      <dgm:prSet presAssocID="{C621CF84-C070-49B5-B75D-DE7D0D982EB0}" presName="compNode" presStyleCnt="0"/>
      <dgm:spPr/>
    </dgm:pt>
    <dgm:pt modelId="{0614A877-4A03-4CD5-B831-A2FD051264F3}" type="pres">
      <dgm:prSet presAssocID="{C621CF84-C070-49B5-B75D-DE7D0D982EB0}" presName="bgRect" presStyleLbl="bgShp" presStyleIdx="0" presStyleCnt="3"/>
      <dgm:spPr/>
    </dgm:pt>
    <dgm:pt modelId="{E2C59EB0-5D91-463F-AC0D-F3C55A85A84A}" type="pres">
      <dgm:prSet presAssocID="{C621CF84-C070-49B5-B75D-DE7D0D982E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C6CFA69-FF0C-49EB-AA97-BB5BD33EADE9}" type="pres">
      <dgm:prSet presAssocID="{C621CF84-C070-49B5-B75D-DE7D0D982EB0}" presName="spaceRect" presStyleCnt="0"/>
      <dgm:spPr/>
    </dgm:pt>
    <dgm:pt modelId="{4EB36626-6EE0-4F99-8D8D-1141FE1877F8}" type="pres">
      <dgm:prSet presAssocID="{C621CF84-C070-49B5-B75D-DE7D0D982EB0}" presName="parTx" presStyleLbl="revTx" presStyleIdx="0" presStyleCnt="4">
        <dgm:presLayoutVars>
          <dgm:chMax val="0"/>
          <dgm:chPref val="0"/>
        </dgm:presLayoutVars>
      </dgm:prSet>
      <dgm:spPr/>
    </dgm:pt>
    <dgm:pt modelId="{377FB5CB-F26D-4FD9-A748-B6B94687A19E}" type="pres">
      <dgm:prSet presAssocID="{6E8383C8-A21C-4DF1-B386-FE3B67F811A7}" presName="sibTrans" presStyleCnt="0"/>
      <dgm:spPr/>
    </dgm:pt>
    <dgm:pt modelId="{86FC70A2-5A88-4B2B-9FBA-28A9AB36BB68}" type="pres">
      <dgm:prSet presAssocID="{0FD75F50-0E79-4ACF-9796-9A3280F79D3E}" presName="compNode" presStyleCnt="0"/>
      <dgm:spPr/>
    </dgm:pt>
    <dgm:pt modelId="{2A937546-44CB-4D07-9322-63B9D2DC452B}" type="pres">
      <dgm:prSet presAssocID="{0FD75F50-0E79-4ACF-9796-9A3280F79D3E}" presName="bgRect" presStyleLbl="bgShp" presStyleIdx="1" presStyleCnt="3"/>
      <dgm:spPr/>
    </dgm:pt>
    <dgm:pt modelId="{05A7EC16-CA6F-43D7-B7C6-3B14CC84BE7C}" type="pres">
      <dgm:prSet presAssocID="{0FD75F50-0E79-4ACF-9796-9A3280F79D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6DFD1ED2-513F-4B96-BFD3-889D4625F2E8}" type="pres">
      <dgm:prSet presAssocID="{0FD75F50-0E79-4ACF-9796-9A3280F79D3E}" presName="spaceRect" presStyleCnt="0"/>
      <dgm:spPr/>
    </dgm:pt>
    <dgm:pt modelId="{5782FBDA-7F34-4B1C-AED1-D926D68749BD}" type="pres">
      <dgm:prSet presAssocID="{0FD75F50-0E79-4ACF-9796-9A3280F79D3E}" presName="parTx" presStyleLbl="revTx" presStyleIdx="1" presStyleCnt="4">
        <dgm:presLayoutVars>
          <dgm:chMax val="0"/>
          <dgm:chPref val="0"/>
        </dgm:presLayoutVars>
      </dgm:prSet>
      <dgm:spPr/>
    </dgm:pt>
    <dgm:pt modelId="{C6B19FD6-4C38-4CC9-AA64-C94EA200A397}" type="pres">
      <dgm:prSet presAssocID="{0FD75F50-0E79-4ACF-9796-9A3280F79D3E}" presName="desTx" presStyleLbl="revTx" presStyleIdx="2" presStyleCnt="4">
        <dgm:presLayoutVars/>
      </dgm:prSet>
      <dgm:spPr/>
    </dgm:pt>
    <dgm:pt modelId="{6D8015C4-5D07-4716-8180-EA7DA06866AA}" type="pres">
      <dgm:prSet presAssocID="{F3AB0431-961D-49AB-91C7-20A79BE49E6A}" presName="sibTrans" presStyleCnt="0"/>
      <dgm:spPr/>
    </dgm:pt>
    <dgm:pt modelId="{5671755C-92A3-4F5B-B7EB-B2289893A5C4}" type="pres">
      <dgm:prSet presAssocID="{E0980002-D559-4C73-9FBF-57B0B8326DEC}" presName="compNode" presStyleCnt="0"/>
      <dgm:spPr/>
    </dgm:pt>
    <dgm:pt modelId="{C8D68A23-CF4E-428C-B3D0-08543B39D076}" type="pres">
      <dgm:prSet presAssocID="{E0980002-D559-4C73-9FBF-57B0B8326DEC}" presName="bgRect" presStyleLbl="bgShp" presStyleIdx="2" presStyleCnt="3"/>
      <dgm:spPr/>
    </dgm:pt>
    <dgm:pt modelId="{1A3F393F-B571-4719-BC2B-1D4111E57AEC}" type="pres">
      <dgm:prSet presAssocID="{E0980002-D559-4C73-9FBF-57B0B8326D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8DB87D64-C4A5-4C94-9BAB-1410A05268C1}" type="pres">
      <dgm:prSet presAssocID="{E0980002-D559-4C73-9FBF-57B0B8326DEC}" presName="spaceRect" presStyleCnt="0"/>
      <dgm:spPr/>
    </dgm:pt>
    <dgm:pt modelId="{717E01A9-34FA-4591-9208-88DBA41E2596}" type="pres">
      <dgm:prSet presAssocID="{E0980002-D559-4C73-9FBF-57B0B8326DEC}" presName="parTx" presStyleLbl="revTx" presStyleIdx="3" presStyleCnt="4">
        <dgm:presLayoutVars>
          <dgm:chMax val="0"/>
          <dgm:chPref val="0"/>
        </dgm:presLayoutVars>
      </dgm:prSet>
      <dgm:spPr/>
    </dgm:pt>
  </dgm:ptLst>
  <dgm:cxnLst>
    <dgm:cxn modelId="{7AA72B26-FCB5-4911-A519-DA5263B248DF}" type="presOf" srcId="{DB9E0B48-6565-4F1F-ADAF-CC2253DB69C6}" destId="{4AF11053-1B5B-4464-990C-B89659A52DC1}" srcOrd="0" destOrd="0" presId="urn:microsoft.com/office/officeart/2018/2/layout/IconVerticalSolidList"/>
    <dgm:cxn modelId="{19355436-168F-466D-BF6D-2E39BA0F6F71}" srcId="{0FD75F50-0E79-4ACF-9796-9A3280F79D3E}" destId="{A1525F2B-1FF6-4FE1-9496-0593BFA078CC}" srcOrd="0" destOrd="0" parTransId="{720BD220-4624-4354-A42C-2DC717183CD7}" sibTransId="{99FEAD25-3E0A-44CD-8817-3B49B607328E}"/>
    <dgm:cxn modelId="{BEA4643D-46EC-45E8-B2E8-7B8787F199EA}" srcId="{0FD75F50-0E79-4ACF-9796-9A3280F79D3E}" destId="{8D1DA1E6-A6DF-4457-8D3C-2A4E17DDEDBF}" srcOrd="1" destOrd="0" parTransId="{791632FE-6E2F-4057-8C6D-B632B4766ED5}" sibTransId="{F614D340-5F9B-4EA6-BE5E-C5469AA6FBEF}"/>
    <dgm:cxn modelId="{382A795B-D2E6-4853-9AF7-7E69B1C05927}" type="presOf" srcId="{3D37A0B6-0A40-4C07-8478-A398E6F6EABC}" destId="{C6B19FD6-4C38-4CC9-AA64-C94EA200A397}" srcOrd="0" destOrd="2" presId="urn:microsoft.com/office/officeart/2018/2/layout/IconVerticalSolidList"/>
    <dgm:cxn modelId="{4EB9CC42-60FA-44BE-94ED-3C91E6102D0A}" type="presOf" srcId="{A1525F2B-1FF6-4FE1-9496-0593BFA078CC}" destId="{C6B19FD6-4C38-4CC9-AA64-C94EA200A397}" srcOrd="0" destOrd="0" presId="urn:microsoft.com/office/officeart/2018/2/layout/IconVerticalSolidList"/>
    <dgm:cxn modelId="{39837F6C-30C0-45D8-B3BD-C39B855A3325}" type="presOf" srcId="{E0980002-D559-4C73-9FBF-57B0B8326DEC}" destId="{717E01A9-34FA-4591-9208-88DBA41E2596}" srcOrd="0" destOrd="0" presId="urn:microsoft.com/office/officeart/2018/2/layout/IconVerticalSolidList"/>
    <dgm:cxn modelId="{C97E6E70-3A4B-4524-BF42-A24C0D2DD178}" srcId="{DB9E0B48-6565-4F1F-ADAF-CC2253DB69C6}" destId="{0FD75F50-0E79-4ACF-9796-9A3280F79D3E}" srcOrd="1" destOrd="0" parTransId="{A78479C1-D64A-45B9-AA20-95C53F0ED7B3}" sibTransId="{F3AB0431-961D-49AB-91C7-20A79BE49E6A}"/>
    <dgm:cxn modelId="{97B45C99-7482-4157-8D58-854AF28F88AC}" srcId="{DB9E0B48-6565-4F1F-ADAF-CC2253DB69C6}" destId="{C621CF84-C070-49B5-B75D-DE7D0D982EB0}" srcOrd="0" destOrd="0" parTransId="{09E4BA79-5C27-4186-B12A-0B94BB53C042}" sibTransId="{6E8383C8-A21C-4DF1-B386-FE3B67F811A7}"/>
    <dgm:cxn modelId="{6F8252B0-1F75-46BE-9663-5AB9926C0DE5}" type="presOf" srcId="{0FD75F50-0E79-4ACF-9796-9A3280F79D3E}" destId="{5782FBDA-7F34-4B1C-AED1-D926D68749BD}" srcOrd="0" destOrd="0" presId="urn:microsoft.com/office/officeart/2018/2/layout/IconVerticalSolidList"/>
    <dgm:cxn modelId="{96BCC4B7-79D5-466D-9EE0-AE05E2999136}" type="presOf" srcId="{8D1DA1E6-A6DF-4457-8D3C-2A4E17DDEDBF}" destId="{C6B19FD6-4C38-4CC9-AA64-C94EA200A397}" srcOrd="0" destOrd="1" presId="urn:microsoft.com/office/officeart/2018/2/layout/IconVerticalSolidList"/>
    <dgm:cxn modelId="{9998CCB9-0FBF-49BA-8B8B-165DAC497BBA}" type="presOf" srcId="{C621CF84-C070-49B5-B75D-DE7D0D982EB0}" destId="{4EB36626-6EE0-4F99-8D8D-1141FE1877F8}" srcOrd="0" destOrd="0" presId="urn:microsoft.com/office/officeart/2018/2/layout/IconVerticalSolidList"/>
    <dgm:cxn modelId="{91323DC7-A617-43A0-A1F8-C0E7793F05F5}" srcId="{0FD75F50-0E79-4ACF-9796-9A3280F79D3E}" destId="{3D37A0B6-0A40-4C07-8478-A398E6F6EABC}" srcOrd="2" destOrd="0" parTransId="{D2862A12-5FB1-454E-839F-EBA1E1CFD628}" sibTransId="{9590A179-93F5-44AC-80D7-71F2C6954FB4}"/>
    <dgm:cxn modelId="{9FB0A0FA-3112-4E34-9519-E5CBF39EF6E3}" srcId="{DB9E0B48-6565-4F1F-ADAF-CC2253DB69C6}" destId="{E0980002-D559-4C73-9FBF-57B0B8326DEC}" srcOrd="2" destOrd="0" parTransId="{6D9E652D-37D4-4884-87B9-7B8060C0B21A}" sibTransId="{151D8026-71F2-4330-916C-C342F9848125}"/>
    <dgm:cxn modelId="{9408BC17-461F-4DD3-9357-130ED3AB4CE4}" type="presParOf" srcId="{4AF11053-1B5B-4464-990C-B89659A52DC1}" destId="{62DB3866-58A1-4B0C-84B6-0BF5C7C25DD0}" srcOrd="0" destOrd="0" presId="urn:microsoft.com/office/officeart/2018/2/layout/IconVerticalSolidList"/>
    <dgm:cxn modelId="{EA5561B0-92F5-440B-BE69-2D17851425A3}" type="presParOf" srcId="{62DB3866-58A1-4B0C-84B6-0BF5C7C25DD0}" destId="{0614A877-4A03-4CD5-B831-A2FD051264F3}" srcOrd="0" destOrd="0" presId="urn:microsoft.com/office/officeart/2018/2/layout/IconVerticalSolidList"/>
    <dgm:cxn modelId="{69E54B9F-FD9E-45F8-AD6A-4691F0DF10BD}" type="presParOf" srcId="{62DB3866-58A1-4B0C-84B6-0BF5C7C25DD0}" destId="{E2C59EB0-5D91-463F-AC0D-F3C55A85A84A}" srcOrd="1" destOrd="0" presId="urn:microsoft.com/office/officeart/2018/2/layout/IconVerticalSolidList"/>
    <dgm:cxn modelId="{28DA25DC-3695-4F20-B36E-B5619C952753}" type="presParOf" srcId="{62DB3866-58A1-4B0C-84B6-0BF5C7C25DD0}" destId="{8C6CFA69-FF0C-49EB-AA97-BB5BD33EADE9}" srcOrd="2" destOrd="0" presId="urn:microsoft.com/office/officeart/2018/2/layout/IconVerticalSolidList"/>
    <dgm:cxn modelId="{76296B11-E67E-40A4-B5AB-EF0CAB176AA6}" type="presParOf" srcId="{62DB3866-58A1-4B0C-84B6-0BF5C7C25DD0}" destId="{4EB36626-6EE0-4F99-8D8D-1141FE1877F8}" srcOrd="3" destOrd="0" presId="urn:microsoft.com/office/officeart/2018/2/layout/IconVerticalSolidList"/>
    <dgm:cxn modelId="{B452A359-F4B1-429D-A07D-528C06F8DFA5}" type="presParOf" srcId="{4AF11053-1B5B-4464-990C-B89659A52DC1}" destId="{377FB5CB-F26D-4FD9-A748-B6B94687A19E}" srcOrd="1" destOrd="0" presId="urn:microsoft.com/office/officeart/2018/2/layout/IconVerticalSolidList"/>
    <dgm:cxn modelId="{B1AF95D4-44C4-43F7-9F97-9F0F2956C7CC}" type="presParOf" srcId="{4AF11053-1B5B-4464-990C-B89659A52DC1}" destId="{86FC70A2-5A88-4B2B-9FBA-28A9AB36BB68}" srcOrd="2" destOrd="0" presId="urn:microsoft.com/office/officeart/2018/2/layout/IconVerticalSolidList"/>
    <dgm:cxn modelId="{7B202CE6-33D9-4DCD-8CC2-F7D5FB63BF38}" type="presParOf" srcId="{86FC70A2-5A88-4B2B-9FBA-28A9AB36BB68}" destId="{2A937546-44CB-4D07-9322-63B9D2DC452B}" srcOrd="0" destOrd="0" presId="urn:microsoft.com/office/officeart/2018/2/layout/IconVerticalSolidList"/>
    <dgm:cxn modelId="{D660E981-4A2D-49D6-B3ED-D47CAA154EDC}" type="presParOf" srcId="{86FC70A2-5A88-4B2B-9FBA-28A9AB36BB68}" destId="{05A7EC16-CA6F-43D7-B7C6-3B14CC84BE7C}" srcOrd="1" destOrd="0" presId="urn:microsoft.com/office/officeart/2018/2/layout/IconVerticalSolidList"/>
    <dgm:cxn modelId="{6044FE79-0695-40B5-AA91-28464F21178C}" type="presParOf" srcId="{86FC70A2-5A88-4B2B-9FBA-28A9AB36BB68}" destId="{6DFD1ED2-513F-4B96-BFD3-889D4625F2E8}" srcOrd="2" destOrd="0" presId="urn:microsoft.com/office/officeart/2018/2/layout/IconVerticalSolidList"/>
    <dgm:cxn modelId="{4086DDF7-00E8-4150-BD8D-597FC556CCF3}" type="presParOf" srcId="{86FC70A2-5A88-4B2B-9FBA-28A9AB36BB68}" destId="{5782FBDA-7F34-4B1C-AED1-D926D68749BD}" srcOrd="3" destOrd="0" presId="urn:microsoft.com/office/officeart/2018/2/layout/IconVerticalSolidList"/>
    <dgm:cxn modelId="{27C0BE43-C76B-4886-8A4F-37E18F2F6A4B}" type="presParOf" srcId="{86FC70A2-5A88-4B2B-9FBA-28A9AB36BB68}" destId="{C6B19FD6-4C38-4CC9-AA64-C94EA200A397}" srcOrd="4" destOrd="0" presId="urn:microsoft.com/office/officeart/2018/2/layout/IconVerticalSolidList"/>
    <dgm:cxn modelId="{C8F120BE-69E5-4278-90CA-8B292444DAE6}" type="presParOf" srcId="{4AF11053-1B5B-4464-990C-B89659A52DC1}" destId="{6D8015C4-5D07-4716-8180-EA7DA06866AA}" srcOrd="3" destOrd="0" presId="urn:microsoft.com/office/officeart/2018/2/layout/IconVerticalSolidList"/>
    <dgm:cxn modelId="{B2714E11-5B11-4162-BA67-EF918C5903FD}" type="presParOf" srcId="{4AF11053-1B5B-4464-990C-B89659A52DC1}" destId="{5671755C-92A3-4F5B-B7EB-B2289893A5C4}" srcOrd="4" destOrd="0" presId="urn:microsoft.com/office/officeart/2018/2/layout/IconVerticalSolidList"/>
    <dgm:cxn modelId="{25D5AE2F-ACF7-4559-8E97-9535978C3C78}" type="presParOf" srcId="{5671755C-92A3-4F5B-B7EB-B2289893A5C4}" destId="{C8D68A23-CF4E-428C-B3D0-08543B39D076}" srcOrd="0" destOrd="0" presId="urn:microsoft.com/office/officeart/2018/2/layout/IconVerticalSolidList"/>
    <dgm:cxn modelId="{E4FC7EB6-2445-43DD-AD84-73D5004DD6A7}" type="presParOf" srcId="{5671755C-92A3-4F5B-B7EB-B2289893A5C4}" destId="{1A3F393F-B571-4719-BC2B-1D4111E57AEC}" srcOrd="1" destOrd="0" presId="urn:microsoft.com/office/officeart/2018/2/layout/IconVerticalSolidList"/>
    <dgm:cxn modelId="{87FA0231-F7B5-4751-B742-18A6B91A3604}" type="presParOf" srcId="{5671755C-92A3-4F5B-B7EB-B2289893A5C4}" destId="{8DB87D64-C4A5-4C94-9BAB-1410A05268C1}" srcOrd="2" destOrd="0" presId="urn:microsoft.com/office/officeart/2018/2/layout/IconVerticalSolidList"/>
    <dgm:cxn modelId="{76ABF3B1-DC72-4B52-8F30-1D12458D7A39}" type="presParOf" srcId="{5671755C-92A3-4F5B-B7EB-B2289893A5C4}" destId="{717E01A9-34FA-4591-9208-88DBA41E25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5DD6C-F4D1-40DA-B01B-6C590EBCCF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66273F-94ED-435C-BCFE-2B6295F405E3}">
      <dgm:prSet/>
      <dgm:spPr/>
      <dgm:t>
        <a:bodyPr/>
        <a:lstStyle/>
        <a:p>
          <a:pPr>
            <a:lnSpc>
              <a:spcPct val="100000"/>
            </a:lnSpc>
          </a:pPr>
          <a:r>
            <a:rPr lang="en-US"/>
            <a:t>Definition</a:t>
          </a:r>
        </a:p>
      </dgm:t>
    </dgm:pt>
    <dgm:pt modelId="{DBC6DAD7-7E53-4C82-BE8D-5EFDB8656F64}" type="parTrans" cxnId="{A3AAD150-27EC-46C6-8C84-37A603997907}">
      <dgm:prSet/>
      <dgm:spPr/>
      <dgm:t>
        <a:bodyPr/>
        <a:lstStyle/>
        <a:p>
          <a:endParaRPr lang="en-US"/>
        </a:p>
      </dgm:t>
    </dgm:pt>
    <dgm:pt modelId="{153E6A5E-B4F3-4F35-AE76-BA1CCEDEF55B}" type="sibTrans" cxnId="{A3AAD150-27EC-46C6-8C84-37A603997907}">
      <dgm:prSet/>
      <dgm:spPr/>
      <dgm:t>
        <a:bodyPr/>
        <a:lstStyle/>
        <a:p>
          <a:endParaRPr lang="en-US"/>
        </a:p>
      </dgm:t>
    </dgm:pt>
    <dgm:pt modelId="{5AB3A61A-CE52-46B6-AB14-18470FFB9A09}">
      <dgm:prSet/>
      <dgm:spPr/>
      <dgm:t>
        <a:bodyPr/>
        <a:lstStyle/>
        <a:p>
          <a:pPr>
            <a:lnSpc>
              <a:spcPct val="100000"/>
            </a:lnSpc>
          </a:pPr>
          <a:r>
            <a:rPr lang="en-US"/>
            <a:t>Examples</a:t>
          </a:r>
        </a:p>
      </dgm:t>
    </dgm:pt>
    <dgm:pt modelId="{0E9120F2-192F-49EA-B8BB-8C9D5193B607}" type="parTrans" cxnId="{638C59E6-3BC2-471D-98C8-91AE54DAC3E5}">
      <dgm:prSet/>
      <dgm:spPr/>
      <dgm:t>
        <a:bodyPr/>
        <a:lstStyle/>
        <a:p>
          <a:endParaRPr lang="en-US"/>
        </a:p>
      </dgm:t>
    </dgm:pt>
    <dgm:pt modelId="{E6907E91-004B-48BA-ACF9-FECE7FC22118}" type="sibTrans" cxnId="{638C59E6-3BC2-471D-98C8-91AE54DAC3E5}">
      <dgm:prSet/>
      <dgm:spPr/>
      <dgm:t>
        <a:bodyPr/>
        <a:lstStyle/>
        <a:p>
          <a:endParaRPr lang="en-US"/>
        </a:p>
      </dgm:t>
    </dgm:pt>
    <dgm:pt modelId="{7BC71CEF-5AC1-4B7E-8EE6-93F299CC686B}">
      <dgm:prSet/>
      <dgm:spPr/>
      <dgm:t>
        <a:bodyPr/>
        <a:lstStyle/>
        <a:p>
          <a:pPr>
            <a:lnSpc>
              <a:spcPct val="100000"/>
            </a:lnSpc>
          </a:pPr>
          <a:r>
            <a:rPr lang="en-US"/>
            <a:t>Purpose</a:t>
          </a:r>
        </a:p>
      </dgm:t>
    </dgm:pt>
    <dgm:pt modelId="{F128400C-81D9-40EA-8726-26C3B42931C3}" type="parTrans" cxnId="{48EC5346-CF2C-4931-BECE-CBD1E475EC6E}">
      <dgm:prSet/>
      <dgm:spPr/>
      <dgm:t>
        <a:bodyPr/>
        <a:lstStyle/>
        <a:p>
          <a:endParaRPr lang="en-US"/>
        </a:p>
      </dgm:t>
    </dgm:pt>
    <dgm:pt modelId="{E63535B8-E435-45B5-8F08-57384FB701F6}" type="sibTrans" cxnId="{48EC5346-CF2C-4931-BECE-CBD1E475EC6E}">
      <dgm:prSet/>
      <dgm:spPr/>
      <dgm:t>
        <a:bodyPr/>
        <a:lstStyle/>
        <a:p>
          <a:endParaRPr lang="en-US"/>
        </a:p>
      </dgm:t>
    </dgm:pt>
    <dgm:pt modelId="{1B9CFAEE-E70A-4CFA-B38F-000A12C1776F}">
      <dgm:prSet/>
      <dgm:spPr/>
      <dgm:t>
        <a:bodyPr/>
        <a:lstStyle/>
        <a:p>
          <a:pPr>
            <a:lnSpc>
              <a:spcPct val="100000"/>
            </a:lnSpc>
          </a:pPr>
          <a:r>
            <a:rPr lang="en-US"/>
            <a:t>Awareness</a:t>
          </a:r>
        </a:p>
      </dgm:t>
    </dgm:pt>
    <dgm:pt modelId="{841BE93D-B7B4-45CE-A1A7-7CE62708D2C5}" type="parTrans" cxnId="{006E2F0E-B094-4F18-B988-252ED091A04A}">
      <dgm:prSet/>
      <dgm:spPr/>
      <dgm:t>
        <a:bodyPr/>
        <a:lstStyle/>
        <a:p>
          <a:endParaRPr lang="en-US"/>
        </a:p>
      </dgm:t>
    </dgm:pt>
    <dgm:pt modelId="{B959F374-C5BD-4690-B870-5596686EC398}" type="sibTrans" cxnId="{006E2F0E-B094-4F18-B988-252ED091A04A}">
      <dgm:prSet/>
      <dgm:spPr/>
      <dgm:t>
        <a:bodyPr/>
        <a:lstStyle/>
        <a:p>
          <a:endParaRPr lang="en-US"/>
        </a:p>
      </dgm:t>
    </dgm:pt>
    <dgm:pt modelId="{4794029A-EFD0-4CD5-A5CD-8571D3443ED3}">
      <dgm:prSet/>
      <dgm:spPr/>
      <dgm:t>
        <a:bodyPr/>
        <a:lstStyle/>
        <a:p>
          <a:pPr>
            <a:lnSpc>
              <a:spcPct val="100000"/>
            </a:lnSpc>
          </a:pPr>
          <a:r>
            <a:rPr lang="en-US"/>
            <a:t>Data Processing</a:t>
          </a:r>
        </a:p>
      </dgm:t>
    </dgm:pt>
    <dgm:pt modelId="{4E02E9EB-8F62-45DF-9DAE-53CC806039BF}" type="parTrans" cxnId="{ABDAFB59-B792-45C8-8FB4-1CFFE2EADEA5}">
      <dgm:prSet/>
      <dgm:spPr/>
      <dgm:t>
        <a:bodyPr/>
        <a:lstStyle/>
        <a:p>
          <a:endParaRPr lang="en-US"/>
        </a:p>
      </dgm:t>
    </dgm:pt>
    <dgm:pt modelId="{A9B1ACE3-7B48-4C31-A71E-EB6359FC17F3}" type="sibTrans" cxnId="{ABDAFB59-B792-45C8-8FB4-1CFFE2EADEA5}">
      <dgm:prSet/>
      <dgm:spPr/>
      <dgm:t>
        <a:bodyPr/>
        <a:lstStyle/>
        <a:p>
          <a:endParaRPr lang="en-US"/>
        </a:p>
      </dgm:t>
    </dgm:pt>
    <dgm:pt modelId="{BEB5D055-B0C2-41DA-A47B-D94D21124A57}" type="pres">
      <dgm:prSet presAssocID="{5685DD6C-F4D1-40DA-B01B-6C590EBCCF05}" presName="root" presStyleCnt="0">
        <dgm:presLayoutVars>
          <dgm:dir/>
          <dgm:resizeHandles val="exact"/>
        </dgm:presLayoutVars>
      </dgm:prSet>
      <dgm:spPr/>
    </dgm:pt>
    <dgm:pt modelId="{7980B76D-C241-49CF-BD3D-B77F0207878E}" type="pres">
      <dgm:prSet presAssocID="{4F66273F-94ED-435C-BCFE-2B6295F405E3}" presName="compNode" presStyleCnt="0"/>
      <dgm:spPr/>
    </dgm:pt>
    <dgm:pt modelId="{CDB637A4-CA17-430C-BCD2-F32868D482A0}" type="pres">
      <dgm:prSet presAssocID="{4F66273F-94ED-435C-BCFE-2B6295F405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623C419-9F49-4566-A77E-E441172F219E}" type="pres">
      <dgm:prSet presAssocID="{4F66273F-94ED-435C-BCFE-2B6295F405E3}" presName="spaceRect" presStyleCnt="0"/>
      <dgm:spPr/>
    </dgm:pt>
    <dgm:pt modelId="{03895B58-103B-4014-B6D9-1D9BA603137C}" type="pres">
      <dgm:prSet presAssocID="{4F66273F-94ED-435C-BCFE-2B6295F405E3}" presName="textRect" presStyleLbl="revTx" presStyleIdx="0" presStyleCnt="5">
        <dgm:presLayoutVars>
          <dgm:chMax val="1"/>
          <dgm:chPref val="1"/>
        </dgm:presLayoutVars>
      </dgm:prSet>
      <dgm:spPr/>
    </dgm:pt>
    <dgm:pt modelId="{8AEC3AE4-0A8A-460B-9A8E-D4AB1DBCA04D}" type="pres">
      <dgm:prSet presAssocID="{153E6A5E-B4F3-4F35-AE76-BA1CCEDEF55B}" presName="sibTrans" presStyleCnt="0"/>
      <dgm:spPr/>
    </dgm:pt>
    <dgm:pt modelId="{BC4C7431-8638-4B54-B1F7-C34712B4E32D}" type="pres">
      <dgm:prSet presAssocID="{5AB3A61A-CE52-46B6-AB14-18470FFB9A09}" presName="compNode" presStyleCnt="0"/>
      <dgm:spPr/>
    </dgm:pt>
    <dgm:pt modelId="{FFBCD85D-2E4B-4756-8C47-FFA790B6EB2B}" type="pres">
      <dgm:prSet presAssocID="{5AB3A61A-CE52-46B6-AB14-18470FFB9A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D5948A-0197-4030-BF1B-9A45C4C275B9}" type="pres">
      <dgm:prSet presAssocID="{5AB3A61A-CE52-46B6-AB14-18470FFB9A09}" presName="spaceRect" presStyleCnt="0"/>
      <dgm:spPr/>
    </dgm:pt>
    <dgm:pt modelId="{F38CE53A-7075-4C3B-8637-E4D737BA5386}" type="pres">
      <dgm:prSet presAssocID="{5AB3A61A-CE52-46B6-AB14-18470FFB9A09}" presName="textRect" presStyleLbl="revTx" presStyleIdx="1" presStyleCnt="5">
        <dgm:presLayoutVars>
          <dgm:chMax val="1"/>
          <dgm:chPref val="1"/>
        </dgm:presLayoutVars>
      </dgm:prSet>
      <dgm:spPr/>
    </dgm:pt>
    <dgm:pt modelId="{EA2B9096-7533-499A-8FBB-24952B5B76B2}" type="pres">
      <dgm:prSet presAssocID="{E6907E91-004B-48BA-ACF9-FECE7FC22118}" presName="sibTrans" presStyleCnt="0"/>
      <dgm:spPr/>
    </dgm:pt>
    <dgm:pt modelId="{B61286EC-5287-4B04-9A89-7FB8CBBE6067}" type="pres">
      <dgm:prSet presAssocID="{7BC71CEF-5AC1-4B7E-8EE6-93F299CC686B}" presName="compNode" presStyleCnt="0"/>
      <dgm:spPr/>
    </dgm:pt>
    <dgm:pt modelId="{8F15E3FF-ACEF-4518-AE1D-B3394567A582}" type="pres">
      <dgm:prSet presAssocID="{7BC71CEF-5AC1-4B7E-8EE6-93F299CC68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965CF257-6CE8-4003-8A82-FB7716174876}" type="pres">
      <dgm:prSet presAssocID="{7BC71CEF-5AC1-4B7E-8EE6-93F299CC686B}" presName="spaceRect" presStyleCnt="0"/>
      <dgm:spPr/>
    </dgm:pt>
    <dgm:pt modelId="{9AA64C66-446A-4B4F-A651-2F52B0D6E5EF}" type="pres">
      <dgm:prSet presAssocID="{7BC71CEF-5AC1-4B7E-8EE6-93F299CC686B}" presName="textRect" presStyleLbl="revTx" presStyleIdx="2" presStyleCnt="5">
        <dgm:presLayoutVars>
          <dgm:chMax val="1"/>
          <dgm:chPref val="1"/>
        </dgm:presLayoutVars>
      </dgm:prSet>
      <dgm:spPr/>
    </dgm:pt>
    <dgm:pt modelId="{1DE52940-D7CC-4CD4-8FB8-7F3D89778F4C}" type="pres">
      <dgm:prSet presAssocID="{E63535B8-E435-45B5-8F08-57384FB701F6}" presName="sibTrans" presStyleCnt="0"/>
      <dgm:spPr/>
    </dgm:pt>
    <dgm:pt modelId="{87C9277D-272F-4EC7-9EA9-22C87FBA9113}" type="pres">
      <dgm:prSet presAssocID="{1B9CFAEE-E70A-4CFA-B38F-000A12C1776F}" presName="compNode" presStyleCnt="0"/>
      <dgm:spPr/>
    </dgm:pt>
    <dgm:pt modelId="{0365CAA8-24A7-4CFD-B790-529ED62A047C}" type="pres">
      <dgm:prSet presAssocID="{1B9CFAEE-E70A-4CFA-B38F-000A12C177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house scene"/>
        </a:ext>
      </dgm:extLst>
    </dgm:pt>
    <dgm:pt modelId="{57B21B28-5A5D-49B5-A1CF-0EF9B6E844B5}" type="pres">
      <dgm:prSet presAssocID="{1B9CFAEE-E70A-4CFA-B38F-000A12C1776F}" presName="spaceRect" presStyleCnt="0"/>
      <dgm:spPr/>
    </dgm:pt>
    <dgm:pt modelId="{C18EFA1F-1BAD-47C8-95DD-BFD8EC232CE4}" type="pres">
      <dgm:prSet presAssocID="{1B9CFAEE-E70A-4CFA-B38F-000A12C1776F}" presName="textRect" presStyleLbl="revTx" presStyleIdx="3" presStyleCnt="5">
        <dgm:presLayoutVars>
          <dgm:chMax val="1"/>
          <dgm:chPref val="1"/>
        </dgm:presLayoutVars>
      </dgm:prSet>
      <dgm:spPr/>
    </dgm:pt>
    <dgm:pt modelId="{A54AD319-073F-4EDE-B6CE-4437BE8C9DD4}" type="pres">
      <dgm:prSet presAssocID="{B959F374-C5BD-4690-B870-5596686EC398}" presName="sibTrans" presStyleCnt="0"/>
      <dgm:spPr/>
    </dgm:pt>
    <dgm:pt modelId="{BFDF73EA-C460-40CB-BBA7-2015BD840147}" type="pres">
      <dgm:prSet presAssocID="{4794029A-EFD0-4CD5-A5CD-8571D3443ED3}" presName="compNode" presStyleCnt="0"/>
      <dgm:spPr/>
    </dgm:pt>
    <dgm:pt modelId="{0A1E5E46-6738-4B99-A5BB-3DD30BD1ADA1}" type="pres">
      <dgm:prSet presAssocID="{4794029A-EFD0-4CD5-A5CD-8571D3443ED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C68E66E1-1063-421B-B502-0D02315C79CD}" type="pres">
      <dgm:prSet presAssocID="{4794029A-EFD0-4CD5-A5CD-8571D3443ED3}" presName="spaceRect" presStyleCnt="0"/>
      <dgm:spPr/>
    </dgm:pt>
    <dgm:pt modelId="{190116BB-9BA5-456A-8213-6E7910513C31}" type="pres">
      <dgm:prSet presAssocID="{4794029A-EFD0-4CD5-A5CD-8571D3443ED3}" presName="textRect" presStyleLbl="revTx" presStyleIdx="4" presStyleCnt="5">
        <dgm:presLayoutVars>
          <dgm:chMax val="1"/>
          <dgm:chPref val="1"/>
        </dgm:presLayoutVars>
      </dgm:prSet>
      <dgm:spPr/>
    </dgm:pt>
  </dgm:ptLst>
  <dgm:cxnLst>
    <dgm:cxn modelId="{006E2F0E-B094-4F18-B988-252ED091A04A}" srcId="{5685DD6C-F4D1-40DA-B01B-6C590EBCCF05}" destId="{1B9CFAEE-E70A-4CFA-B38F-000A12C1776F}" srcOrd="3" destOrd="0" parTransId="{841BE93D-B7B4-45CE-A1A7-7CE62708D2C5}" sibTransId="{B959F374-C5BD-4690-B870-5596686EC398}"/>
    <dgm:cxn modelId="{10724062-D571-439F-AB55-52047C739687}" type="presOf" srcId="{7BC71CEF-5AC1-4B7E-8EE6-93F299CC686B}" destId="{9AA64C66-446A-4B4F-A651-2F52B0D6E5EF}" srcOrd="0" destOrd="0" presId="urn:microsoft.com/office/officeart/2018/2/layout/IconLabelList"/>
    <dgm:cxn modelId="{48EC5346-CF2C-4931-BECE-CBD1E475EC6E}" srcId="{5685DD6C-F4D1-40DA-B01B-6C590EBCCF05}" destId="{7BC71CEF-5AC1-4B7E-8EE6-93F299CC686B}" srcOrd="2" destOrd="0" parTransId="{F128400C-81D9-40EA-8726-26C3B42931C3}" sibTransId="{E63535B8-E435-45B5-8F08-57384FB701F6}"/>
    <dgm:cxn modelId="{A3AAD150-27EC-46C6-8C84-37A603997907}" srcId="{5685DD6C-F4D1-40DA-B01B-6C590EBCCF05}" destId="{4F66273F-94ED-435C-BCFE-2B6295F405E3}" srcOrd="0" destOrd="0" parTransId="{DBC6DAD7-7E53-4C82-BE8D-5EFDB8656F64}" sibTransId="{153E6A5E-B4F3-4F35-AE76-BA1CCEDEF55B}"/>
    <dgm:cxn modelId="{C76FD351-85A4-4482-8D06-6A368EDABDDF}" type="presOf" srcId="{5685DD6C-F4D1-40DA-B01B-6C590EBCCF05}" destId="{BEB5D055-B0C2-41DA-A47B-D94D21124A57}" srcOrd="0" destOrd="0" presId="urn:microsoft.com/office/officeart/2018/2/layout/IconLabelList"/>
    <dgm:cxn modelId="{ABDAFB59-B792-45C8-8FB4-1CFFE2EADEA5}" srcId="{5685DD6C-F4D1-40DA-B01B-6C590EBCCF05}" destId="{4794029A-EFD0-4CD5-A5CD-8571D3443ED3}" srcOrd="4" destOrd="0" parTransId="{4E02E9EB-8F62-45DF-9DAE-53CC806039BF}" sibTransId="{A9B1ACE3-7B48-4C31-A71E-EB6359FC17F3}"/>
    <dgm:cxn modelId="{CA8C139A-05E0-485D-880D-B50FBB7F6382}" type="presOf" srcId="{4794029A-EFD0-4CD5-A5CD-8571D3443ED3}" destId="{190116BB-9BA5-456A-8213-6E7910513C31}" srcOrd="0" destOrd="0" presId="urn:microsoft.com/office/officeart/2018/2/layout/IconLabelList"/>
    <dgm:cxn modelId="{46FD28B2-76B2-4A38-ACA2-A057AABAA718}" type="presOf" srcId="{4F66273F-94ED-435C-BCFE-2B6295F405E3}" destId="{03895B58-103B-4014-B6D9-1D9BA603137C}" srcOrd="0" destOrd="0" presId="urn:microsoft.com/office/officeart/2018/2/layout/IconLabelList"/>
    <dgm:cxn modelId="{CF4531CD-5FD6-43F3-B962-ACA27B084482}" type="presOf" srcId="{1B9CFAEE-E70A-4CFA-B38F-000A12C1776F}" destId="{C18EFA1F-1BAD-47C8-95DD-BFD8EC232CE4}" srcOrd="0" destOrd="0" presId="urn:microsoft.com/office/officeart/2018/2/layout/IconLabelList"/>
    <dgm:cxn modelId="{2CAECFDC-0682-4116-A5E1-6BF2A36D2CE1}" type="presOf" srcId="{5AB3A61A-CE52-46B6-AB14-18470FFB9A09}" destId="{F38CE53A-7075-4C3B-8637-E4D737BA5386}" srcOrd="0" destOrd="0" presId="urn:microsoft.com/office/officeart/2018/2/layout/IconLabelList"/>
    <dgm:cxn modelId="{638C59E6-3BC2-471D-98C8-91AE54DAC3E5}" srcId="{5685DD6C-F4D1-40DA-B01B-6C590EBCCF05}" destId="{5AB3A61A-CE52-46B6-AB14-18470FFB9A09}" srcOrd="1" destOrd="0" parTransId="{0E9120F2-192F-49EA-B8BB-8C9D5193B607}" sibTransId="{E6907E91-004B-48BA-ACF9-FECE7FC22118}"/>
    <dgm:cxn modelId="{0C10E143-5741-4F79-B034-6B3F6CAE79B0}" type="presParOf" srcId="{BEB5D055-B0C2-41DA-A47B-D94D21124A57}" destId="{7980B76D-C241-49CF-BD3D-B77F0207878E}" srcOrd="0" destOrd="0" presId="urn:microsoft.com/office/officeart/2018/2/layout/IconLabelList"/>
    <dgm:cxn modelId="{BEAD73E8-7671-46E6-8D42-867EEC719E29}" type="presParOf" srcId="{7980B76D-C241-49CF-BD3D-B77F0207878E}" destId="{CDB637A4-CA17-430C-BCD2-F32868D482A0}" srcOrd="0" destOrd="0" presId="urn:microsoft.com/office/officeart/2018/2/layout/IconLabelList"/>
    <dgm:cxn modelId="{3DE4ABBF-C83B-4C94-94F7-35BE983F1D48}" type="presParOf" srcId="{7980B76D-C241-49CF-BD3D-B77F0207878E}" destId="{A623C419-9F49-4566-A77E-E441172F219E}" srcOrd="1" destOrd="0" presId="urn:microsoft.com/office/officeart/2018/2/layout/IconLabelList"/>
    <dgm:cxn modelId="{C814B925-029C-4390-A854-E4B9B487363A}" type="presParOf" srcId="{7980B76D-C241-49CF-BD3D-B77F0207878E}" destId="{03895B58-103B-4014-B6D9-1D9BA603137C}" srcOrd="2" destOrd="0" presId="urn:microsoft.com/office/officeart/2018/2/layout/IconLabelList"/>
    <dgm:cxn modelId="{2B61AAE2-1788-4454-8885-72BFF33655A7}" type="presParOf" srcId="{BEB5D055-B0C2-41DA-A47B-D94D21124A57}" destId="{8AEC3AE4-0A8A-460B-9A8E-D4AB1DBCA04D}" srcOrd="1" destOrd="0" presId="urn:microsoft.com/office/officeart/2018/2/layout/IconLabelList"/>
    <dgm:cxn modelId="{A0E106CC-4B9E-4DB6-B55B-01B3DF3ECF67}" type="presParOf" srcId="{BEB5D055-B0C2-41DA-A47B-D94D21124A57}" destId="{BC4C7431-8638-4B54-B1F7-C34712B4E32D}" srcOrd="2" destOrd="0" presId="urn:microsoft.com/office/officeart/2018/2/layout/IconLabelList"/>
    <dgm:cxn modelId="{2843EEFD-41F2-4423-A6F8-79C641045CD4}" type="presParOf" srcId="{BC4C7431-8638-4B54-B1F7-C34712B4E32D}" destId="{FFBCD85D-2E4B-4756-8C47-FFA790B6EB2B}" srcOrd="0" destOrd="0" presId="urn:microsoft.com/office/officeart/2018/2/layout/IconLabelList"/>
    <dgm:cxn modelId="{A68D1663-CB5B-47AD-9131-AB54F913305D}" type="presParOf" srcId="{BC4C7431-8638-4B54-B1F7-C34712B4E32D}" destId="{46D5948A-0197-4030-BF1B-9A45C4C275B9}" srcOrd="1" destOrd="0" presId="urn:microsoft.com/office/officeart/2018/2/layout/IconLabelList"/>
    <dgm:cxn modelId="{45CF9814-5B1C-4969-9818-8843C7FE2B2D}" type="presParOf" srcId="{BC4C7431-8638-4B54-B1F7-C34712B4E32D}" destId="{F38CE53A-7075-4C3B-8637-E4D737BA5386}" srcOrd="2" destOrd="0" presId="urn:microsoft.com/office/officeart/2018/2/layout/IconLabelList"/>
    <dgm:cxn modelId="{4159E025-5A42-456F-BD05-F27E03A29813}" type="presParOf" srcId="{BEB5D055-B0C2-41DA-A47B-D94D21124A57}" destId="{EA2B9096-7533-499A-8FBB-24952B5B76B2}" srcOrd="3" destOrd="0" presId="urn:microsoft.com/office/officeart/2018/2/layout/IconLabelList"/>
    <dgm:cxn modelId="{AC3E9869-3924-454C-9F55-1E511CA04401}" type="presParOf" srcId="{BEB5D055-B0C2-41DA-A47B-D94D21124A57}" destId="{B61286EC-5287-4B04-9A89-7FB8CBBE6067}" srcOrd="4" destOrd="0" presId="urn:microsoft.com/office/officeart/2018/2/layout/IconLabelList"/>
    <dgm:cxn modelId="{3CFDE32D-1E0C-47BB-8BAA-E002E207F3A2}" type="presParOf" srcId="{B61286EC-5287-4B04-9A89-7FB8CBBE6067}" destId="{8F15E3FF-ACEF-4518-AE1D-B3394567A582}" srcOrd="0" destOrd="0" presId="urn:microsoft.com/office/officeart/2018/2/layout/IconLabelList"/>
    <dgm:cxn modelId="{67AD967E-48A8-4C3E-8A91-30430B07BE7B}" type="presParOf" srcId="{B61286EC-5287-4B04-9A89-7FB8CBBE6067}" destId="{965CF257-6CE8-4003-8A82-FB7716174876}" srcOrd="1" destOrd="0" presId="urn:microsoft.com/office/officeart/2018/2/layout/IconLabelList"/>
    <dgm:cxn modelId="{26C94C0A-A112-4409-9825-5B40AD502B2B}" type="presParOf" srcId="{B61286EC-5287-4B04-9A89-7FB8CBBE6067}" destId="{9AA64C66-446A-4B4F-A651-2F52B0D6E5EF}" srcOrd="2" destOrd="0" presId="urn:microsoft.com/office/officeart/2018/2/layout/IconLabelList"/>
    <dgm:cxn modelId="{AB7EDA9C-8B55-4170-8A49-BB2A141B47C5}" type="presParOf" srcId="{BEB5D055-B0C2-41DA-A47B-D94D21124A57}" destId="{1DE52940-D7CC-4CD4-8FB8-7F3D89778F4C}" srcOrd="5" destOrd="0" presId="urn:microsoft.com/office/officeart/2018/2/layout/IconLabelList"/>
    <dgm:cxn modelId="{B383C4EC-3DDE-41A5-B361-FBF7ECDD08E9}" type="presParOf" srcId="{BEB5D055-B0C2-41DA-A47B-D94D21124A57}" destId="{87C9277D-272F-4EC7-9EA9-22C87FBA9113}" srcOrd="6" destOrd="0" presId="urn:microsoft.com/office/officeart/2018/2/layout/IconLabelList"/>
    <dgm:cxn modelId="{81C5DD1D-6ECC-48E6-ABE6-699F8C28B5DE}" type="presParOf" srcId="{87C9277D-272F-4EC7-9EA9-22C87FBA9113}" destId="{0365CAA8-24A7-4CFD-B790-529ED62A047C}" srcOrd="0" destOrd="0" presId="urn:microsoft.com/office/officeart/2018/2/layout/IconLabelList"/>
    <dgm:cxn modelId="{AA8EF690-816C-48F7-9996-506E25FA4D73}" type="presParOf" srcId="{87C9277D-272F-4EC7-9EA9-22C87FBA9113}" destId="{57B21B28-5A5D-49B5-A1CF-0EF9B6E844B5}" srcOrd="1" destOrd="0" presId="urn:microsoft.com/office/officeart/2018/2/layout/IconLabelList"/>
    <dgm:cxn modelId="{71DA8278-78EB-427F-98BC-2DFB4B83C861}" type="presParOf" srcId="{87C9277D-272F-4EC7-9EA9-22C87FBA9113}" destId="{C18EFA1F-1BAD-47C8-95DD-BFD8EC232CE4}" srcOrd="2" destOrd="0" presId="urn:microsoft.com/office/officeart/2018/2/layout/IconLabelList"/>
    <dgm:cxn modelId="{26499808-EA4D-44ED-90B3-B3257D9A9F58}" type="presParOf" srcId="{BEB5D055-B0C2-41DA-A47B-D94D21124A57}" destId="{A54AD319-073F-4EDE-B6CE-4437BE8C9DD4}" srcOrd="7" destOrd="0" presId="urn:microsoft.com/office/officeart/2018/2/layout/IconLabelList"/>
    <dgm:cxn modelId="{79440B79-F323-4363-B719-6131A1EEC1EC}" type="presParOf" srcId="{BEB5D055-B0C2-41DA-A47B-D94D21124A57}" destId="{BFDF73EA-C460-40CB-BBA7-2015BD840147}" srcOrd="8" destOrd="0" presId="urn:microsoft.com/office/officeart/2018/2/layout/IconLabelList"/>
    <dgm:cxn modelId="{602E2234-EDD8-42FE-A9B9-4B04B506DE56}" type="presParOf" srcId="{BFDF73EA-C460-40CB-BBA7-2015BD840147}" destId="{0A1E5E46-6738-4B99-A5BB-3DD30BD1ADA1}" srcOrd="0" destOrd="0" presId="urn:microsoft.com/office/officeart/2018/2/layout/IconLabelList"/>
    <dgm:cxn modelId="{4A266457-B839-4226-85AC-5CDC35173CB2}" type="presParOf" srcId="{BFDF73EA-C460-40CB-BBA7-2015BD840147}" destId="{C68E66E1-1063-421B-B502-0D02315C79CD}" srcOrd="1" destOrd="0" presId="urn:microsoft.com/office/officeart/2018/2/layout/IconLabelList"/>
    <dgm:cxn modelId="{79C00651-E067-41D3-A7FB-8F7290CFDD84}" type="presParOf" srcId="{BFDF73EA-C460-40CB-BBA7-2015BD840147}" destId="{190116BB-9BA5-456A-8213-6E7910513C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5DD6C-F4D1-40DA-B01B-6C590EBCCF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66273F-94ED-435C-BCFE-2B6295F405E3}">
      <dgm:prSet/>
      <dgm:spPr/>
      <dgm:t>
        <a:bodyPr/>
        <a:lstStyle/>
        <a:p>
          <a:pPr>
            <a:lnSpc>
              <a:spcPct val="100000"/>
            </a:lnSpc>
          </a:pPr>
          <a:r>
            <a:rPr lang="en-US"/>
            <a:t>Definition</a:t>
          </a:r>
        </a:p>
      </dgm:t>
    </dgm:pt>
    <dgm:pt modelId="{DBC6DAD7-7E53-4C82-BE8D-5EFDB8656F64}" type="parTrans" cxnId="{A3AAD150-27EC-46C6-8C84-37A603997907}">
      <dgm:prSet/>
      <dgm:spPr/>
      <dgm:t>
        <a:bodyPr/>
        <a:lstStyle/>
        <a:p>
          <a:endParaRPr lang="en-US"/>
        </a:p>
      </dgm:t>
    </dgm:pt>
    <dgm:pt modelId="{153E6A5E-B4F3-4F35-AE76-BA1CCEDEF55B}" type="sibTrans" cxnId="{A3AAD150-27EC-46C6-8C84-37A603997907}">
      <dgm:prSet/>
      <dgm:spPr/>
      <dgm:t>
        <a:bodyPr/>
        <a:lstStyle/>
        <a:p>
          <a:endParaRPr lang="en-US"/>
        </a:p>
      </dgm:t>
    </dgm:pt>
    <dgm:pt modelId="{5AB3A61A-CE52-46B6-AB14-18470FFB9A09}">
      <dgm:prSet/>
      <dgm:spPr/>
      <dgm:t>
        <a:bodyPr/>
        <a:lstStyle/>
        <a:p>
          <a:pPr>
            <a:lnSpc>
              <a:spcPct val="100000"/>
            </a:lnSpc>
          </a:pPr>
          <a:r>
            <a:rPr lang="en-US"/>
            <a:t>Examples</a:t>
          </a:r>
        </a:p>
      </dgm:t>
    </dgm:pt>
    <dgm:pt modelId="{0E9120F2-192F-49EA-B8BB-8C9D5193B607}" type="parTrans" cxnId="{638C59E6-3BC2-471D-98C8-91AE54DAC3E5}">
      <dgm:prSet/>
      <dgm:spPr/>
      <dgm:t>
        <a:bodyPr/>
        <a:lstStyle/>
        <a:p>
          <a:endParaRPr lang="en-US"/>
        </a:p>
      </dgm:t>
    </dgm:pt>
    <dgm:pt modelId="{E6907E91-004B-48BA-ACF9-FECE7FC22118}" type="sibTrans" cxnId="{638C59E6-3BC2-471D-98C8-91AE54DAC3E5}">
      <dgm:prSet/>
      <dgm:spPr/>
      <dgm:t>
        <a:bodyPr/>
        <a:lstStyle/>
        <a:p>
          <a:endParaRPr lang="en-US"/>
        </a:p>
      </dgm:t>
    </dgm:pt>
    <dgm:pt modelId="{7BC71CEF-5AC1-4B7E-8EE6-93F299CC686B}">
      <dgm:prSet/>
      <dgm:spPr/>
      <dgm:t>
        <a:bodyPr/>
        <a:lstStyle/>
        <a:p>
          <a:pPr>
            <a:lnSpc>
              <a:spcPct val="100000"/>
            </a:lnSpc>
          </a:pPr>
          <a:r>
            <a:rPr lang="en-US"/>
            <a:t>Purpose</a:t>
          </a:r>
        </a:p>
      </dgm:t>
    </dgm:pt>
    <dgm:pt modelId="{F128400C-81D9-40EA-8726-26C3B42931C3}" type="parTrans" cxnId="{48EC5346-CF2C-4931-BECE-CBD1E475EC6E}">
      <dgm:prSet/>
      <dgm:spPr/>
      <dgm:t>
        <a:bodyPr/>
        <a:lstStyle/>
        <a:p>
          <a:endParaRPr lang="en-US"/>
        </a:p>
      </dgm:t>
    </dgm:pt>
    <dgm:pt modelId="{E63535B8-E435-45B5-8F08-57384FB701F6}" type="sibTrans" cxnId="{48EC5346-CF2C-4931-BECE-CBD1E475EC6E}">
      <dgm:prSet/>
      <dgm:spPr/>
      <dgm:t>
        <a:bodyPr/>
        <a:lstStyle/>
        <a:p>
          <a:endParaRPr lang="en-US"/>
        </a:p>
      </dgm:t>
    </dgm:pt>
    <dgm:pt modelId="{1B9CFAEE-E70A-4CFA-B38F-000A12C1776F}">
      <dgm:prSet/>
      <dgm:spPr/>
      <dgm:t>
        <a:bodyPr/>
        <a:lstStyle/>
        <a:p>
          <a:pPr>
            <a:lnSpc>
              <a:spcPct val="100000"/>
            </a:lnSpc>
          </a:pPr>
          <a:r>
            <a:rPr lang="en-US"/>
            <a:t>Awareness</a:t>
          </a:r>
        </a:p>
      </dgm:t>
    </dgm:pt>
    <dgm:pt modelId="{841BE93D-B7B4-45CE-A1A7-7CE62708D2C5}" type="parTrans" cxnId="{006E2F0E-B094-4F18-B988-252ED091A04A}">
      <dgm:prSet/>
      <dgm:spPr/>
      <dgm:t>
        <a:bodyPr/>
        <a:lstStyle/>
        <a:p>
          <a:endParaRPr lang="en-US"/>
        </a:p>
      </dgm:t>
    </dgm:pt>
    <dgm:pt modelId="{B959F374-C5BD-4690-B870-5596686EC398}" type="sibTrans" cxnId="{006E2F0E-B094-4F18-B988-252ED091A04A}">
      <dgm:prSet/>
      <dgm:spPr/>
      <dgm:t>
        <a:bodyPr/>
        <a:lstStyle/>
        <a:p>
          <a:endParaRPr lang="en-US"/>
        </a:p>
      </dgm:t>
    </dgm:pt>
    <dgm:pt modelId="{4794029A-EFD0-4CD5-A5CD-8571D3443ED3}">
      <dgm:prSet/>
      <dgm:spPr/>
      <dgm:t>
        <a:bodyPr/>
        <a:lstStyle/>
        <a:p>
          <a:pPr>
            <a:lnSpc>
              <a:spcPct val="100000"/>
            </a:lnSpc>
          </a:pPr>
          <a:r>
            <a:rPr lang="en-US"/>
            <a:t>Data Processing</a:t>
          </a:r>
        </a:p>
      </dgm:t>
    </dgm:pt>
    <dgm:pt modelId="{4E02E9EB-8F62-45DF-9DAE-53CC806039BF}" type="parTrans" cxnId="{ABDAFB59-B792-45C8-8FB4-1CFFE2EADEA5}">
      <dgm:prSet/>
      <dgm:spPr/>
      <dgm:t>
        <a:bodyPr/>
        <a:lstStyle/>
        <a:p>
          <a:endParaRPr lang="en-US"/>
        </a:p>
      </dgm:t>
    </dgm:pt>
    <dgm:pt modelId="{A9B1ACE3-7B48-4C31-A71E-EB6359FC17F3}" type="sibTrans" cxnId="{ABDAFB59-B792-45C8-8FB4-1CFFE2EADEA5}">
      <dgm:prSet/>
      <dgm:spPr/>
      <dgm:t>
        <a:bodyPr/>
        <a:lstStyle/>
        <a:p>
          <a:endParaRPr lang="en-US"/>
        </a:p>
      </dgm:t>
    </dgm:pt>
    <dgm:pt modelId="{BEB5D055-B0C2-41DA-A47B-D94D21124A57}" type="pres">
      <dgm:prSet presAssocID="{5685DD6C-F4D1-40DA-B01B-6C590EBCCF05}" presName="root" presStyleCnt="0">
        <dgm:presLayoutVars>
          <dgm:dir/>
          <dgm:resizeHandles val="exact"/>
        </dgm:presLayoutVars>
      </dgm:prSet>
      <dgm:spPr/>
    </dgm:pt>
    <dgm:pt modelId="{7980B76D-C241-49CF-BD3D-B77F0207878E}" type="pres">
      <dgm:prSet presAssocID="{4F66273F-94ED-435C-BCFE-2B6295F405E3}" presName="compNode" presStyleCnt="0"/>
      <dgm:spPr/>
    </dgm:pt>
    <dgm:pt modelId="{CDB637A4-CA17-430C-BCD2-F32868D482A0}" type="pres">
      <dgm:prSet presAssocID="{4F66273F-94ED-435C-BCFE-2B6295F405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623C419-9F49-4566-A77E-E441172F219E}" type="pres">
      <dgm:prSet presAssocID="{4F66273F-94ED-435C-BCFE-2B6295F405E3}" presName="spaceRect" presStyleCnt="0"/>
      <dgm:spPr/>
    </dgm:pt>
    <dgm:pt modelId="{03895B58-103B-4014-B6D9-1D9BA603137C}" type="pres">
      <dgm:prSet presAssocID="{4F66273F-94ED-435C-BCFE-2B6295F405E3}" presName="textRect" presStyleLbl="revTx" presStyleIdx="0" presStyleCnt="5">
        <dgm:presLayoutVars>
          <dgm:chMax val="1"/>
          <dgm:chPref val="1"/>
        </dgm:presLayoutVars>
      </dgm:prSet>
      <dgm:spPr/>
    </dgm:pt>
    <dgm:pt modelId="{8AEC3AE4-0A8A-460B-9A8E-D4AB1DBCA04D}" type="pres">
      <dgm:prSet presAssocID="{153E6A5E-B4F3-4F35-AE76-BA1CCEDEF55B}" presName="sibTrans" presStyleCnt="0"/>
      <dgm:spPr/>
    </dgm:pt>
    <dgm:pt modelId="{BC4C7431-8638-4B54-B1F7-C34712B4E32D}" type="pres">
      <dgm:prSet presAssocID="{5AB3A61A-CE52-46B6-AB14-18470FFB9A09}" presName="compNode" presStyleCnt="0"/>
      <dgm:spPr/>
    </dgm:pt>
    <dgm:pt modelId="{FFBCD85D-2E4B-4756-8C47-FFA790B6EB2B}" type="pres">
      <dgm:prSet presAssocID="{5AB3A61A-CE52-46B6-AB14-18470FFB9A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D5948A-0197-4030-BF1B-9A45C4C275B9}" type="pres">
      <dgm:prSet presAssocID="{5AB3A61A-CE52-46B6-AB14-18470FFB9A09}" presName="spaceRect" presStyleCnt="0"/>
      <dgm:spPr/>
    </dgm:pt>
    <dgm:pt modelId="{F38CE53A-7075-4C3B-8637-E4D737BA5386}" type="pres">
      <dgm:prSet presAssocID="{5AB3A61A-CE52-46B6-AB14-18470FFB9A09}" presName="textRect" presStyleLbl="revTx" presStyleIdx="1" presStyleCnt="5">
        <dgm:presLayoutVars>
          <dgm:chMax val="1"/>
          <dgm:chPref val="1"/>
        </dgm:presLayoutVars>
      </dgm:prSet>
      <dgm:spPr/>
    </dgm:pt>
    <dgm:pt modelId="{EA2B9096-7533-499A-8FBB-24952B5B76B2}" type="pres">
      <dgm:prSet presAssocID="{E6907E91-004B-48BA-ACF9-FECE7FC22118}" presName="sibTrans" presStyleCnt="0"/>
      <dgm:spPr/>
    </dgm:pt>
    <dgm:pt modelId="{B61286EC-5287-4B04-9A89-7FB8CBBE6067}" type="pres">
      <dgm:prSet presAssocID="{7BC71CEF-5AC1-4B7E-8EE6-93F299CC686B}" presName="compNode" presStyleCnt="0"/>
      <dgm:spPr/>
    </dgm:pt>
    <dgm:pt modelId="{8F15E3FF-ACEF-4518-AE1D-B3394567A582}" type="pres">
      <dgm:prSet presAssocID="{7BC71CEF-5AC1-4B7E-8EE6-93F299CC68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965CF257-6CE8-4003-8A82-FB7716174876}" type="pres">
      <dgm:prSet presAssocID="{7BC71CEF-5AC1-4B7E-8EE6-93F299CC686B}" presName="spaceRect" presStyleCnt="0"/>
      <dgm:spPr/>
    </dgm:pt>
    <dgm:pt modelId="{9AA64C66-446A-4B4F-A651-2F52B0D6E5EF}" type="pres">
      <dgm:prSet presAssocID="{7BC71CEF-5AC1-4B7E-8EE6-93F299CC686B}" presName="textRect" presStyleLbl="revTx" presStyleIdx="2" presStyleCnt="5">
        <dgm:presLayoutVars>
          <dgm:chMax val="1"/>
          <dgm:chPref val="1"/>
        </dgm:presLayoutVars>
      </dgm:prSet>
      <dgm:spPr/>
    </dgm:pt>
    <dgm:pt modelId="{1DE52940-D7CC-4CD4-8FB8-7F3D89778F4C}" type="pres">
      <dgm:prSet presAssocID="{E63535B8-E435-45B5-8F08-57384FB701F6}" presName="sibTrans" presStyleCnt="0"/>
      <dgm:spPr/>
    </dgm:pt>
    <dgm:pt modelId="{87C9277D-272F-4EC7-9EA9-22C87FBA9113}" type="pres">
      <dgm:prSet presAssocID="{1B9CFAEE-E70A-4CFA-B38F-000A12C1776F}" presName="compNode" presStyleCnt="0"/>
      <dgm:spPr/>
    </dgm:pt>
    <dgm:pt modelId="{0365CAA8-24A7-4CFD-B790-529ED62A047C}" type="pres">
      <dgm:prSet presAssocID="{1B9CFAEE-E70A-4CFA-B38F-000A12C177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house scene"/>
        </a:ext>
      </dgm:extLst>
    </dgm:pt>
    <dgm:pt modelId="{57B21B28-5A5D-49B5-A1CF-0EF9B6E844B5}" type="pres">
      <dgm:prSet presAssocID="{1B9CFAEE-E70A-4CFA-B38F-000A12C1776F}" presName="spaceRect" presStyleCnt="0"/>
      <dgm:spPr/>
    </dgm:pt>
    <dgm:pt modelId="{C18EFA1F-1BAD-47C8-95DD-BFD8EC232CE4}" type="pres">
      <dgm:prSet presAssocID="{1B9CFAEE-E70A-4CFA-B38F-000A12C1776F}" presName="textRect" presStyleLbl="revTx" presStyleIdx="3" presStyleCnt="5">
        <dgm:presLayoutVars>
          <dgm:chMax val="1"/>
          <dgm:chPref val="1"/>
        </dgm:presLayoutVars>
      </dgm:prSet>
      <dgm:spPr/>
    </dgm:pt>
    <dgm:pt modelId="{A54AD319-073F-4EDE-B6CE-4437BE8C9DD4}" type="pres">
      <dgm:prSet presAssocID="{B959F374-C5BD-4690-B870-5596686EC398}" presName="sibTrans" presStyleCnt="0"/>
      <dgm:spPr/>
    </dgm:pt>
    <dgm:pt modelId="{BFDF73EA-C460-40CB-BBA7-2015BD840147}" type="pres">
      <dgm:prSet presAssocID="{4794029A-EFD0-4CD5-A5CD-8571D3443ED3}" presName="compNode" presStyleCnt="0"/>
      <dgm:spPr/>
    </dgm:pt>
    <dgm:pt modelId="{0A1E5E46-6738-4B99-A5BB-3DD30BD1ADA1}" type="pres">
      <dgm:prSet presAssocID="{4794029A-EFD0-4CD5-A5CD-8571D3443ED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C68E66E1-1063-421B-B502-0D02315C79CD}" type="pres">
      <dgm:prSet presAssocID="{4794029A-EFD0-4CD5-A5CD-8571D3443ED3}" presName="spaceRect" presStyleCnt="0"/>
      <dgm:spPr/>
    </dgm:pt>
    <dgm:pt modelId="{190116BB-9BA5-456A-8213-6E7910513C31}" type="pres">
      <dgm:prSet presAssocID="{4794029A-EFD0-4CD5-A5CD-8571D3443ED3}" presName="textRect" presStyleLbl="revTx" presStyleIdx="4" presStyleCnt="5">
        <dgm:presLayoutVars>
          <dgm:chMax val="1"/>
          <dgm:chPref val="1"/>
        </dgm:presLayoutVars>
      </dgm:prSet>
      <dgm:spPr/>
    </dgm:pt>
  </dgm:ptLst>
  <dgm:cxnLst>
    <dgm:cxn modelId="{006E2F0E-B094-4F18-B988-252ED091A04A}" srcId="{5685DD6C-F4D1-40DA-B01B-6C590EBCCF05}" destId="{1B9CFAEE-E70A-4CFA-B38F-000A12C1776F}" srcOrd="3" destOrd="0" parTransId="{841BE93D-B7B4-45CE-A1A7-7CE62708D2C5}" sibTransId="{B959F374-C5BD-4690-B870-5596686EC398}"/>
    <dgm:cxn modelId="{10724062-D571-439F-AB55-52047C739687}" type="presOf" srcId="{7BC71CEF-5AC1-4B7E-8EE6-93F299CC686B}" destId="{9AA64C66-446A-4B4F-A651-2F52B0D6E5EF}" srcOrd="0" destOrd="0" presId="urn:microsoft.com/office/officeart/2018/2/layout/IconLabelList"/>
    <dgm:cxn modelId="{48EC5346-CF2C-4931-BECE-CBD1E475EC6E}" srcId="{5685DD6C-F4D1-40DA-B01B-6C590EBCCF05}" destId="{7BC71CEF-5AC1-4B7E-8EE6-93F299CC686B}" srcOrd="2" destOrd="0" parTransId="{F128400C-81D9-40EA-8726-26C3B42931C3}" sibTransId="{E63535B8-E435-45B5-8F08-57384FB701F6}"/>
    <dgm:cxn modelId="{A3AAD150-27EC-46C6-8C84-37A603997907}" srcId="{5685DD6C-F4D1-40DA-B01B-6C590EBCCF05}" destId="{4F66273F-94ED-435C-BCFE-2B6295F405E3}" srcOrd="0" destOrd="0" parTransId="{DBC6DAD7-7E53-4C82-BE8D-5EFDB8656F64}" sibTransId="{153E6A5E-B4F3-4F35-AE76-BA1CCEDEF55B}"/>
    <dgm:cxn modelId="{C76FD351-85A4-4482-8D06-6A368EDABDDF}" type="presOf" srcId="{5685DD6C-F4D1-40DA-B01B-6C590EBCCF05}" destId="{BEB5D055-B0C2-41DA-A47B-D94D21124A57}" srcOrd="0" destOrd="0" presId="urn:microsoft.com/office/officeart/2018/2/layout/IconLabelList"/>
    <dgm:cxn modelId="{ABDAFB59-B792-45C8-8FB4-1CFFE2EADEA5}" srcId="{5685DD6C-F4D1-40DA-B01B-6C590EBCCF05}" destId="{4794029A-EFD0-4CD5-A5CD-8571D3443ED3}" srcOrd="4" destOrd="0" parTransId="{4E02E9EB-8F62-45DF-9DAE-53CC806039BF}" sibTransId="{A9B1ACE3-7B48-4C31-A71E-EB6359FC17F3}"/>
    <dgm:cxn modelId="{CA8C139A-05E0-485D-880D-B50FBB7F6382}" type="presOf" srcId="{4794029A-EFD0-4CD5-A5CD-8571D3443ED3}" destId="{190116BB-9BA5-456A-8213-6E7910513C31}" srcOrd="0" destOrd="0" presId="urn:microsoft.com/office/officeart/2018/2/layout/IconLabelList"/>
    <dgm:cxn modelId="{46FD28B2-76B2-4A38-ACA2-A057AABAA718}" type="presOf" srcId="{4F66273F-94ED-435C-BCFE-2B6295F405E3}" destId="{03895B58-103B-4014-B6D9-1D9BA603137C}" srcOrd="0" destOrd="0" presId="urn:microsoft.com/office/officeart/2018/2/layout/IconLabelList"/>
    <dgm:cxn modelId="{CF4531CD-5FD6-43F3-B962-ACA27B084482}" type="presOf" srcId="{1B9CFAEE-E70A-4CFA-B38F-000A12C1776F}" destId="{C18EFA1F-1BAD-47C8-95DD-BFD8EC232CE4}" srcOrd="0" destOrd="0" presId="urn:microsoft.com/office/officeart/2018/2/layout/IconLabelList"/>
    <dgm:cxn modelId="{2CAECFDC-0682-4116-A5E1-6BF2A36D2CE1}" type="presOf" srcId="{5AB3A61A-CE52-46B6-AB14-18470FFB9A09}" destId="{F38CE53A-7075-4C3B-8637-E4D737BA5386}" srcOrd="0" destOrd="0" presId="urn:microsoft.com/office/officeart/2018/2/layout/IconLabelList"/>
    <dgm:cxn modelId="{638C59E6-3BC2-471D-98C8-91AE54DAC3E5}" srcId="{5685DD6C-F4D1-40DA-B01B-6C590EBCCF05}" destId="{5AB3A61A-CE52-46B6-AB14-18470FFB9A09}" srcOrd="1" destOrd="0" parTransId="{0E9120F2-192F-49EA-B8BB-8C9D5193B607}" sibTransId="{E6907E91-004B-48BA-ACF9-FECE7FC22118}"/>
    <dgm:cxn modelId="{0C10E143-5741-4F79-B034-6B3F6CAE79B0}" type="presParOf" srcId="{BEB5D055-B0C2-41DA-A47B-D94D21124A57}" destId="{7980B76D-C241-49CF-BD3D-B77F0207878E}" srcOrd="0" destOrd="0" presId="urn:microsoft.com/office/officeart/2018/2/layout/IconLabelList"/>
    <dgm:cxn modelId="{BEAD73E8-7671-46E6-8D42-867EEC719E29}" type="presParOf" srcId="{7980B76D-C241-49CF-BD3D-B77F0207878E}" destId="{CDB637A4-CA17-430C-BCD2-F32868D482A0}" srcOrd="0" destOrd="0" presId="urn:microsoft.com/office/officeart/2018/2/layout/IconLabelList"/>
    <dgm:cxn modelId="{3DE4ABBF-C83B-4C94-94F7-35BE983F1D48}" type="presParOf" srcId="{7980B76D-C241-49CF-BD3D-B77F0207878E}" destId="{A623C419-9F49-4566-A77E-E441172F219E}" srcOrd="1" destOrd="0" presId="urn:microsoft.com/office/officeart/2018/2/layout/IconLabelList"/>
    <dgm:cxn modelId="{C814B925-029C-4390-A854-E4B9B487363A}" type="presParOf" srcId="{7980B76D-C241-49CF-BD3D-B77F0207878E}" destId="{03895B58-103B-4014-B6D9-1D9BA603137C}" srcOrd="2" destOrd="0" presId="urn:microsoft.com/office/officeart/2018/2/layout/IconLabelList"/>
    <dgm:cxn modelId="{2B61AAE2-1788-4454-8885-72BFF33655A7}" type="presParOf" srcId="{BEB5D055-B0C2-41DA-A47B-D94D21124A57}" destId="{8AEC3AE4-0A8A-460B-9A8E-D4AB1DBCA04D}" srcOrd="1" destOrd="0" presId="urn:microsoft.com/office/officeart/2018/2/layout/IconLabelList"/>
    <dgm:cxn modelId="{A0E106CC-4B9E-4DB6-B55B-01B3DF3ECF67}" type="presParOf" srcId="{BEB5D055-B0C2-41DA-A47B-D94D21124A57}" destId="{BC4C7431-8638-4B54-B1F7-C34712B4E32D}" srcOrd="2" destOrd="0" presId="urn:microsoft.com/office/officeart/2018/2/layout/IconLabelList"/>
    <dgm:cxn modelId="{2843EEFD-41F2-4423-A6F8-79C641045CD4}" type="presParOf" srcId="{BC4C7431-8638-4B54-B1F7-C34712B4E32D}" destId="{FFBCD85D-2E4B-4756-8C47-FFA790B6EB2B}" srcOrd="0" destOrd="0" presId="urn:microsoft.com/office/officeart/2018/2/layout/IconLabelList"/>
    <dgm:cxn modelId="{A68D1663-CB5B-47AD-9131-AB54F913305D}" type="presParOf" srcId="{BC4C7431-8638-4B54-B1F7-C34712B4E32D}" destId="{46D5948A-0197-4030-BF1B-9A45C4C275B9}" srcOrd="1" destOrd="0" presId="urn:microsoft.com/office/officeart/2018/2/layout/IconLabelList"/>
    <dgm:cxn modelId="{45CF9814-5B1C-4969-9818-8843C7FE2B2D}" type="presParOf" srcId="{BC4C7431-8638-4B54-B1F7-C34712B4E32D}" destId="{F38CE53A-7075-4C3B-8637-E4D737BA5386}" srcOrd="2" destOrd="0" presId="urn:microsoft.com/office/officeart/2018/2/layout/IconLabelList"/>
    <dgm:cxn modelId="{4159E025-5A42-456F-BD05-F27E03A29813}" type="presParOf" srcId="{BEB5D055-B0C2-41DA-A47B-D94D21124A57}" destId="{EA2B9096-7533-499A-8FBB-24952B5B76B2}" srcOrd="3" destOrd="0" presId="urn:microsoft.com/office/officeart/2018/2/layout/IconLabelList"/>
    <dgm:cxn modelId="{AC3E9869-3924-454C-9F55-1E511CA04401}" type="presParOf" srcId="{BEB5D055-B0C2-41DA-A47B-D94D21124A57}" destId="{B61286EC-5287-4B04-9A89-7FB8CBBE6067}" srcOrd="4" destOrd="0" presId="urn:microsoft.com/office/officeart/2018/2/layout/IconLabelList"/>
    <dgm:cxn modelId="{3CFDE32D-1E0C-47BB-8BAA-E002E207F3A2}" type="presParOf" srcId="{B61286EC-5287-4B04-9A89-7FB8CBBE6067}" destId="{8F15E3FF-ACEF-4518-AE1D-B3394567A582}" srcOrd="0" destOrd="0" presId="urn:microsoft.com/office/officeart/2018/2/layout/IconLabelList"/>
    <dgm:cxn modelId="{67AD967E-48A8-4C3E-8A91-30430B07BE7B}" type="presParOf" srcId="{B61286EC-5287-4B04-9A89-7FB8CBBE6067}" destId="{965CF257-6CE8-4003-8A82-FB7716174876}" srcOrd="1" destOrd="0" presId="urn:microsoft.com/office/officeart/2018/2/layout/IconLabelList"/>
    <dgm:cxn modelId="{26C94C0A-A112-4409-9825-5B40AD502B2B}" type="presParOf" srcId="{B61286EC-5287-4B04-9A89-7FB8CBBE6067}" destId="{9AA64C66-446A-4B4F-A651-2F52B0D6E5EF}" srcOrd="2" destOrd="0" presId="urn:microsoft.com/office/officeart/2018/2/layout/IconLabelList"/>
    <dgm:cxn modelId="{AB7EDA9C-8B55-4170-8A49-BB2A141B47C5}" type="presParOf" srcId="{BEB5D055-B0C2-41DA-A47B-D94D21124A57}" destId="{1DE52940-D7CC-4CD4-8FB8-7F3D89778F4C}" srcOrd="5" destOrd="0" presId="urn:microsoft.com/office/officeart/2018/2/layout/IconLabelList"/>
    <dgm:cxn modelId="{B383C4EC-3DDE-41A5-B361-FBF7ECDD08E9}" type="presParOf" srcId="{BEB5D055-B0C2-41DA-A47B-D94D21124A57}" destId="{87C9277D-272F-4EC7-9EA9-22C87FBA9113}" srcOrd="6" destOrd="0" presId="urn:microsoft.com/office/officeart/2018/2/layout/IconLabelList"/>
    <dgm:cxn modelId="{81C5DD1D-6ECC-48E6-ABE6-699F8C28B5DE}" type="presParOf" srcId="{87C9277D-272F-4EC7-9EA9-22C87FBA9113}" destId="{0365CAA8-24A7-4CFD-B790-529ED62A047C}" srcOrd="0" destOrd="0" presId="urn:microsoft.com/office/officeart/2018/2/layout/IconLabelList"/>
    <dgm:cxn modelId="{AA8EF690-816C-48F7-9996-506E25FA4D73}" type="presParOf" srcId="{87C9277D-272F-4EC7-9EA9-22C87FBA9113}" destId="{57B21B28-5A5D-49B5-A1CF-0EF9B6E844B5}" srcOrd="1" destOrd="0" presId="urn:microsoft.com/office/officeart/2018/2/layout/IconLabelList"/>
    <dgm:cxn modelId="{71DA8278-78EB-427F-98BC-2DFB4B83C861}" type="presParOf" srcId="{87C9277D-272F-4EC7-9EA9-22C87FBA9113}" destId="{C18EFA1F-1BAD-47C8-95DD-BFD8EC232CE4}" srcOrd="2" destOrd="0" presId="urn:microsoft.com/office/officeart/2018/2/layout/IconLabelList"/>
    <dgm:cxn modelId="{26499808-EA4D-44ED-90B3-B3257D9A9F58}" type="presParOf" srcId="{BEB5D055-B0C2-41DA-A47B-D94D21124A57}" destId="{A54AD319-073F-4EDE-B6CE-4437BE8C9DD4}" srcOrd="7" destOrd="0" presId="urn:microsoft.com/office/officeart/2018/2/layout/IconLabelList"/>
    <dgm:cxn modelId="{79440B79-F323-4363-B719-6131A1EEC1EC}" type="presParOf" srcId="{BEB5D055-B0C2-41DA-A47B-D94D21124A57}" destId="{BFDF73EA-C460-40CB-BBA7-2015BD840147}" srcOrd="8" destOrd="0" presId="urn:microsoft.com/office/officeart/2018/2/layout/IconLabelList"/>
    <dgm:cxn modelId="{602E2234-EDD8-42FE-A9B9-4B04B506DE56}" type="presParOf" srcId="{BFDF73EA-C460-40CB-BBA7-2015BD840147}" destId="{0A1E5E46-6738-4B99-A5BB-3DD30BD1ADA1}" srcOrd="0" destOrd="0" presId="urn:microsoft.com/office/officeart/2018/2/layout/IconLabelList"/>
    <dgm:cxn modelId="{4A266457-B839-4226-85AC-5CDC35173CB2}" type="presParOf" srcId="{BFDF73EA-C460-40CB-BBA7-2015BD840147}" destId="{C68E66E1-1063-421B-B502-0D02315C79CD}" srcOrd="1" destOrd="0" presId="urn:microsoft.com/office/officeart/2018/2/layout/IconLabelList"/>
    <dgm:cxn modelId="{79C00651-E067-41D3-A7FB-8F7290CFDD84}" type="presParOf" srcId="{BFDF73EA-C460-40CB-BBA7-2015BD840147}" destId="{190116BB-9BA5-456A-8213-6E7910513C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DC5653-2004-4B9F-B225-5C0CFB270B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50C2BA-CA27-483E-8BF6-DBB72A95B7EA}">
      <dgm:prSet/>
      <dgm:spPr/>
      <dgm:t>
        <a:bodyPr/>
        <a:lstStyle/>
        <a:p>
          <a:r>
            <a:rPr lang="en-US"/>
            <a:t>Reactive Machines</a:t>
          </a:r>
        </a:p>
      </dgm:t>
    </dgm:pt>
    <dgm:pt modelId="{CE23C322-1659-40EF-93BF-B0F34B2F60EE}" type="parTrans" cxnId="{C983FE14-F6F7-4D40-AF8F-0CDFF912F6F4}">
      <dgm:prSet/>
      <dgm:spPr/>
      <dgm:t>
        <a:bodyPr/>
        <a:lstStyle/>
        <a:p>
          <a:endParaRPr lang="en-US"/>
        </a:p>
      </dgm:t>
    </dgm:pt>
    <dgm:pt modelId="{4F12077B-0361-4E68-8B62-88FFD3DBE403}" type="sibTrans" cxnId="{C983FE14-F6F7-4D40-AF8F-0CDFF912F6F4}">
      <dgm:prSet/>
      <dgm:spPr/>
      <dgm:t>
        <a:bodyPr/>
        <a:lstStyle/>
        <a:p>
          <a:endParaRPr lang="en-US"/>
        </a:p>
      </dgm:t>
    </dgm:pt>
    <dgm:pt modelId="{F05C8B17-F46A-4255-83FC-4B3230011834}">
      <dgm:prSet/>
      <dgm:spPr/>
      <dgm:t>
        <a:bodyPr/>
        <a:lstStyle/>
        <a:p>
          <a:r>
            <a:rPr lang="en-US"/>
            <a:t>Limited Memory</a:t>
          </a:r>
        </a:p>
      </dgm:t>
    </dgm:pt>
    <dgm:pt modelId="{3A56B672-9D9B-4407-AAE3-5B42B61F6CF0}" type="parTrans" cxnId="{31DEFEBA-7A48-47CB-B9F8-503C284E9FDC}">
      <dgm:prSet/>
      <dgm:spPr/>
      <dgm:t>
        <a:bodyPr/>
        <a:lstStyle/>
        <a:p>
          <a:endParaRPr lang="en-US"/>
        </a:p>
      </dgm:t>
    </dgm:pt>
    <dgm:pt modelId="{2A3D7704-C10E-4A27-BCB2-AE0B5BE75D1E}" type="sibTrans" cxnId="{31DEFEBA-7A48-47CB-B9F8-503C284E9FDC}">
      <dgm:prSet/>
      <dgm:spPr/>
      <dgm:t>
        <a:bodyPr/>
        <a:lstStyle/>
        <a:p>
          <a:endParaRPr lang="en-US"/>
        </a:p>
      </dgm:t>
    </dgm:pt>
    <dgm:pt modelId="{FD9A80EA-6AF8-494B-A892-DFB1368370C8}">
      <dgm:prSet/>
      <dgm:spPr/>
      <dgm:t>
        <a:bodyPr/>
        <a:lstStyle/>
        <a:p>
          <a:r>
            <a:rPr lang="en-US"/>
            <a:t>Theory of Mind</a:t>
          </a:r>
        </a:p>
      </dgm:t>
    </dgm:pt>
    <dgm:pt modelId="{DA828858-BB53-4021-9432-C2B5FB52FA50}" type="parTrans" cxnId="{69F63D58-16FA-4E92-9A30-E2D6A6A6FB2A}">
      <dgm:prSet/>
      <dgm:spPr/>
      <dgm:t>
        <a:bodyPr/>
        <a:lstStyle/>
        <a:p>
          <a:endParaRPr lang="en-US"/>
        </a:p>
      </dgm:t>
    </dgm:pt>
    <dgm:pt modelId="{A7899311-622F-4384-A0D1-46B729FE1FD1}" type="sibTrans" cxnId="{69F63D58-16FA-4E92-9A30-E2D6A6A6FB2A}">
      <dgm:prSet/>
      <dgm:spPr/>
      <dgm:t>
        <a:bodyPr/>
        <a:lstStyle/>
        <a:p>
          <a:endParaRPr lang="en-US"/>
        </a:p>
      </dgm:t>
    </dgm:pt>
    <dgm:pt modelId="{99722BC2-B052-4FE6-8C3B-C4F77D367CF9}">
      <dgm:prSet/>
      <dgm:spPr/>
      <dgm:t>
        <a:bodyPr/>
        <a:lstStyle/>
        <a:p>
          <a:r>
            <a:rPr lang="en-US"/>
            <a:t>Self-Awareness</a:t>
          </a:r>
        </a:p>
      </dgm:t>
    </dgm:pt>
    <dgm:pt modelId="{8AA5E649-AFFB-4890-99F7-8F0CFFF84391}" type="parTrans" cxnId="{70FC6005-E13E-44B0-B003-8AD9DB37D691}">
      <dgm:prSet/>
      <dgm:spPr/>
      <dgm:t>
        <a:bodyPr/>
        <a:lstStyle/>
        <a:p>
          <a:endParaRPr lang="en-US"/>
        </a:p>
      </dgm:t>
    </dgm:pt>
    <dgm:pt modelId="{C8430ECD-4B8E-438B-AD2B-D370297C190F}" type="sibTrans" cxnId="{70FC6005-E13E-44B0-B003-8AD9DB37D691}">
      <dgm:prSet/>
      <dgm:spPr/>
      <dgm:t>
        <a:bodyPr/>
        <a:lstStyle/>
        <a:p>
          <a:endParaRPr lang="en-US"/>
        </a:p>
      </dgm:t>
    </dgm:pt>
    <dgm:pt modelId="{E08F6BF5-3CA1-4DC1-BD6A-9B894A13A15E}" type="pres">
      <dgm:prSet presAssocID="{A2DC5653-2004-4B9F-B225-5C0CFB270BAB}" presName="root" presStyleCnt="0">
        <dgm:presLayoutVars>
          <dgm:dir/>
          <dgm:resizeHandles val="exact"/>
        </dgm:presLayoutVars>
      </dgm:prSet>
      <dgm:spPr/>
    </dgm:pt>
    <dgm:pt modelId="{59D891C2-6F22-4B79-B95C-7FD7FC809691}" type="pres">
      <dgm:prSet presAssocID="{D350C2BA-CA27-483E-8BF6-DBB72A95B7EA}" presName="compNode" presStyleCnt="0"/>
      <dgm:spPr/>
    </dgm:pt>
    <dgm:pt modelId="{449CA1C4-A244-44AA-90B0-86635B8DD7A0}" type="pres">
      <dgm:prSet presAssocID="{D350C2BA-CA27-483E-8BF6-DBB72A95B7EA}" presName="bgRect" presStyleLbl="bgShp" presStyleIdx="0" presStyleCnt="4"/>
      <dgm:spPr/>
    </dgm:pt>
    <dgm:pt modelId="{52E4E5B3-36B9-45FC-A840-1018427FC772}" type="pres">
      <dgm:prSet presAssocID="{D350C2BA-CA27-483E-8BF6-DBB72A95B7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3815BE8-9054-4722-8564-1048C033BEC3}" type="pres">
      <dgm:prSet presAssocID="{D350C2BA-CA27-483E-8BF6-DBB72A95B7EA}" presName="spaceRect" presStyleCnt="0"/>
      <dgm:spPr/>
    </dgm:pt>
    <dgm:pt modelId="{5E9C961C-7E25-4D25-A95B-B0BC80AB9C89}" type="pres">
      <dgm:prSet presAssocID="{D350C2BA-CA27-483E-8BF6-DBB72A95B7EA}" presName="parTx" presStyleLbl="revTx" presStyleIdx="0" presStyleCnt="4">
        <dgm:presLayoutVars>
          <dgm:chMax val="0"/>
          <dgm:chPref val="0"/>
        </dgm:presLayoutVars>
      </dgm:prSet>
      <dgm:spPr/>
    </dgm:pt>
    <dgm:pt modelId="{FED6BE96-6FC5-44EC-8E10-A3585F695903}" type="pres">
      <dgm:prSet presAssocID="{4F12077B-0361-4E68-8B62-88FFD3DBE403}" presName="sibTrans" presStyleCnt="0"/>
      <dgm:spPr/>
    </dgm:pt>
    <dgm:pt modelId="{1186FC26-244F-4B74-912D-F7EE99B2B1FE}" type="pres">
      <dgm:prSet presAssocID="{F05C8B17-F46A-4255-83FC-4B3230011834}" presName="compNode" presStyleCnt="0"/>
      <dgm:spPr/>
    </dgm:pt>
    <dgm:pt modelId="{8805B3A7-3D59-4EC6-B1BB-71BE79F19F77}" type="pres">
      <dgm:prSet presAssocID="{F05C8B17-F46A-4255-83FC-4B3230011834}" presName="bgRect" presStyleLbl="bgShp" presStyleIdx="1" presStyleCnt="4"/>
      <dgm:spPr/>
    </dgm:pt>
    <dgm:pt modelId="{342B9E68-F998-437F-8C47-5C92B6AF55E9}" type="pres">
      <dgm:prSet presAssocID="{F05C8B17-F46A-4255-83FC-4B32300118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8718B51F-C432-440B-A191-44313D6231EB}" type="pres">
      <dgm:prSet presAssocID="{F05C8B17-F46A-4255-83FC-4B3230011834}" presName="spaceRect" presStyleCnt="0"/>
      <dgm:spPr/>
    </dgm:pt>
    <dgm:pt modelId="{380CB9E3-7AF7-4FF9-8A66-338FA8977D2A}" type="pres">
      <dgm:prSet presAssocID="{F05C8B17-F46A-4255-83FC-4B3230011834}" presName="parTx" presStyleLbl="revTx" presStyleIdx="1" presStyleCnt="4">
        <dgm:presLayoutVars>
          <dgm:chMax val="0"/>
          <dgm:chPref val="0"/>
        </dgm:presLayoutVars>
      </dgm:prSet>
      <dgm:spPr/>
    </dgm:pt>
    <dgm:pt modelId="{36DD7978-A3FB-462B-BE63-216FF860B4E9}" type="pres">
      <dgm:prSet presAssocID="{2A3D7704-C10E-4A27-BCB2-AE0B5BE75D1E}" presName="sibTrans" presStyleCnt="0"/>
      <dgm:spPr/>
    </dgm:pt>
    <dgm:pt modelId="{4C93FFF8-BFDC-4D47-A26E-38CB88028E73}" type="pres">
      <dgm:prSet presAssocID="{FD9A80EA-6AF8-494B-A892-DFB1368370C8}" presName="compNode" presStyleCnt="0"/>
      <dgm:spPr/>
    </dgm:pt>
    <dgm:pt modelId="{66220EB2-BD6F-42DD-B599-9DEF71A8D20E}" type="pres">
      <dgm:prSet presAssocID="{FD9A80EA-6AF8-494B-A892-DFB1368370C8}" presName="bgRect" presStyleLbl="bgShp" presStyleIdx="2" presStyleCnt="4"/>
      <dgm:spPr/>
    </dgm:pt>
    <dgm:pt modelId="{7CB5A338-AC5A-45DA-946D-EEDA1D514FBA}" type="pres">
      <dgm:prSet presAssocID="{FD9A80EA-6AF8-494B-A892-DFB1368370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A99B9B7E-DA96-4C21-89D6-1B2DDA08812F}" type="pres">
      <dgm:prSet presAssocID="{FD9A80EA-6AF8-494B-A892-DFB1368370C8}" presName="spaceRect" presStyleCnt="0"/>
      <dgm:spPr/>
    </dgm:pt>
    <dgm:pt modelId="{1F8C5BFC-4E17-4C41-A849-858D0D361C60}" type="pres">
      <dgm:prSet presAssocID="{FD9A80EA-6AF8-494B-A892-DFB1368370C8}" presName="parTx" presStyleLbl="revTx" presStyleIdx="2" presStyleCnt="4">
        <dgm:presLayoutVars>
          <dgm:chMax val="0"/>
          <dgm:chPref val="0"/>
        </dgm:presLayoutVars>
      </dgm:prSet>
      <dgm:spPr/>
    </dgm:pt>
    <dgm:pt modelId="{B439A1B8-96DC-4926-BE69-FDF3517900CE}" type="pres">
      <dgm:prSet presAssocID="{A7899311-622F-4384-A0D1-46B729FE1FD1}" presName="sibTrans" presStyleCnt="0"/>
      <dgm:spPr/>
    </dgm:pt>
    <dgm:pt modelId="{58A9507A-B2DE-4EE4-9FC9-2219D31751DC}" type="pres">
      <dgm:prSet presAssocID="{99722BC2-B052-4FE6-8C3B-C4F77D367CF9}" presName="compNode" presStyleCnt="0"/>
      <dgm:spPr/>
    </dgm:pt>
    <dgm:pt modelId="{E3D8F0EB-C02D-4607-A1E4-223CA94CC356}" type="pres">
      <dgm:prSet presAssocID="{99722BC2-B052-4FE6-8C3B-C4F77D367CF9}" presName="bgRect" presStyleLbl="bgShp" presStyleIdx="3" presStyleCnt="4"/>
      <dgm:spPr/>
    </dgm:pt>
    <dgm:pt modelId="{DB82125F-439E-4EDA-980E-DD65BD3F3A6C}" type="pres">
      <dgm:prSet presAssocID="{99722BC2-B052-4FE6-8C3B-C4F77D367C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21E31379-8C2B-4BC4-BA19-65F441D11C03}" type="pres">
      <dgm:prSet presAssocID="{99722BC2-B052-4FE6-8C3B-C4F77D367CF9}" presName="spaceRect" presStyleCnt="0"/>
      <dgm:spPr/>
    </dgm:pt>
    <dgm:pt modelId="{A217C3D8-7AB1-4815-9C72-89E32E0A6C7A}" type="pres">
      <dgm:prSet presAssocID="{99722BC2-B052-4FE6-8C3B-C4F77D367CF9}" presName="parTx" presStyleLbl="revTx" presStyleIdx="3" presStyleCnt="4">
        <dgm:presLayoutVars>
          <dgm:chMax val="0"/>
          <dgm:chPref val="0"/>
        </dgm:presLayoutVars>
      </dgm:prSet>
      <dgm:spPr/>
    </dgm:pt>
  </dgm:ptLst>
  <dgm:cxnLst>
    <dgm:cxn modelId="{70FC6005-E13E-44B0-B003-8AD9DB37D691}" srcId="{A2DC5653-2004-4B9F-B225-5C0CFB270BAB}" destId="{99722BC2-B052-4FE6-8C3B-C4F77D367CF9}" srcOrd="3" destOrd="0" parTransId="{8AA5E649-AFFB-4890-99F7-8F0CFFF84391}" sibTransId="{C8430ECD-4B8E-438B-AD2B-D370297C190F}"/>
    <dgm:cxn modelId="{19856414-38FD-405F-A86C-1FD91E855BDA}" type="presOf" srcId="{FD9A80EA-6AF8-494B-A892-DFB1368370C8}" destId="{1F8C5BFC-4E17-4C41-A849-858D0D361C60}" srcOrd="0" destOrd="0" presId="urn:microsoft.com/office/officeart/2018/2/layout/IconVerticalSolidList"/>
    <dgm:cxn modelId="{C983FE14-F6F7-4D40-AF8F-0CDFF912F6F4}" srcId="{A2DC5653-2004-4B9F-B225-5C0CFB270BAB}" destId="{D350C2BA-CA27-483E-8BF6-DBB72A95B7EA}" srcOrd="0" destOrd="0" parTransId="{CE23C322-1659-40EF-93BF-B0F34B2F60EE}" sibTransId="{4F12077B-0361-4E68-8B62-88FFD3DBE403}"/>
    <dgm:cxn modelId="{B91C7D19-5072-471C-B49B-50BFA18E0AD2}" type="presOf" srcId="{99722BC2-B052-4FE6-8C3B-C4F77D367CF9}" destId="{A217C3D8-7AB1-4815-9C72-89E32E0A6C7A}" srcOrd="0" destOrd="0" presId="urn:microsoft.com/office/officeart/2018/2/layout/IconVerticalSolidList"/>
    <dgm:cxn modelId="{2924E26B-9796-4EFF-9EEA-1166997EAA89}" type="presOf" srcId="{D350C2BA-CA27-483E-8BF6-DBB72A95B7EA}" destId="{5E9C961C-7E25-4D25-A95B-B0BC80AB9C89}" srcOrd="0" destOrd="0" presId="urn:microsoft.com/office/officeart/2018/2/layout/IconVerticalSolidList"/>
    <dgm:cxn modelId="{69F63D58-16FA-4E92-9A30-E2D6A6A6FB2A}" srcId="{A2DC5653-2004-4B9F-B225-5C0CFB270BAB}" destId="{FD9A80EA-6AF8-494B-A892-DFB1368370C8}" srcOrd="2" destOrd="0" parTransId="{DA828858-BB53-4021-9432-C2B5FB52FA50}" sibTransId="{A7899311-622F-4384-A0D1-46B729FE1FD1}"/>
    <dgm:cxn modelId="{1ED8D180-9448-49D3-962E-859F052840A4}" type="presOf" srcId="{A2DC5653-2004-4B9F-B225-5C0CFB270BAB}" destId="{E08F6BF5-3CA1-4DC1-BD6A-9B894A13A15E}" srcOrd="0" destOrd="0" presId="urn:microsoft.com/office/officeart/2018/2/layout/IconVerticalSolidList"/>
    <dgm:cxn modelId="{24350AB3-B85C-437A-AD5B-45A30D4D3D19}" type="presOf" srcId="{F05C8B17-F46A-4255-83FC-4B3230011834}" destId="{380CB9E3-7AF7-4FF9-8A66-338FA8977D2A}" srcOrd="0" destOrd="0" presId="urn:microsoft.com/office/officeart/2018/2/layout/IconVerticalSolidList"/>
    <dgm:cxn modelId="{31DEFEBA-7A48-47CB-B9F8-503C284E9FDC}" srcId="{A2DC5653-2004-4B9F-B225-5C0CFB270BAB}" destId="{F05C8B17-F46A-4255-83FC-4B3230011834}" srcOrd="1" destOrd="0" parTransId="{3A56B672-9D9B-4407-AAE3-5B42B61F6CF0}" sibTransId="{2A3D7704-C10E-4A27-BCB2-AE0B5BE75D1E}"/>
    <dgm:cxn modelId="{3D253048-8769-48C8-A08E-57AE535B7673}" type="presParOf" srcId="{E08F6BF5-3CA1-4DC1-BD6A-9B894A13A15E}" destId="{59D891C2-6F22-4B79-B95C-7FD7FC809691}" srcOrd="0" destOrd="0" presId="urn:microsoft.com/office/officeart/2018/2/layout/IconVerticalSolidList"/>
    <dgm:cxn modelId="{F56D11AA-7088-4DB3-B735-60B04E83C462}" type="presParOf" srcId="{59D891C2-6F22-4B79-B95C-7FD7FC809691}" destId="{449CA1C4-A244-44AA-90B0-86635B8DD7A0}" srcOrd="0" destOrd="0" presId="urn:microsoft.com/office/officeart/2018/2/layout/IconVerticalSolidList"/>
    <dgm:cxn modelId="{CF40AA78-6D4F-4E5C-B12A-52FF521D83F6}" type="presParOf" srcId="{59D891C2-6F22-4B79-B95C-7FD7FC809691}" destId="{52E4E5B3-36B9-45FC-A840-1018427FC772}" srcOrd="1" destOrd="0" presId="urn:microsoft.com/office/officeart/2018/2/layout/IconVerticalSolidList"/>
    <dgm:cxn modelId="{21ED8C35-1664-4598-A099-731D018DB9EF}" type="presParOf" srcId="{59D891C2-6F22-4B79-B95C-7FD7FC809691}" destId="{43815BE8-9054-4722-8564-1048C033BEC3}" srcOrd="2" destOrd="0" presId="urn:microsoft.com/office/officeart/2018/2/layout/IconVerticalSolidList"/>
    <dgm:cxn modelId="{7D1B46D9-39FD-4210-AF61-2831716CD805}" type="presParOf" srcId="{59D891C2-6F22-4B79-B95C-7FD7FC809691}" destId="{5E9C961C-7E25-4D25-A95B-B0BC80AB9C89}" srcOrd="3" destOrd="0" presId="urn:microsoft.com/office/officeart/2018/2/layout/IconVerticalSolidList"/>
    <dgm:cxn modelId="{342BFFBF-0F01-48F1-BC4D-7AEE3FFAB621}" type="presParOf" srcId="{E08F6BF5-3CA1-4DC1-BD6A-9B894A13A15E}" destId="{FED6BE96-6FC5-44EC-8E10-A3585F695903}" srcOrd="1" destOrd="0" presId="urn:microsoft.com/office/officeart/2018/2/layout/IconVerticalSolidList"/>
    <dgm:cxn modelId="{B1C59776-24DC-4585-BAED-03453306CC11}" type="presParOf" srcId="{E08F6BF5-3CA1-4DC1-BD6A-9B894A13A15E}" destId="{1186FC26-244F-4B74-912D-F7EE99B2B1FE}" srcOrd="2" destOrd="0" presId="urn:microsoft.com/office/officeart/2018/2/layout/IconVerticalSolidList"/>
    <dgm:cxn modelId="{420E227D-90D7-4046-9FE3-447E932D5951}" type="presParOf" srcId="{1186FC26-244F-4B74-912D-F7EE99B2B1FE}" destId="{8805B3A7-3D59-4EC6-B1BB-71BE79F19F77}" srcOrd="0" destOrd="0" presId="urn:microsoft.com/office/officeart/2018/2/layout/IconVerticalSolidList"/>
    <dgm:cxn modelId="{6281E1CB-3531-4229-A0D5-D961DAFEA8AF}" type="presParOf" srcId="{1186FC26-244F-4B74-912D-F7EE99B2B1FE}" destId="{342B9E68-F998-437F-8C47-5C92B6AF55E9}" srcOrd="1" destOrd="0" presId="urn:microsoft.com/office/officeart/2018/2/layout/IconVerticalSolidList"/>
    <dgm:cxn modelId="{A79E0419-A1B0-45E5-9B79-6231BA10578D}" type="presParOf" srcId="{1186FC26-244F-4B74-912D-F7EE99B2B1FE}" destId="{8718B51F-C432-440B-A191-44313D6231EB}" srcOrd="2" destOrd="0" presId="urn:microsoft.com/office/officeart/2018/2/layout/IconVerticalSolidList"/>
    <dgm:cxn modelId="{E4EF48A7-1F1D-40D4-A0DD-4D05BDD1473F}" type="presParOf" srcId="{1186FC26-244F-4B74-912D-F7EE99B2B1FE}" destId="{380CB9E3-7AF7-4FF9-8A66-338FA8977D2A}" srcOrd="3" destOrd="0" presId="urn:microsoft.com/office/officeart/2018/2/layout/IconVerticalSolidList"/>
    <dgm:cxn modelId="{4089264F-12EE-411D-AFFB-351FA0B3CD8A}" type="presParOf" srcId="{E08F6BF5-3CA1-4DC1-BD6A-9B894A13A15E}" destId="{36DD7978-A3FB-462B-BE63-216FF860B4E9}" srcOrd="3" destOrd="0" presId="urn:microsoft.com/office/officeart/2018/2/layout/IconVerticalSolidList"/>
    <dgm:cxn modelId="{0428AEFE-53CC-49B0-B22F-C24658320122}" type="presParOf" srcId="{E08F6BF5-3CA1-4DC1-BD6A-9B894A13A15E}" destId="{4C93FFF8-BFDC-4D47-A26E-38CB88028E73}" srcOrd="4" destOrd="0" presId="urn:microsoft.com/office/officeart/2018/2/layout/IconVerticalSolidList"/>
    <dgm:cxn modelId="{37C43270-12E2-4F89-A236-CDF71F021E8B}" type="presParOf" srcId="{4C93FFF8-BFDC-4D47-A26E-38CB88028E73}" destId="{66220EB2-BD6F-42DD-B599-9DEF71A8D20E}" srcOrd="0" destOrd="0" presId="urn:microsoft.com/office/officeart/2018/2/layout/IconVerticalSolidList"/>
    <dgm:cxn modelId="{5A6EB1F3-8086-4484-9B98-603F52516BB4}" type="presParOf" srcId="{4C93FFF8-BFDC-4D47-A26E-38CB88028E73}" destId="{7CB5A338-AC5A-45DA-946D-EEDA1D514FBA}" srcOrd="1" destOrd="0" presId="urn:microsoft.com/office/officeart/2018/2/layout/IconVerticalSolidList"/>
    <dgm:cxn modelId="{271D7B82-5031-4DFA-81A2-14356A131AFB}" type="presParOf" srcId="{4C93FFF8-BFDC-4D47-A26E-38CB88028E73}" destId="{A99B9B7E-DA96-4C21-89D6-1B2DDA08812F}" srcOrd="2" destOrd="0" presId="urn:microsoft.com/office/officeart/2018/2/layout/IconVerticalSolidList"/>
    <dgm:cxn modelId="{92FDF474-6D29-4CF0-BBC3-68CAD0B979EF}" type="presParOf" srcId="{4C93FFF8-BFDC-4D47-A26E-38CB88028E73}" destId="{1F8C5BFC-4E17-4C41-A849-858D0D361C60}" srcOrd="3" destOrd="0" presId="urn:microsoft.com/office/officeart/2018/2/layout/IconVerticalSolidList"/>
    <dgm:cxn modelId="{A39792BC-D624-43D6-9C92-C4F5FA005B05}" type="presParOf" srcId="{E08F6BF5-3CA1-4DC1-BD6A-9B894A13A15E}" destId="{B439A1B8-96DC-4926-BE69-FDF3517900CE}" srcOrd="5" destOrd="0" presId="urn:microsoft.com/office/officeart/2018/2/layout/IconVerticalSolidList"/>
    <dgm:cxn modelId="{BE74547A-45B5-4080-B844-D683936807F2}" type="presParOf" srcId="{E08F6BF5-3CA1-4DC1-BD6A-9B894A13A15E}" destId="{58A9507A-B2DE-4EE4-9FC9-2219D31751DC}" srcOrd="6" destOrd="0" presId="urn:microsoft.com/office/officeart/2018/2/layout/IconVerticalSolidList"/>
    <dgm:cxn modelId="{F60A9C01-7BA2-45A2-AD46-68ED88580064}" type="presParOf" srcId="{58A9507A-B2DE-4EE4-9FC9-2219D31751DC}" destId="{E3D8F0EB-C02D-4607-A1E4-223CA94CC356}" srcOrd="0" destOrd="0" presId="urn:microsoft.com/office/officeart/2018/2/layout/IconVerticalSolidList"/>
    <dgm:cxn modelId="{C056A077-A31C-4769-A8FA-F8D4D7B52F3D}" type="presParOf" srcId="{58A9507A-B2DE-4EE4-9FC9-2219D31751DC}" destId="{DB82125F-439E-4EDA-980E-DD65BD3F3A6C}" srcOrd="1" destOrd="0" presId="urn:microsoft.com/office/officeart/2018/2/layout/IconVerticalSolidList"/>
    <dgm:cxn modelId="{9E4A9122-F221-4E95-A27E-BF9A1E47EC37}" type="presParOf" srcId="{58A9507A-B2DE-4EE4-9FC9-2219D31751DC}" destId="{21E31379-8C2B-4BC4-BA19-65F441D11C03}" srcOrd="2" destOrd="0" presId="urn:microsoft.com/office/officeart/2018/2/layout/IconVerticalSolidList"/>
    <dgm:cxn modelId="{050B7585-CD5B-4AE6-AA7B-E4E548B1C8F7}" type="presParOf" srcId="{58A9507A-B2DE-4EE4-9FC9-2219D31751DC}" destId="{A217C3D8-7AB1-4815-9C72-89E32E0A6C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4EDFB7-2F1B-4ED1-AFD9-4111EAA0D7D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4817107-CB4C-4BEC-A950-46ED70227477}">
      <dgm:prSet/>
      <dgm:spPr/>
      <dgm:t>
        <a:bodyPr/>
        <a:lstStyle/>
        <a:p>
          <a:r>
            <a:rPr lang="en-US"/>
            <a:t>Automation</a:t>
          </a:r>
        </a:p>
      </dgm:t>
    </dgm:pt>
    <dgm:pt modelId="{976543BB-AB44-4648-9AA8-DA208DC748C1}" type="parTrans" cxnId="{F8E8B84B-A6E0-41DB-A449-24A4EDE0C42C}">
      <dgm:prSet/>
      <dgm:spPr/>
      <dgm:t>
        <a:bodyPr/>
        <a:lstStyle/>
        <a:p>
          <a:endParaRPr lang="en-US"/>
        </a:p>
      </dgm:t>
    </dgm:pt>
    <dgm:pt modelId="{03C031B9-95BF-4D2F-9EA4-EA20C3D7D804}" type="sibTrans" cxnId="{F8E8B84B-A6E0-41DB-A449-24A4EDE0C42C}">
      <dgm:prSet/>
      <dgm:spPr/>
      <dgm:t>
        <a:bodyPr/>
        <a:lstStyle/>
        <a:p>
          <a:endParaRPr lang="en-US"/>
        </a:p>
      </dgm:t>
    </dgm:pt>
    <dgm:pt modelId="{77C48133-A294-4FBD-9E58-57B0C90AF79F}">
      <dgm:prSet/>
      <dgm:spPr/>
      <dgm:t>
        <a:bodyPr/>
        <a:lstStyle/>
        <a:p>
          <a:r>
            <a:rPr lang="en-US"/>
            <a:t>Machine Vision</a:t>
          </a:r>
        </a:p>
      </dgm:t>
    </dgm:pt>
    <dgm:pt modelId="{2B9A9461-C6D2-4EF7-A1C5-FEE394C8A7F9}" type="parTrans" cxnId="{E84B4F4D-B4C0-4832-BE35-003E81EA3653}">
      <dgm:prSet/>
      <dgm:spPr/>
      <dgm:t>
        <a:bodyPr/>
        <a:lstStyle/>
        <a:p>
          <a:endParaRPr lang="en-US"/>
        </a:p>
      </dgm:t>
    </dgm:pt>
    <dgm:pt modelId="{C440C8E7-50E1-4408-9AA2-D5AC417F4DBB}" type="sibTrans" cxnId="{E84B4F4D-B4C0-4832-BE35-003E81EA3653}">
      <dgm:prSet/>
      <dgm:spPr/>
      <dgm:t>
        <a:bodyPr/>
        <a:lstStyle/>
        <a:p>
          <a:endParaRPr lang="en-US"/>
        </a:p>
      </dgm:t>
    </dgm:pt>
    <dgm:pt modelId="{73B0E466-FB7F-4935-A23E-A562A72DEDDF}">
      <dgm:prSet/>
      <dgm:spPr/>
      <dgm:t>
        <a:bodyPr/>
        <a:lstStyle/>
        <a:p>
          <a:r>
            <a:rPr lang="en-US"/>
            <a:t>Natural Language Processing</a:t>
          </a:r>
        </a:p>
      </dgm:t>
    </dgm:pt>
    <dgm:pt modelId="{D1B00FD6-A409-44E8-BC43-09AC6029925C}" type="parTrans" cxnId="{136BACF3-2564-4D85-809E-EBAA27B3EFC3}">
      <dgm:prSet/>
      <dgm:spPr/>
      <dgm:t>
        <a:bodyPr/>
        <a:lstStyle/>
        <a:p>
          <a:endParaRPr lang="en-US"/>
        </a:p>
      </dgm:t>
    </dgm:pt>
    <dgm:pt modelId="{0A77930A-D85E-4A74-9E96-D7D05064756C}" type="sibTrans" cxnId="{136BACF3-2564-4D85-809E-EBAA27B3EFC3}">
      <dgm:prSet/>
      <dgm:spPr/>
      <dgm:t>
        <a:bodyPr/>
        <a:lstStyle/>
        <a:p>
          <a:endParaRPr lang="en-US"/>
        </a:p>
      </dgm:t>
    </dgm:pt>
    <dgm:pt modelId="{6244F97B-FAE9-4697-8A63-2DC20843FAB2}">
      <dgm:prSet/>
      <dgm:spPr/>
      <dgm:t>
        <a:bodyPr/>
        <a:lstStyle/>
        <a:p>
          <a:r>
            <a:rPr lang="en-US"/>
            <a:t>Robotics</a:t>
          </a:r>
        </a:p>
      </dgm:t>
    </dgm:pt>
    <dgm:pt modelId="{28148A82-CD7A-4FBA-AB17-214973B837F8}" type="parTrans" cxnId="{CB22786B-1B11-430A-B524-6CF337B6C75C}">
      <dgm:prSet/>
      <dgm:spPr/>
      <dgm:t>
        <a:bodyPr/>
        <a:lstStyle/>
        <a:p>
          <a:endParaRPr lang="en-US"/>
        </a:p>
      </dgm:t>
    </dgm:pt>
    <dgm:pt modelId="{DF847715-AFD2-439C-88A9-7ED812799225}" type="sibTrans" cxnId="{CB22786B-1B11-430A-B524-6CF337B6C75C}">
      <dgm:prSet/>
      <dgm:spPr/>
      <dgm:t>
        <a:bodyPr/>
        <a:lstStyle/>
        <a:p>
          <a:endParaRPr lang="en-US"/>
        </a:p>
      </dgm:t>
    </dgm:pt>
    <dgm:pt modelId="{490B7CE3-C206-4CE5-9206-787B51CE49A7}">
      <dgm:prSet/>
      <dgm:spPr/>
      <dgm:t>
        <a:bodyPr/>
        <a:lstStyle/>
        <a:p>
          <a:r>
            <a:rPr lang="en-US"/>
            <a:t>Self Driving Cars</a:t>
          </a:r>
        </a:p>
      </dgm:t>
    </dgm:pt>
    <dgm:pt modelId="{FD95DEDA-CFE1-4BDE-A3B9-88217F6930EE}" type="parTrans" cxnId="{AFD7B9AE-FE3C-46C0-869E-5EADB520F46E}">
      <dgm:prSet/>
      <dgm:spPr/>
      <dgm:t>
        <a:bodyPr/>
        <a:lstStyle/>
        <a:p>
          <a:endParaRPr lang="en-US"/>
        </a:p>
      </dgm:t>
    </dgm:pt>
    <dgm:pt modelId="{2A743AE0-C5C1-43EC-8938-5E07ED509EE0}" type="sibTrans" cxnId="{AFD7B9AE-FE3C-46C0-869E-5EADB520F46E}">
      <dgm:prSet/>
      <dgm:spPr/>
      <dgm:t>
        <a:bodyPr/>
        <a:lstStyle/>
        <a:p>
          <a:endParaRPr lang="en-US"/>
        </a:p>
      </dgm:t>
    </dgm:pt>
    <dgm:pt modelId="{82A07229-09B1-41B8-B818-82E2AAE43B3E}">
      <dgm:prSet/>
      <dgm:spPr/>
      <dgm:t>
        <a:bodyPr/>
        <a:lstStyle/>
        <a:p>
          <a:r>
            <a:rPr lang="en-US"/>
            <a:t>Machine Learning</a:t>
          </a:r>
        </a:p>
      </dgm:t>
    </dgm:pt>
    <dgm:pt modelId="{C1906A9E-6DFF-4459-A754-9E080B2A444E}" type="parTrans" cxnId="{81D3B967-6E97-44FB-9EFF-4169827F6E25}">
      <dgm:prSet/>
      <dgm:spPr/>
      <dgm:t>
        <a:bodyPr/>
        <a:lstStyle/>
        <a:p>
          <a:endParaRPr lang="en-US"/>
        </a:p>
      </dgm:t>
    </dgm:pt>
    <dgm:pt modelId="{56766371-C480-43FC-9015-E626F2E40655}" type="sibTrans" cxnId="{81D3B967-6E97-44FB-9EFF-4169827F6E25}">
      <dgm:prSet/>
      <dgm:spPr/>
      <dgm:t>
        <a:bodyPr/>
        <a:lstStyle/>
        <a:p>
          <a:endParaRPr lang="en-US"/>
        </a:p>
      </dgm:t>
    </dgm:pt>
    <dgm:pt modelId="{926D233E-EF0F-4874-886B-F3FF72DFF933}">
      <dgm:prSet/>
      <dgm:spPr/>
      <dgm:t>
        <a:bodyPr/>
        <a:lstStyle/>
        <a:p>
          <a:r>
            <a:rPr lang="en-US"/>
            <a:t>Supervised</a:t>
          </a:r>
        </a:p>
      </dgm:t>
    </dgm:pt>
    <dgm:pt modelId="{605BF071-7913-4819-8E46-7DFEF07F19A4}" type="parTrans" cxnId="{FEF20808-2A05-4340-BD99-D1CFA4983907}">
      <dgm:prSet/>
      <dgm:spPr/>
      <dgm:t>
        <a:bodyPr/>
        <a:lstStyle/>
        <a:p>
          <a:endParaRPr lang="en-US"/>
        </a:p>
      </dgm:t>
    </dgm:pt>
    <dgm:pt modelId="{9D288534-4318-42D2-9380-131E854B11A8}" type="sibTrans" cxnId="{FEF20808-2A05-4340-BD99-D1CFA4983907}">
      <dgm:prSet/>
      <dgm:spPr/>
      <dgm:t>
        <a:bodyPr/>
        <a:lstStyle/>
        <a:p>
          <a:endParaRPr lang="en-US"/>
        </a:p>
      </dgm:t>
    </dgm:pt>
    <dgm:pt modelId="{6D9E5671-D529-452F-AC18-E8DBE45C9194}">
      <dgm:prSet/>
      <dgm:spPr/>
      <dgm:t>
        <a:bodyPr/>
        <a:lstStyle/>
        <a:p>
          <a:r>
            <a:rPr lang="en-US"/>
            <a:t>Unsupervised</a:t>
          </a:r>
        </a:p>
      </dgm:t>
    </dgm:pt>
    <dgm:pt modelId="{44F2C581-3077-4006-A194-2630AA87BAD5}" type="parTrans" cxnId="{E48AE9CA-5866-4F89-8506-B1FE64688A01}">
      <dgm:prSet/>
      <dgm:spPr/>
      <dgm:t>
        <a:bodyPr/>
        <a:lstStyle/>
        <a:p>
          <a:endParaRPr lang="en-US"/>
        </a:p>
      </dgm:t>
    </dgm:pt>
    <dgm:pt modelId="{869D9CB1-6D00-4C88-91B7-4AA9CA89F5A9}" type="sibTrans" cxnId="{E48AE9CA-5866-4F89-8506-B1FE64688A01}">
      <dgm:prSet/>
      <dgm:spPr/>
      <dgm:t>
        <a:bodyPr/>
        <a:lstStyle/>
        <a:p>
          <a:endParaRPr lang="en-US"/>
        </a:p>
      </dgm:t>
    </dgm:pt>
    <dgm:pt modelId="{9A66C550-753E-4976-B479-C178CA017D83}">
      <dgm:prSet/>
      <dgm:spPr/>
      <dgm:t>
        <a:bodyPr/>
        <a:lstStyle/>
        <a:p>
          <a:r>
            <a:rPr lang="en-US"/>
            <a:t>Reinforcement</a:t>
          </a:r>
        </a:p>
      </dgm:t>
    </dgm:pt>
    <dgm:pt modelId="{119E7826-79B0-4466-93A0-9E5CB3044CD3}" type="parTrans" cxnId="{06742609-0094-4230-B727-D0A3E6274E85}">
      <dgm:prSet/>
      <dgm:spPr/>
      <dgm:t>
        <a:bodyPr/>
        <a:lstStyle/>
        <a:p>
          <a:endParaRPr lang="en-US"/>
        </a:p>
      </dgm:t>
    </dgm:pt>
    <dgm:pt modelId="{D1538E62-5389-43DD-BDBD-E930972C681F}" type="sibTrans" cxnId="{06742609-0094-4230-B727-D0A3E6274E85}">
      <dgm:prSet/>
      <dgm:spPr/>
      <dgm:t>
        <a:bodyPr/>
        <a:lstStyle/>
        <a:p>
          <a:endParaRPr lang="en-US"/>
        </a:p>
      </dgm:t>
    </dgm:pt>
    <dgm:pt modelId="{3080F01B-462B-4F81-9BF0-343033F4B30B}" type="pres">
      <dgm:prSet presAssocID="{324EDFB7-2F1B-4ED1-AFD9-4111EAA0D7D2}" presName="linear" presStyleCnt="0">
        <dgm:presLayoutVars>
          <dgm:dir/>
          <dgm:animLvl val="lvl"/>
          <dgm:resizeHandles val="exact"/>
        </dgm:presLayoutVars>
      </dgm:prSet>
      <dgm:spPr/>
    </dgm:pt>
    <dgm:pt modelId="{1D017906-DFDF-4613-9E86-53D7E1A3F1EA}" type="pres">
      <dgm:prSet presAssocID="{34817107-CB4C-4BEC-A950-46ED70227477}" presName="parentLin" presStyleCnt="0"/>
      <dgm:spPr/>
    </dgm:pt>
    <dgm:pt modelId="{A07429E0-73D4-4154-835F-D0FB25B40EFB}" type="pres">
      <dgm:prSet presAssocID="{34817107-CB4C-4BEC-A950-46ED70227477}" presName="parentLeftMargin" presStyleLbl="node1" presStyleIdx="0" presStyleCnt="6"/>
      <dgm:spPr/>
    </dgm:pt>
    <dgm:pt modelId="{2443C477-B9C9-4C8F-8C34-0A6BE03D68E8}" type="pres">
      <dgm:prSet presAssocID="{34817107-CB4C-4BEC-A950-46ED70227477}" presName="parentText" presStyleLbl="node1" presStyleIdx="0" presStyleCnt="6">
        <dgm:presLayoutVars>
          <dgm:chMax val="0"/>
          <dgm:bulletEnabled val="1"/>
        </dgm:presLayoutVars>
      </dgm:prSet>
      <dgm:spPr/>
    </dgm:pt>
    <dgm:pt modelId="{BC6F8712-F47B-49EE-BE8A-AF98422167D0}" type="pres">
      <dgm:prSet presAssocID="{34817107-CB4C-4BEC-A950-46ED70227477}" presName="negativeSpace" presStyleCnt="0"/>
      <dgm:spPr/>
    </dgm:pt>
    <dgm:pt modelId="{10F87DF8-B9A3-485F-9539-3FF475EEC169}" type="pres">
      <dgm:prSet presAssocID="{34817107-CB4C-4BEC-A950-46ED70227477}" presName="childText" presStyleLbl="conFgAcc1" presStyleIdx="0" presStyleCnt="6">
        <dgm:presLayoutVars>
          <dgm:bulletEnabled val="1"/>
        </dgm:presLayoutVars>
      </dgm:prSet>
      <dgm:spPr/>
    </dgm:pt>
    <dgm:pt modelId="{F5FE3C1D-D9AD-4455-A850-E0D81A3F0063}" type="pres">
      <dgm:prSet presAssocID="{03C031B9-95BF-4D2F-9EA4-EA20C3D7D804}" presName="spaceBetweenRectangles" presStyleCnt="0"/>
      <dgm:spPr/>
    </dgm:pt>
    <dgm:pt modelId="{37CD6C01-301A-46E8-BE08-4BF6BF3845EC}" type="pres">
      <dgm:prSet presAssocID="{77C48133-A294-4FBD-9E58-57B0C90AF79F}" presName="parentLin" presStyleCnt="0"/>
      <dgm:spPr/>
    </dgm:pt>
    <dgm:pt modelId="{4F262277-3D9B-459F-A850-10F26AE5F758}" type="pres">
      <dgm:prSet presAssocID="{77C48133-A294-4FBD-9E58-57B0C90AF79F}" presName="parentLeftMargin" presStyleLbl="node1" presStyleIdx="0" presStyleCnt="6"/>
      <dgm:spPr/>
    </dgm:pt>
    <dgm:pt modelId="{DECD7C6E-6085-4123-AEC0-E42815BBF3A3}" type="pres">
      <dgm:prSet presAssocID="{77C48133-A294-4FBD-9E58-57B0C90AF79F}" presName="parentText" presStyleLbl="node1" presStyleIdx="1" presStyleCnt="6">
        <dgm:presLayoutVars>
          <dgm:chMax val="0"/>
          <dgm:bulletEnabled val="1"/>
        </dgm:presLayoutVars>
      </dgm:prSet>
      <dgm:spPr/>
    </dgm:pt>
    <dgm:pt modelId="{7B3BDDAF-10C1-4148-A372-D7E6D46D8295}" type="pres">
      <dgm:prSet presAssocID="{77C48133-A294-4FBD-9E58-57B0C90AF79F}" presName="negativeSpace" presStyleCnt="0"/>
      <dgm:spPr/>
    </dgm:pt>
    <dgm:pt modelId="{91831FE1-034E-4EC7-85EA-F9BAA602B946}" type="pres">
      <dgm:prSet presAssocID="{77C48133-A294-4FBD-9E58-57B0C90AF79F}" presName="childText" presStyleLbl="conFgAcc1" presStyleIdx="1" presStyleCnt="6">
        <dgm:presLayoutVars>
          <dgm:bulletEnabled val="1"/>
        </dgm:presLayoutVars>
      </dgm:prSet>
      <dgm:spPr/>
    </dgm:pt>
    <dgm:pt modelId="{8682D24A-E200-454F-98EE-E98D9256A91C}" type="pres">
      <dgm:prSet presAssocID="{C440C8E7-50E1-4408-9AA2-D5AC417F4DBB}" presName="spaceBetweenRectangles" presStyleCnt="0"/>
      <dgm:spPr/>
    </dgm:pt>
    <dgm:pt modelId="{CF6792F4-625B-44DF-A95E-32739168E698}" type="pres">
      <dgm:prSet presAssocID="{73B0E466-FB7F-4935-A23E-A562A72DEDDF}" presName="parentLin" presStyleCnt="0"/>
      <dgm:spPr/>
    </dgm:pt>
    <dgm:pt modelId="{A759C3FF-6AB1-4C12-9929-B9AF5F4D581E}" type="pres">
      <dgm:prSet presAssocID="{73B0E466-FB7F-4935-A23E-A562A72DEDDF}" presName="parentLeftMargin" presStyleLbl="node1" presStyleIdx="1" presStyleCnt="6"/>
      <dgm:spPr/>
    </dgm:pt>
    <dgm:pt modelId="{D79D3EAA-45AE-4A39-B6C8-69A007049FAB}" type="pres">
      <dgm:prSet presAssocID="{73B0E466-FB7F-4935-A23E-A562A72DEDDF}" presName="parentText" presStyleLbl="node1" presStyleIdx="2" presStyleCnt="6">
        <dgm:presLayoutVars>
          <dgm:chMax val="0"/>
          <dgm:bulletEnabled val="1"/>
        </dgm:presLayoutVars>
      </dgm:prSet>
      <dgm:spPr/>
    </dgm:pt>
    <dgm:pt modelId="{08D5CE6F-99BA-4D09-B708-B7E2F4AFFC1B}" type="pres">
      <dgm:prSet presAssocID="{73B0E466-FB7F-4935-A23E-A562A72DEDDF}" presName="negativeSpace" presStyleCnt="0"/>
      <dgm:spPr/>
    </dgm:pt>
    <dgm:pt modelId="{20AC2150-B227-4321-8E5A-C566D8EA8A72}" type="pres">
      <dgm:prSet presAssocID="{73B0E466-FB7F-4935-A23E-A562A72DEDDF}" presName="childText" presStyleLbl="conFgAcc1" presStyleIdx="2" presStyleCnt="6">
        <dgm:presLayoutVars>
          <dgm:bulletEnabled val="1"/>
        </dgm:presLayoutVars>
      </dgm:prSet>
      <dgm:spPr/>
    </dgm:pt>
    <dgm:pt modelId="{A83AFE2D-CA0B-4A72-8079-1D72A8EF8D80}" type="pres">
      <dgm:prSet presAssocID="{0A77930A-D85E-4A74-9E96-D7D05064756C}" presName="spaceBetweenRectangles" presStyleCnt="0"/>
      <dgm:spPr/>
    </dgm:pt>
    <dgm:pt modelId="{926C96CB-7452-4558-B2E8-FA9A7C035EE1}" type="pres">
      <dgm:prSet presAssocID="{6244F97B-FAE9-4697-8A63-2DC20843FAB2}" presName="parentLin" presStyleCnt="0"/>
      <dgm:spPr/>
    </dgm:pt>
    <dgm:pt modelId="{6AF7BAA1-AA07-4D38-B3DC-F3FC392C95D3}" type="pres">
      <dgm:prSet presAssocID="{6244F97B-FAE9-4697-8A63-2DC20843FAB2}" presName="parentLeftMargin" presStyleLbl="node1" presStyleIdx="2" presStyleCnt="6"/>
      <dgm:spPr/>
    </dgm:pt>
    <dgm:pt modelId="{4B40BB7D-04E1-4336-9ACA-F62DE88ABCBD}" type="pres">
      <dgm:prSet presAssocID="{6244F97B-FAE9-4697-8A63-2DC20843FAB2}" presName="parentText" presStyleLbl="node1" presStyleIdx="3" presStyleCnt="6">
        <dgm:presLayoutVars>
          <dgm:chMax val="0"/>
          <dgm:bulletEnabled val="1"/>
        </dgm:presLayoutVars>
      </dgm:prSet>
      <dgm:spPr/>
    </dgm:pt>
    <dgm:pt modelId="{A3F3D874-AC7E-48E2-8591-7CF57424CF74}" type="pres">
      <dgm:prSet presAssocID="{6244F97B-FAE9-4697-8A63-2DC20843FAB2}" presName="negativeSpace" presStyleCnt="0"/>
      <dgm:spPr/>
    </dgm:pt>
    <dgm:pt modelId="{B3F1331E-E19C-47A4-9B41-43EE5CE4A46B}" type="pres">
      <dgm:prSet presAssocID="{6244F97B-FAE9-4697-8A63-2DC20843FAB2}" presName="childText" presStyleLbl="conFgAcc1" presStyleIdx="3" presStyleCnt="6">
        <dgm:presLayoutVars>
          <dgm:bulletEnabled val="1"/>
        </dgm:presLayoutVars>
      </dgm:prSet>
      <dgm:spPr/>
    </dgm:pt>
    <dgm:pt modelId="{827594DE-1884-4E0C-BC7D-53D676E1476C}" type="pres">
      <dgm:prSet presAssocID="{DF847715-AFD2-439C-88A9-7ED812799225}" presName="spaceBetweenRectangles" presStyleCnt="0"/>
      <dgm:spPr/>
    </dgm:pt>
    <dgm:pt modelId="{7D2E4C5E-B8FD-4242-A517-216FC99A40B7}" type="pres">
      <dgm:prSet presAssocID="{490B7CE3-C206-4CE5-9206-787B51CE49A7}" presName="parentLin" presStyleCnt="0"/>
      <dgm:spPr/>
    </dgm:pt>
    <dgm:pt modelId="{27D97A9C-99BA-48EF-9302-8E151358B138}" type="pres">
      <dgm:prSet presAssocID="{490B7CE3-C206-4CE5-9206-787B51CE49A7}" presName="parentLeftMargin" presStyleLbl="node1" presStyleIdx="3" presStyleCnt="6"/>
      <dgm:spPr/>
    </dgm:pt>
    <dgm:pt modelId="{0627271E-61B4-49EB-B7DA-002914032D69}" type="pres">
      <dgm:prSet presAssocID="{490B7CE3-C206-4CE5-9206-787B51CE49A7}" presName="parentText" presStyleLbl="node1" presStyleIdx="4" presStyleCnt="6">
        <dgm:presLayoutVars>
          <dgm:chMax val="0"/>
          <dgm:bulletEnabled val="1"/>
        </dgm:presLayoutVars>
      </dgm:prSet>
      <dgm:spPr/>
    </dgm:pt>
    <dgm:pt modelId="{AF51992C-ED33-434A-9932-9184BA251CC1}" type="pres">
      <dgm:prSet presAssocID="{490B7CE3-C206-4CE5-9206-787B51CE49A7}" presName="negativeSpace" presStyleCnt="0"/>
      <dgm:spPr/>
    </dgm:pt>
    <dgm:pt modelId="{DFAD89DB-D0E5-4618-9EC9-4C7780F29C6D}" type="pres">
      <dgm:prSet presAssocID="{490B7CE3-C206-4CE5-9206-787B51CE49A7}" presName="childText" presStyleLbl="conFgAcc1" presStyleIdx="4" presStyleCnt="6">
        <dgm:presLayoutVars>
          <dgm:bulletEnabled val="1"/>
        </dgm:presLayoutVars>
      </dgm:prSet>
      <dgm:spPr/>
    </dgm:pt>
    <dgm:pt modelId="{EC3EC2A4-ED36-49BE-B7F5-E4897F92B87A}" type="pres">
      <dgm:prSet presAssocID="{2A743AE0-C5C1-43EC-8938-5E07ED509EE0}" presName="spaceBetweenRectangles" presStyleCnt="0"/>
      <dgm:spPr/>
    </dgm:pt>
    <dgm:pt modelId="{ECF16735-858C-453B-8174-BD1B2CA53062}" type="pres">
      <dgm:prSet presAssocID="{82A07229-09B1-41B8-B818-82E2AAE43B3E}" presName="parentLin" presStyleCnt="0"/>
      <dgm:spPr/>
    </dgm:pt>
    <dgm:pt modelId="{6AE28FCB-4475-4F70-9E49-8F71306EEC5A}" type="pres">
      <dgm:prSet presAssocID="{82A07229-09B1-41B8-B818-82E2AAE43B3E}" presName="parentLeftMargin" presStyleLbl="node1" presStyleIdx="4" presStyleCnt="6"/>
      <dgm:spPr/>
    </dgm:pt>
    <dgm:pt modelId="{E76B1B67-3684-46C8-ABCB-80941268F6E3}" type="pres">
      <dgm:prSet presAssocID="{82A07229-09B1-41B8-B818-82E2AAE43B3E}" presName="parentText" presStyleLbl="node1" presStyleIdx="5" presStyleCnt="6">
        <dgm:presLayoutVars>
          <dgm:chMax val="0"/>
          <dgm:bulletEnabled val="1"/>
        </dgm:presLayoutVars>
      </dgm:prSet>
      <dgm:spPr/>
    </dgm:pt>
    <dgm:pt modelId="{63651263-488E-473D-BADD-1ACD3A3D3CE1}" type="pres">
      <dgm:prSet presAssocID="{82A07229-09B1-41B8-B818-82E2AAE43B3E}" presName="negativeSpace" presStyleCnt="0"/>
      <dgm:spPr/>
    </dgm:pt>
    <dgm:pt modelId="{098F272C-127C-4D19-895D-BB371A9E1043}" type="pres">
      <dgm:prSet presAssocID="{82A07229-09B1-41B8-B818-82E2AAE43B3E}" presName="childText" presStyleLbl="conFgAcc1" presStyleIdx="5" presStyleCnt="6">
        <dgm:presLayoutVars>
          <dgm:bulletEnabled val="1"/>
        </dgm:presLayoutVars>
      </dgm:prSet>
      <dgm:spPr/>
    </dgm:pt>
  </dgm:ptLst>
  <dgm:cxnLst>
    <dgm:cxn modelId="{FEF20808-2A05-4340-BD99-D1CFA4983907}" srcId="{82A07229-09B1-41B8-B818-82E2AAE43B3E}" destId="{926D233E-EF0F-4874-886B-F3FF72DFF933}" srcOrd="0" destOrd="0" parTransId="{605BF071-7913-4819-8E46-7DFEF07F19A4}" sibTransId="{9D288534-4318-42D2-9380-131E854B11A8}"/>
    <dgm:cxn modelId="{06742609-0094-4230-B727-D0A3E6274E85}" srcId="{82A07229-09B1-41B8-B818-82E2AAE43B3E}" destId="{9A66C550-753E-4976-B479-C178CA017D83}" srcOrd="2" destOrd="0" parTransId="{119E7826-79B0-4466-93A0-9E5CB3044CD3}" sibTransId="{D1538E62-5389-43DD-BDBD-E930972C681F}"/>
    <dgm:cxn modelId="{53406309-BDDD-436C-A3F9-78A4B171BC4F}" type="presOf" srcId="{34817107-CB4C-4BEC-A950-46ED70227477}" destId="{A07429E0-73D4-4154-835F-D0FB25B40EFB}" srcOrd="0" destOrd="0" presId="urn:microsoft.com/office/officeart/2005/8/layout/list1"/>
    <dgm:cxn modelId="{495BF222-024C-4F2C-894D-49752CD67EC0}" type="presOf" srcId="{6D9E5671-D529-452F-AC18-E8DBE45C9194}" destId="{098F272C-127C-4D19-895D-BB371A9E1043}" srcOrd="0" destOrd="1" presId="urn:microsoft.com/office/officeart/2005/8/layout/list1"/>
    <dgm:cxn modelId="{2B314825-83DF-4A71-BAD5-649DE7520136}" type="presOf" srcId="{77C48133-A294-4FBD-9E58-57B0C90AF79F}" destId="{DECD7C6E-6085-4123-AEC0-E42815BBF3A3}" srcOrd="1" destOrd="0" presId="urn:microsoft.com/office/officeart/2005/8/layout/list1"/>
    <dgm:cxn modelId="{1BAB593C-7F09-4A3F-A33A-137278315053}" type="presOf" srcId="{77C48133-A294-4FBD-9E58-57B0C90AF79F}" destId="{4F262277-3D9B-459F-A850-10F26AE5F758}" srcOrd="0" destOrd="0" presId="urn:microsoft.com/office/officeart/2005/8/layout/list1"/>
    <dgm:cxn modelId="{3F080F5D-C7E0-490E-9CA4-BF86DD044D51}" type="presOf" srcId="{324EDFB7-2F1B-4ED1-AFD9-4111EAA0D7D2}" destId="{3080F01B-462B-4F81-9BF0-343033F4B30B}" srcOrd="0" destOrd="0" presId="urn:microsoft.com/office/officeart/2005/8/layout/list1"/>
    <dgm:cxn modelId="{E2BD7A5D-1766-41C7-95C8-AEE211B191CC}" type="presOf" srcId="{6244F97B-FAE9-4697-8A63-2DC20843FAB2}" destId="{6AF7BAA1-AA07-4D38-B3DC-F3FC392C95D3}" srcOrd="0" destOrd="0" presId="urn:microsoft.com/office/officeart/2005/8/layout/list1"/>
    <dgm:cxn modelId="{81D3B967-6E97-44FB-9EFF-4169827F6E25}" srcId="{324EDFB7-2F1B-4ED1-AFD9-4111EAA0D7D2}" destId="{82A07229-09B1-41B8-B818-82E2AAE43B3E}" srcOrd="5" destOrd="0" parTransId="{C1906A9E-6DFF-4459-A754-9E080B2A444E}" sibTransId="{56766371-C480-43FC-9015-E626F2E40655}"/>
    <dgm:cxn modelId="{CB22786B-1B11-430A-B524-6CF337B6C75C}" srcId="{324EDFB7-2F1B-4ED1-AFD9-4111EAA0D7D2}" destId="{6244F97B-FAE9-4697-8A63-2DC20843FAB2}" srcOrd="3" destOrd="0" parTransId="{28148A82-CD7A-4FBA-AB17-214973B837F8}" sibTransId="{DF847715-AFD2-439C-88A9-7ED812799225}"/>
    <dgm:cxn modelId="{F8E8B84B-A6E0-41DB-A449-24A4EDE0C42C}" srcId="{324EDFB7-2F1B-4ED1-AFD9-4111EAA0D7D2}" destId="{34817107-CB4C-4BEC-A950-46ED70227477}" srcOrd="0" destOrd="0" parTransId="{976543BB-AB44-4648-9AA8-DA208DC748C1}" sibTransId="{03C031B9-95BF-4D2F-9EA4-EA20C3D7D804}"/>
    <dgm:cxn modelId="{E84B4F4D-B4C0-4832-BE35-003E81EA3653}" srcId="{324EDFB7-2F1B-4ED1-AFD9-4111EAA0D7D2}" destId="{77C48133-A294-4FBD-9E58-57B0C90AF79F}" srcOrd="1" destOrd="0" parTransId="{2B9A9461-C6D2-4EF7-A1C5-FEE394C8A7F9}" sibTransId="{C440C8E7-50E1-4408-9AA2-D5AC417F4DBB}"/>
    <dgm:cxn modelId="{3B1A2871-CB12-401A-9733-97017AC62C19}" type="presOf" srcId="{82A07229-09B1-41B8-B818-82E2AAE43B3E}" destId="{6AE28FCB-4475-4F70-9E49-8F71306EEC5A}" srcOrd="0" destOrd="0" presId="urn:microsoft.com/office/officeart/2005/8/layout/list1"/>
    <dgm:cxn modelId="{C18B5B74-4FAB-48B1-BD76-1522C79903D1}" type="presOf" srcId="{490B7CE3-C206-4CE5-9206-787B51CE49A7}" destId="{27D97A9C-99BA-48EF-9302-8E151358B138}" srcOrd="0" destOrd="0" presId="urn:microsoft.com/office/officeart/2005/8/layout/list1"/>
    <dgm:cxn modelId="{6F8E8482-FF1A-4608-A025-047D09F6E0C8}" type="presOf" srcId="{73B0E466-FB7F-4935-A23E-A562A72DEDDF}" destId="{D79D3EAA-45AE-4A39-B6C8-69A007049FAB}" srcOrd="1" destOrd="0" presId="urn:microsoft.com/office/officeart/2005/8/layout/list1"/>
    <dgm:cxn modelId="{8C2E789C-D5A8-4A2D-AD75-FC44392FF886}" type="presOf" srcId="{6244F97B-FAE9-4697-8A63-2DC20843FAB2}" destId="{4B40BB7D-04E1-4336-9ACA-F62DE88ABCBD}" srcOrd="1" destOrd="0" presId="urn:microsoft.com/office/officeart/2005/8/layout/list1"/>
    <dgm:cxn modelId="{EE8736AD-1936-4B72-87A2-35E08C45E46D}" type="presOf" srcId="{73B0E466-FB7F-4935-A23E-A562A72DEDDF}" destId="{A759C3FF-6AB1-4C12-9929-B9AF5F4D581E}" srcOrd="0" destOrd="0" presId="urn:microsoft.com/office/officeart/2005/8/layout/list1"/>
    <dgm:cxn modelId="{AFD7B9AE-FE3C-46C0-869E-5EADB520F46E}" srcId="{324EDFB7-2F1B-4ED1-AFD9-4111EAA0D7D2}" destId="{490B7CE3-C206-4CE5-9206-787B51CE49A7}" srcOrd="4" destOrd="0" parTransId="{FD95DEDA-CFE1-4BDE-A3B9-88217F6930EE}" sibTransId="{2A743AE0-C5C1-43EC-8938-5E07ED509EE0}"/>
    <dgm:cxn modelId="{921797B2-6391-4CA9-A654-1E4E43BCFEFE}" type="presOf" srcId="{9A66C550-753E-4976-B479-C178CA017D83}" destId="{098F272C-127C-4D19-895D-BB371A9E1043}" srcOrd="0" destOrd="2" presId="urn:microsoft.com/office/officeart/2005/8/layout/list1"/>
    <dgm:cxn modelId="{D5B09BB6-0ABB-4D1E-874F-B341371D8CFD}" type="presOf" srcId="{82A07229-09B1-41B8-B818-82E2AAE43B3E}" destId="{E76B1B67-3684-46C8-ABCB-80941268F6E3}" srcOrd="1" destOrd="0" presId="urn:microsoft.com/office/officeart/2005/8/layout/list1"/>
    <dgm:cxn modelId="{E48AE9CA-5866-4F89-8506-B1FE64688A01}" srcId="{82A07229-09B1-41B8-B818-82E2AAE43B3E}" destId="{6D9E5671-D529-452F-AC18-E8DBE45C9194}" srcOrd="1" destOrd="0" parTransId="{44F2C581-3077-4006-A194-2630AA87BAD5}" sibTransId="{869D9CB1-6D00-4C88-91B7-4AA9CA89F5A9}"/>
    <dgm:cxn modelId="{136BACF3-2564-4D85-809E-EBAA27B3EFC3}" srcId="{324EDFB7-2F1B-4ED1-AFD9-4111EAA0D7D2}" destId="{73B0E466-FB7F-4935-A23E-A562A72DEDDF}" srcOrd="2" destOrd="0" parTransId="{D1B00FD6-A409-44E8-BC43-09AC6029925C}" sibTransId="{0A77930A-D85E-4A74-9E96-D7D05064756C}"/>
    <dgm:cxn modelId="{971E1CF5-A3FB-40C7-9330-E8B9DC850EC2}" type="presOf" srcId="{926D233E-EF0F-4874-886B-F3FF72DFF933}" destId="{098F272C-127C-4D19-895D-BB371A9E1043}" srcOrd="0" destOrd="0" presId="urn:microsoft.com/office/officeart/2005/8/layout/list1"/>
    <dgm:cxn modelId="{DB2779FA-9C5B-4187-9FF1-631AB8BBC711}" type="presOf" srcId="{34817107-CB4C-4BEC-A950-46ED70227477}" destId="{2443C477-B9C9-4C8F-8C34-0A6BE03D68E8}" srcOrd="1" destOrd="0" presId="urn:microsoft.com/office/officeart/2005/8/layout/list1"/>
    <dgm:cxn modelId="{4134BCFA-DDA6-4BB1-BA4B-970F99FE725C}" type="presOf" srcId="{490B7CE3-C206-4CE5-9206-787B51CE49A7}" destId="{0627271E-61B4-49EB-B7DA-002914032D69}" srcOrd="1" destOrd="0" presId="urn:microsoft.com/office/officeart/2005/8/layout/list1"/>
    <dgm:cxn modelId="{4BCE6488-EF41-401A-BE89-F1FBDBA2F581}" type="presParOf" srcId="{3080F01B-462B-4F81-9BF0-343033F4B30B}" destId="{1D017906-DFDF-4613-9E86-53D7E1A3F1EA}" srcOrd="0" destOrd="0" presId="urn:microsoft.com/office/officeart/2005/8/layout/list1"/>
    <dgm:cxn modelId="{329F6D99-A3F6-42E4-9AEF-F898232E0C12}" type="presParOf" srcId="{1D017906-DFDF-4613-9E86-53D7E1A3F1EA}" destId="{A07429E0-73D4-4154-835F-D0FB25B40EFB}" srcOrd="0" destOrd="0" presId="urn:microsoft.com/office/officeart/2005/8/layout/list1"/>
    <dgm:cxn modelId="{807A2BB9-2981-4BA7-8BB3-3DE0B61F34E1}" type="presParOf" srcId="{1D017906-DFDF-4613-9E86-53D7E1A3F1EA}" destId="{2443C477-B9C9-4C8F-8C34-0A6BE03D68E8}" srcOrd="1" destOrd="0" presId="urn:microsoft.com/office/officeart/2005/8/layout/list1"/>
    <dgm:cxn modelId="{E19B09F9-E50C-4833-8AFE-0FF330EFC0B7}" type="presParOf" srcId="{3080F01B-462B-4F81-9BF0-343033F4B30B}" destId="{BC6F8712-F47B-49EE-BE8A-AF98422167D0}" srcOrd="1" destOrd="0" presId="urn:microsoft.com/office/officeart/2005/8/layout/list1"/>
    <dgm:cxn modelId="{6F762A9D-DC68-41D4-8E4D-6FBD51FDBB21}" type="presParOf" srcId="{3080F01B-462B-4F81-9BF0-343033F4B30B}" destId="{10F87DF8-B9A3-485F-9539-3FF475EEC169}" srcOrd="2" destOrd="0" presId="urn:microsoft.com/office/officeart/2005/8/layout/list1"/>
    <dgm:cxn modelId="{161573B4-7A9C-4B3A-B95C-E0E131D1B747}" type="presParOf" srcId="{3080F01B-462B-4F81-9BF0-343033F4B30B}" destId="{F5FE3C1D-D9AD-4455-A850-E0D81A3F0063}" srcOrd="3" destOrd="0" presId="urn:microsoft.com/office/officeart/2005/8/layout/list1"/>
    <dgm:cxn modelId="{E9958C85-55C6-4A10-8991-4B0BE28B0590}" type="presParOf" srcId="{3080F01B-462B-4F81-9BF0-343033F4B30B}" destId="{37CD6C01-301A-46E8-BE08-4BF6BF3845EC}" srcOrd="4" destOrd="0" presId="urn:microsoft.com/office/officeart/2005/8/layout/list1"/>
    <dgm:cxn modelId="{589E0A7D-771C-417C-8368-120FF4B3725F}" type="presParOf" srcId="{37CD6C01-301A-46E8-BE08-4BF6BF3845EC}" destId="{4F262277-3D9B-459F-A850-10F26AE5F758}" srcOrd="0" destOrd="0" presId="urn:microsoft.com/office/officeart/2005/8/layout/list1"/>
    <dgm:cxn modelId="{4E83976B-23F8-476E-82DF-4F6F195AA1E5}" type="presParOf" srcId="{37CD6C01-301A-46E8-BE08-4BF6BF3845EC}" destId="{DECD7C6E-6085-4123-AEC0-E42815BBF3A3}" srcOrd="1" destOrd="0" presId="urn:microsoft.com/office/officeart/2005/8/layout/list1"/>
    <dgm:cxn modelId="{25A240C7-5CB3-439D-8C2B-53B4818EC5F4}" type="presParOf" srcId="{3080F01B-462B-4F81-9BF0-343033F4B30B}" destId="{7B3BDDAF-10C1-4148-A372-D7E6D46D8295}" srcOrd="5" destOrd="0" presId="urn:microsoft.com/office/officeart/2005/8/layout/list1"/>
    <dgm:cxn modelId="{39748E66-1DF7-451F-BC4D-5C0EE3EE0BE8}" type="presParOf" srcId="{3080F01B-462B-4F81-9BF0-343033F4B30B}" destId="{91831FE1-034E-4EC7-85EA-F9BAA602B946}" srcOrd="6" destOrd="0" presId="urn:microsoft.com/office/officeart/2005/8/layout/list1"/>
    <dgm:cxn modelId="{CA6CAF1F-31CC-448A-A64C-F6EB089AAA37}" type="presParOf" srcId="{3080F01B-462B-4F81-9BF0-343033F4B30B}" destId="{8682D24A-E200-454F-98EE-E98D9256A91C}" srcOrd="7" destOrd="0" presId="urn:microsoft.com/office/officeart/2005/8/layout/list1"/>
    <dgm:cxn modelId="{7454DB77-59BB-4D36-964B-4C374AF5CF31}" type="presParOf" srcId="{3080F01B-462B-4F81-9BF0-343033F4B30B}" destId="{CF6792F4-625B-44DF-A95E-32739168E698}" srcOrd="8" destOrd="0" presId="urn:microsoft.com/office/officeart/2005/8/layout/list1"/>
    <dgm:cxn modelId="{7C12B772-AD7B-4CA2-8E87-B4D494109D07}" type="presParOf" srcId="{CF6792F4-625B-44DF-A95E-32739168E698}" destId="{A759C3FF-6AB1-4C12-9929-B9AF5F4D581E}" srcOrd="0" destOrd="0" presId="urn:microsoft.com/office/officeart/2005/8/layout/list1"/>
    <dgm:cxn modelId="{5260F757-9EE6-402A-9E4D-225284DE1917}" type="presParOf" srcId="{CF6792F4-625B-44DF-A95E-32739168E698}" destId="{D79D3EAA-45AE-4A39-B6C8-69A007049FAB}" srcOrd="1" destOrd="0" presId="urn:microsoft.com/office/officeart/2005/8/layout/list1"/>
    <dgm:cxn modelId="{5A31AD58-F7CE-442F-AAEB-55300C562471}" type="presParOf" srcId="{3080F01B-462B-4F81-9BF0-343033F4B30B}" destId="{08D5CE6F-99BA-4D09-B708-B7E2F4AFFC1B}" srcOrd="9" destOrd="0" presId="urn:microsoft.com/office/officeart/2005/8/layout/list1"/>
    <dgm:cxn modelId="{5DC6B40C-5B52-4FEE-A65F-ECE2FA6786C1}" type="presParOf" srcId="{3080F01B-462B-4F81-9BF0-343033F4B30B}" destId="{20AC2150-B227-4321-8E5A-C566D8EA8A72}" srcOrd="10" destOrd="0" presId="urn:microsoft.com/office/officeart/2005/8/layout/list1"/>
    <dgm:cxn modelId="{B910C384-4561-4AB6-B6EC-4526C7C399CF}" type="presParOf" srcId="{3080F01B-462B-4F81-9BF0-343033F4B30B}" destId="{A83AFE2D-CA0B-4A72-8079-1D72A8EF8D80}" srcOrd="11" destOrd="0" presId="urn:microsoft.com/office/officeart/2005/8/layout/list1"/>
    <dgm:cxn modelId="{F10D4E3F-5D63-48F3-BD78-587B8CD10DC6}" type="presParOf" srcId="{3080F01B-462B-4F81-9BF0-343033F4B30B}" destId="{926C96CB-7452-4558-B2E8-FA9A7C035EE1}" srcOrd="12" destOrd="0" presId="urn:microsoft.com/office/officeart/2005/8/layout/list1"/>
    <dgm:cxn modelId="{1F7B523D-505A-40E4-9AF2-4D43DF083B00}" type="presParOf" srcId="{926C96CB-7452-4558-B2E8-FA9A7C035EE1}" destId="{6AF7BAA1-AA07-4D38-B3DC-F3FC392C95D3}" srcOrd="0" destOrd="0" presId="urn:microsoft.com/office/officeart/2005/8/layout/list1"/>
    <dgm:cxn modelId="{B961AE3D-E98C-47F3-9EF1-E38C3DB8345B}" type="presParOf" srcId="{926C96CB-7452-4558-B2E8-FA9A7C035EE1}" destId="{4B40BB7D-04E1-4336-9ACA-F62DE88ABCBD}" srcOrd="1" destOrd="0" presId="urn:microsoft.com/office/officeart/2005/8/layout/list1"/>
    <dgm:cxn modelId="{C1F9DE36-FF3B-4781-9629-6A2BD1406058}" type="presParOf" srcId="{3080F01B-462B-4F81-9BF0-343033F4B30B}" destId="{A3F3D874-AC7E-48E2-8591-7CF57424CF74}" srcOrd="13" destOrd="0" presId="urn:microsoft.com/office/officeart/2005/8/layout/list1"/>
    <dgm:cxn modelId="{AC22667F-C79B-4CE3-A5B3-512A6FBCA8E1}" type="presParOf" srcId="{3080F01B-462B-4F81-9BF0-343033F4B30B}" destId="{B3F1331E-E19C-47A4-9B41-43EE5CE4A46B}" srcOrd="14" destOrd="0" presId="urn:microsoft.com/office/officeart/2005/8/layout/list1"/>
    <dgm:cxn modelId="{E94EA3CB-1B89-4B31-BCDA-6C09962BF089}" type="presParOf" srcId="{3080F01B-462B-4F81-9BF0-343033F4B30B}" destId="{827594DE-1884-4E0C-BC7D-53D676E1476C}" srcOrd="15" destOrd="0" presId="urn:microsoft.com/office/officeart/2005/8/layout/list1"/>
    <dgm:cxn modelId="{EFDE924A-4220-4EF7-BF80-F2297D12464D}" type="presParOf" srcId="{3080F01B-462B-4F81-9BF0-343033F4B30B}" destId="{7D2E4C5E-B8FD-4242-A517-216FC99A40B7}" srcOrd="16" destOrd="0" presId="urn:microsoft.com/office/officeart/2005/8/layout/list1"/>
    <dgm:cxn modelId="{FA77460F-FFB8-491A-B590-36A11CF43F7B}" type="presParOf" srcId="{7D2E4C5E-B8FD-4242-A517-216FC99A40B7}" destId="{27D97A9C-99BA-48EF-9302-8E151358B138}" srcOrd="0" destOrd="0" presId="urn:microsoft.com/office/officeart/2005/8/layout/list1"/>
    <dgm:cxn modelId="{46BE83DC-C2E7-418A-8F74-9CF38B9396A2}" type="presParOf" srcId="{7D2E4C5E-B8FD-4242-A517-216FC99A40B7}" destId="{0627271E-61B4-49EB-B7DA-002914032D69}" srcOrd="1" destOrd="0" presId="urn:microsoft.com/office/officeart/2005/8/layout/list1"/>
    <dgm:cxn modelId="{72425F88-5F72-4936-995C-9EEDA7A0DF3F}" type="presParOf" srcId="{3080F01B-462B-4F81-9BF0-343033F4B30B}" destId="{AF51992C-ED33-434A-9932-9184BA251CC1}" srcOrd="17" destOrd="0" presId="urn:microsoft.com/office/officeart/2005/8/layout/list1"/>
    <dgm:cxn modelId="{350A606D-032F-483B-9CFA-501094A48C73}" type="presParOf" srcId="{3080F01B-462B-4F81-9BF0-343033F4B30B}" destId="{DFAD89DB-D0E5-4618-9EC9-4C7780F29C6D}" srcOrd="18" destOrd="0" presId="urn:microsoft.com/office/officeart/2005/8/layout/list1"/>
    <dgm:cxn modelId="{C8BD43DC-8213-44DA-AD11-A92DFA7FA32A}" type="presParOf" srcId="{3080F01B-462B-4F81-9BF0-343033F4B30B}" destId="{EC3EC2A4-ED36-49BE-B7F5-E4897F92B87A}" srcOrd="19" destOrd="0" presId="urn:microsoft.com/office/officeart/2005/8/layout/list1"/>
    <dgm:cxn modelId="{DDFECCD1-E310-426D-B981-A25287BB3A00}" type="presParOf" srcId="{3080F01B-462B-4F81-9BF0-343033F4B30B}" destId="{ECF16735-858C-453B-8174-BD1B2CA53062}" srcOrd="20" destOrd="0" presId="urn:microsoft.com/office/officeart/2005/8/layout/list1"/>
    <dgm:cxn modelId="{0D6E7D97-1FA1-4219-A461-1CFB8C7584B7}" type="presParOf" srcId="{ECF16735-858C-453B-8174-BD1B2CA53062}" destId="{6AE28FCB-4475-4F70-9E49-8F71306EEC5A}" srcOrd="0" destOrd="0" presId="urn:microsoft.com/office/officeart/2005/8/layout/list1"/>
    <dgm:cxn modelId="{66F4FFDF-BB64-4CE4-8E4B-8EDD145C20D6}" type="presParOf" srcId="{ECF16735-858C-453B-8174-BD1B2CA53062}" destId="{E76B1B67-3684-46C8-ABCB-80941268F6E3}" srcOrd="1" destOrd="0" presId="urn:microsoft.com/office/officeart/2005/8/layout/list1"/>
    <dgm:cxn modelId="{0F866B15-3793-4AAF-B5E5-7D6F95464E90}" type="presParOf" srcId="{3080F01B-462B-4F81-9BF0-343033F4B30B}" destId="{63651263-488E-473D-BADD-1ACD3A3D3CE1}" srcOrd="21" destOrd="0" presId="urn:microsoft.com/office/officeart/2005/8/layout/list1"/>
    <dgm:cxn modelId="{2ACF7BC8-1190-4CEF-A3CF-4A1EADCCEB64}" type="presParOf" srcId="{3080F01B-462B-4F81-9BF0-343033F4B30B}" destId="{098F272C-127C-4D19-895D-BB371A9E104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931EAF-324E-4322-A012-533AC15D411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76EA0D6-3DA4-4713-AAA0-E3869D7BC7C0}">
      <dgm:prSet/>
      <dgm:spPr/>
      <dgm:t>
        <a:bodyPr/>
        <a:lstStyle/>
        <a:p>
          <a:r>
            <a:rPr lang="en-US"/>
            <a:t>AI in Healthcare</a:t>
          </a:r>
        </a:p>
      </dgm:t>
    </dgm:pt>
    <dgm:pt modelId="{F7393C98-8A48-480A-875D-B4C6EF145D6E}" type="parTrans" cxnId="{0A842E2A-91A9-4F89-976A-8C44600765C9}">
      <dgm:prSet/>
      <dgm:spPr/>
      <dgm:t>
        <a:bodyPr/>
        <a:lstStyle/>
        <a:p>
          <a:endParaRPr lang="en-US"/>
        </a:p>
      </dgm:t>
    </dgm:pt>
    <dgm:pt modelId="{62EBC149-98DD-4A3D-AAC6-2A1281ECB0B9}" type="sibTrans" cxnId="{0A842E2A-91A9-4F89-976A-8C44600765C9}">
      <dgm:prSet/>
      <dgm:spPr/>
      <dgm:t>
        <a:bodyPr/>
        <a:lstStyle/>
        <a:p>
          <a:endParaRPr lang="en-US"/>
        </a:p>
      </dgm:t>
    </dgm:pt>
    <dgm:pt modelId="{736FF66D-2F22-4787-97F6-42473C3868A2}">
      <dgm:prSet/>
      <dgm:spPr/>
      <dgm:t>
        <a:bodyPr/>
        <a:lstStyle/>
        <a:p>
          <a:r>
            <a:rPr lang="en-US"/>
            <a:t>AI in Business</a:t>
          </a:r>
        </a:p>
      </dgm:t>
    </dgm:pt>
    <dgm:pt modelId="{F110FB49-53C5-4EB3-82E4-AD2146E14644}" type="parTrans" cxnId="{4EF6C496-695B-462C-8097-678DABF121A8}">
      <dgm:prSet/>
      <dgm:spPr/>
      <dgm:t>
        <a:bodyPr/>
        <a:lstStyle/>
        <a:p>
          <a:endParaRPr lang="en-US"/>
        </a:p>
      </dgm:t>
    </dgm:pt>
    <dgm:pt modelId="{C7F9E999-1B93-4B53-94D0-F01E719D5613}" type="sibTrans" cxnId="{4EF6C496-695B-462C-8097-678DABF121A8}">
      <dgm:prSet/>
      <dgm:spPr/>
      <dgm:t>
        <a:bodyPr/>
        <a:lstStyle/>
        <a:p>
          <a:endParaRPr lang="en-US"/>
        </a:p>
      </dgm:t>
    </dgm:pt>
    <dgm:pt modelId="{3DEC102B-742E-4A84-BF64-E398E145E8E8}">
      <dgm:prSet/>
      <dgm:spPr/>
      <dgm:t>
        <a:bodyPr/>
        <a:lstStyle/>
        <a:p>
          <a:r>
            <a:rPr lang="en-US"/>
            <a:t>AI in Education</a:t>
          </a:r>
        </a:p>
      </dgm:t>
    </dgm:pt>
    <dgm:pt modelId="{3A60B051-A380-4C16-BF02-1D2E65714F29}" type="parTrans" cxnId="{E3F47E3E-E2B7-4925-B413-A6A290E97C6B}">
      <dgm:prSet/>
      <dgm:spPr/>
      <dgm:t>
        <a:bodyPr/>
        <a:lstStyle/>
        <a:p>
          <a:endParaRPr lang="en-US"/>
        </a:p>
      </dgm:t>
    </dgm:pt>
    <dgm:pt modelId="{DCBEAB54-5CB2-47FC-BB2B-D569B03D3179}" type="sibTrans" cxnId="{E3F47E3E-E2B7-4925-B413-A6A290E97C6B}">
      <dgm:prSet/>
      <dgm:spPr/>
      <dgm:t>
        <a:bodyPr/>
        <a:lstStyle/>
        <a:p>
          <a:endParaRPr lang="en-US"/>
        </a:p>
      </dgm:t>
    </dgm:pt>
    <dgm:pt modelId="{94B38168-18A3-43ED-AF2B-37EDD95997DF}">
      <dgm:prSet/>
      <dgm:spPr/>
      <dgm:t>
        <a:bodyPr/>
        <a:lstStyle/>
        <a:p>
          <a:r>
            <a:rPr lang="en-US"/>
            <a:t>AI in Finance</a:t>
          </a:r>
        </a:p>
      </dgm:t>
    </dgm:pt>
    <dgm:pt modelId="{3D31F638-A2BC-4820-965A-0D82128B48FC}" type="parTrans" cxnId="{8FE08C36-1EA9-4B94-8565-3F1972588914}">
      <dgm:prSet/>
      <dgm:spPr/>
      <dgm:t>
        <a:bodyPr/>
        <a:lstStyle/>
        <a:p>
          <a:endParaRPr lang="en-US"/>
        </a:p>
      </dgm:t>
    </dgm:pt>
    <dgm:pt modelId="{BF50F7E1-69BF-4C17-9DDE-290F1B6BB512}" type="sibTrans" cxnId="{8FE08C36-1EA9-4B94-8565-3F1972588914}">
      <dgm:prSet/>
      <dgm:spPr/>
      <dgm:t>
        <a:bodyPr/>
        <a:lstStyle/>
        <a:p>
          <a:endParaRPr lang="en-US"/>
        </a:p>
      </dgm:t>
    </dgm:pt>
    <dgm:pt modelId="{55FEEE8C-33DD-47AE-8A5E-1391754AAFD5}">
      <dgm:prSet/>
      <dgm:spPr/>
      <dgm:t>
        <a:bodyPr/>
        <a:lstStyle/>
        <a:p>
          <a:r>
            <a:rPr lang="en-US"/>
            <a:t>AI in Law</a:t>
          </a:r>
        </a:p>
      </dgm:t>
    </dgm:pt>
    <dgm:pt modelId="{063EC55D-A139-4DF7-B0A2-A682A455F442}" type="parTrans" cxnId="{BDB991B3-C0DE-4629-BC33-AF94C081B3F8}">
      <dgm:prSet/>
      <dgm:spPr/>
      <dgm:t>
        <a:bodyPr/>
        <a:lstStyle/>
        <a:p>
          <a:endParaRPr lang="en-US"/>
        </a:p>
      </dgm:t>
    </dgm:pt>
    <dgm:pt modelId="{7BFFBB6C-DF5C-4A57-8D32-A3852B956B19}" type="sibTrans" cxnId="{BDB991B3-C0DE-4629-BC33-AF94C081B3F8}">
      <dgm:prSet/>
      <dgm:spPr/>
      <dgm:t>
        <a:bodyPr/>
        <a:lstStyle/>
        <a:p>
          <a:endParaRPr lang="en-US"/>
        </a:p>
      </dgm:t>
    </dgm:pt>
    <dgm:pt modelId="{8DC40BD3-575B-4AA0-BB2D-58143D8AB7ED}">
      <dgm:prSet/>
      <dgm:spPr/>
      <dgm:t>
        <a:bodyPr/>
        <a:lstStyle/>
        <a:p>
          <a:r>
            <a:rPr lang="en-US"/>
            <a:t>AI in Manufacturing</a:t>
          </a:r>
        </a:p>
      </dgm:t>
    </dgm:pt>
    <dgm:pt modelId="{634F8721-79B1-4B3E-9E64-21A9383E4F16}" type="parTrans" cxnId="{199DE70A-74F1-46D7-8628-0833F84172DA}">
      <dgm:prSet/>
      <dgm:spPr/>
      <dgm:t>
        <a:bodyPr/>
        <a:lstStyle/>
        <a:p>
          <a:endParaRPr lang="en-US"/>
        </a:p>
      </dgm:t>
    </dgm:pt>
    <dgm:pt modelId="{516DD95A-418A-499C-8187-65AFFC82DDAC}" type="sibTrans" cxnId="{199DE70A-74F1-46D7-8628-0833F84172DA}">
      <dgm:prSet/>
      <dgm:spPr/>
      <dgm:t>
        <a:bodyPr/>
        <a:lstStyle/>
        <a:p>
          <a:endParaRPr lang="en-US"/>
        </a:p>
      </dgm:t>
    </dgm:pt>
    <dgm:pt modelId="{79EDA984-2FF0-435B-B704-6479A0D9D18F}">
      <dgm:prSet/>
      <dgm:spPr/>
      <dgm:t>
        <a:bodyPr/>
        <a:lstStyle/>
        <a:p>
          <a:r>
            <a:rPr lang="en-US"/>
            <a:t>AI in Banking</a:t>
          </a:r>
        </a:p>
      </dgm:t>
    </dgm:pt>
    <dgm:pt modelId="{48DF587C-8A06-4005-A8DD-F36527EBC7A4}" type="parTrans" cxnId="{A54B23FC-583C-42D3-83DA-61F705F07357}">
      <dgm:prSet/>
      <dgm:spPr/>
      <dgm:t>
        <a:bodyPr/>
        <a:lstStyle/>
        <a:p>
          <a:endParaRPr lang="en-US"/>
        </a:p>
      </dgm:t>
    </dgm:pt>
    <dgm:pt modelId="{8EBB2FC5-A486-4904-B302-FB05BCAEF47F}" type="sibTrans" cxnId="{A54B23FC-583C-42D3-83DA-61F705F07357}">
      <dgm:prSet/>
      <dgm:spPr/>
      <dgm:t>
        <a:bodyPr/>
        <a:lstStyle/>
        <a:p>
          <a:endParaRPr lang="en-US"/>
        </a:p>
      </dgm:t>
    </dgm:pt>
    <dgm:pt modelId="{35AE3FC5-01BE-4C34-AA51-925F981C18AE}">
      <dgm:prSet/>
      <dgm:spPr/>
      <dgm:t>
        <a:bodyPr/>
        <a:lstStyle/>
        <a:p>
          <a:r>
            <a:rPr lang="en-US"/>
            <a:t>AI in Transportation </a:t>
          </a:r>
        </a:p>
      </dgm:t>
    </dgm:pt>
    <dgm:pt modelId="{18F9B0EC-A65D-40BA-B112-FB63DCDA5FD2}" type="parTrans" cxnId="{AB088644-7B8C-43FC-BFFB-87D63D2A1647}">
      <dgm:prSet/>
      <dgm:spPr/>
      <dgm:t>
        <a:bodyPr/>
        <a:lstStyle/>
        <a:p>
          <a:endParaRPr lang="en-US"/>
        </a:p>
      </dgm:t>
    </dgm:pt>
    <dgm:pt modelId="{44A43E74-2F6C-48EA-9365-67DC6C87D3B0}" type="sibTrans" cxnId="{AB088644-7B8C-43FC-BFFB-87D63D2A1647}">
      <dgm:prSet/>
      <dgm:spPr/>
      <dgm:t>
        <a:bodyPr/>
        <a:lstStyle/>
        <a:p>
          <a:endParaRPr lang="en-US"/>
        </a:p>
      </dgm:t>
    </dgm:pt>
    <dgm:pt modelId="{7A06A0CC-FD67-432F-BAE6-0A9B955B9755}">
      <dgm:prSet/>
      <dgm:spPr/>
      <dgm:t>
        <a:bodyPr/>
        <a:lstStyle/>
        <a:p>
          <a:r>
            <a:rPr lang="en-US"/>
            <a:t>Security</a:t>
          </a:r>
        </a:p>
      </dgm:t>
    </dgm:pt>
    <dgm:pt modelId="{E8D34CF8-7AFF-4114-8614-3E95758AC57E}" type="parTrans" cxnId="{50B43FCF-A2CB-4E8C-A943-3C9B6DC594B7}">
      <dgm:prSet/>
      <dgm:spPr/>
      <dgm:t>
        <a:bodyPr/>
        <a:lstStyle/>
        <a:p>
          <a:endParaRPr lang="en-US"/>
        </a:p>
      </dgm:t>
    </dgm:pt>
    <dgm:pt modelId="{E3B6DB7D-C6F0-4A0A-8E2A-EDF7ED3910C1}" type="sibTrans" cxnId="{50B43FCF-A2CB-4E8C-A943-3C9B6DC594B7}">
      <dgm:prSet/>
      <dgm:spPr/>
      <dgm:t>
        <a:bodyPr/>
        <a:lstStyle/>
        <a:p>
          <a:endParaRPr lang="en-US"/>
        </a:p>
      </dgm:t>
    </dgm:pt>
    <dgm:pt modelId="{1CE6A394-22CF-49C2-A41A-DA9B26F33650}" type="pres">
      <dgm:prSet presAssocID="{AA931EAF-324E-4322-A012-533AC15D4110}" presName="diagram" presStyleCnt="0">
        <dgm:presLayoutVars>
          <dgm:dir/>
          <dgm:resizeHandles val="exact"/>
        </dgm:presLayoutVars>
      </dgm:prSet>
      <dgm:spPr/>
    </dgm:pt>
    <dgm:pt modelId="{9D5DF31B-9767-470B-AE46-00B3879D81C8}" type="pres">
      <dgm:prSet presAssocID="{E76EA0D6-3DA4-4713-AAA0-E3869D7BC7C0}" presName="node" presStyleLbl="node1" presStyleIdx="0" presStyleCnt="9">
        <dgm:presLayoutVars>
          <dgm:bulletEnabled val="1"/>
        </dgm:presLayoutVars>
      </dgm:prSet>
      <dgm:spPr/>
    </dgm:pt>
    <dgm:pt modelId="{7CBF7B4C-7429-4BD7-89EB-CE2788FCAFCA}" type="pres">
      <dgm:prSet presAssocID="{62EBC149-98DD-4A3D-AAC6-2A1281ECB0B9}" presName="sibTrans" presStyleCnt="0"/>
      <dgm:spPr/>
    </dgm:pt>
    <dgm:pt modelId="{180A01FF-C72E-43D2-854E-519BAD27F582}" type="pres">
      <dgm:prSet presAssocID="{736FF66D-2F22-4787-97F6-42473C3868A2}" presName="node" presStyleLbl="node1" presStyleIdx="1" presStyleCnt="9">
        <dgm:presLayoutVars>
          <dgm:bulletEnabled val="1"/>
        </dgm:presLayoutVars>
      </dgm:prSet>
      <dgm:spPr/>
    </dgm:pt>
    <dgm:pt modelId="{3B25D7AA-FAB3-4F48-90DF-089B82306C3B}" type="pres">
      <dgm:prSet presAssocID="{C7F9E999-1B93-4B53-94D0-F01E719D5613}" presName="sibTrans" presStyleCnt="0"/>
      <dgm:spPr/>
    </dgm:pt>
    <dgm:pt modelId="{DE74A456-109E-49ED-B601-68A9F663945C}" type="pres">
      <dgm:prSet presAssocID="{3DEC102B-742E-4A84-BF64-E398E145E8E8}" presName="node" presStyleLbl="node1" presStyleIdx="2" presStyleCnt="9">
        <dgm:presLayoutVars>
          <dgm:bulletEnabled val="1"/>
        </dgm:presLayoutVars>
      </dgm:prSet>
      <dgm:spPr/>
    </dgm:pt>
    <dgm:pt modelId="{41AD4536-BE25-4723-A288-950BFCBDC14E}" type="pres">
      <dgm:prSet presAssocID="{DCBEAB54-5CB2-47FC-BB2B-D569B03D3179}" presName="sibTrans" presStyleCnt="0"/>
      <dgm:spPr/>
    </dgm:pt>
    <dgm:pt modelId="{5A3F7E7B-7155-4C9D-A5F2-F5B18C9914DB}" type="pres">
      <dgm:prSet presAssocID="{94B38168-18A3-43ED-AF2B-37EDD95997DF}" presName="node" presStyleLbl="node1" presStyleIdx="3" presStyleCnt="9">
        <dgm:presLayoutVars>
          <dgm:bulletEnabled val="1"/>
        </dgm:presLayoutVars>
      </dgm:prSet>
      <dgm:spPr/>
    </dgm:pt>
    <dgm:pt modelId="{4465A13F-F9F0-420A-806E-EB095B5D77B2}" type="pres">
      <dgm:prSet presAssocID="{BF50F7E1-69BF-4C17-9DDE-290F1B6BB512}" presName="sibTrans" presStyleCnt="0"/>
      <dgm:spPr/>
    </dgm:pt>
    <dgm:pt modelId="{82AC0387-4C61-46F9-AA03-0602FFD94D83}" type="pres">
      <dgm:prSet presAssocID="{55FEEE8C-33DD-47AE-8A5E-1391754AAFD5}" presName="node" presStyleLbl="node1" presStyleIdx="4" presStyleCnt="9">
        <dgm:presLayoutVars>
          <dgm:bulletEnabled val="1"/>
        </dgm:presLayoutVars>
      </dgm:prSet>
      <dgm:spPr/>
    </dgm:pt>
    <dgm:pt modelId="{C6ABBB00-CBEE-4A52-87F1-5109023B946B}" type="pres">
      <dgm:prSet presAssocID="{7BFFBB6C-DF5C-4A57-8D32-A3852B956B19}" presName="sibTrans" presStyleCnt="0"/>
      <dgm:spPr/>
    </dgm:pt>
    <dgm:pt modelId="{D219A77C-9DB4-46E3-8581-592C1EC6BB55}" type="pres">
      <dgm:prSet presAssocID="{8DC40BD3-575B-4AA0-BB2D-58143D8AB7ED}" presName="node" presStyleLbl="node1" presStyleIdx="5" presStyleCnt="9">
        <dgm:presLayoutVars>
          <dgm:bulletEnabled val="1"/>
        </dgm:presLayoutVars>
      </dgm:prSet>
      <dgm:spPr/>
    </dgm:pt>
    <dgm:pt modelId="{85BD88D1-2A2A-44D0-8CA2-C94BFA3E7CA1}" type="pres">
      <dgm:prSet presAssocID="{516DD95A-418A-499C-8187-65AFFC82DDAC}" presName="sibTrans" presStyleCnt="0"/>
      <dgm:spPr/>
    </dgm:pt>
    <dgm:pt modelId="{197E8F83-C78C-45C6-9BD1-138971EE82AD}" type="pres">
      <dgm:prSet presAssocID="{79EDA984-2FF0-435B-B704-6479A0D9D18F}" presName="node" presStyleLbl="node1" presStyleIdx="6" presStyleCnt="9">
        <dgm:presLayoutVars>
          <dgm:bulletEnabled val="1"/>
        </dgm:presLayoutVars>
      </dgm:prSet>
      <dgm:spPr/>
    </dgm:pt>
    <dgm:pt modelId="{CFF1E1DE-B050-4D8A-A716-3E1B1A5EC667}" type="pres">
      <dgm:prSet presAssocID="{8EBB2FC5-A486-4904-B302-FB05BCAEF47F}" presName="sibTrans" presStyleCnt="0"/>
      <dgm:spPr/>
    </dgm:pt>
    <dgm:pt modelId="{4AA3C497-0FE0-4A0B-A251-7EEEA90A6242}" type="pres">
      <dgm:prSet presAssocID="{35AE3FC5-01BE-4C34-AA51-925F981C18AE}" presName="node" presStyleLbl="node1" presStyleIdx="7" presStyleCnt="9">
        <dgm:presLayoutVars>
          <dgm:bulletEnabled val="1"/>
        </dgm:presLayoutVars>
      </dgm:prSet>
      <dgm:spPr/>
    </dgm:pt>
    <dgm:pt modelId="{7E6D9FE5-40B5-4C64-9696-2D7D2FF61A45}" type="pres">
      <dgm:prSet presAssocID="{44A43E74-2F6C-48EA-9365-67DC6C87D3B0}" presName="sibTrans" presStyleCnt="0"/>
      <dgm:spPr/>
    </dgm:pt>
    <dgm:pt modelId="{F987F03F-0F3F-4821-BDB1-485152EACB60}" type="pres">
      <dgm:prSet presAssocID="{7A06A0CC-FD67-432F-BAE6-0A9B955B9755}" presName="node" presStyleLbl="node1" presStyleIdx="8" presStyleCnt="9">
        <dgm:presLayoutVars>
          <dgm:bulletEnabled val="1"/>
        </dgm:presLayoutVars>
      </dgm:prSet>
      <dgm:spPr/>
    </dgm:pt>
  </dgm:ptLst>
  <dgm:cxnLst>
    <dgm:cxn modelId="{199DE70A-74F1-46D7-8628-0833F84172DA}" srcId="{AA931EAF-324E-4322-A012-533AC15D4110}" destId="{8DC40BD3-575B-4AA0-BB2D-58143D8AB7ED}" srcOrd="5" destOrd="0" parTransId="{634F8721-79B1-4B3E-9E64-21A9383E4F16}" sibTransId="{516DD95A-418A-499C-8187-65AFFC82DDAC}"/>
    <dgm:cxn modelId="{0A842E2A-91A9-4F89-976A-8C44600765C9}" srcId="{AA931EAF-324E-4322-A012-533AC15D4110}" destId="{E76EA0D6-3DA4-4713-AAA0-E3869D7BC7C0}" srcOrd="0" destOrd="0" parTransId="{F7393C98-8A48-480A-875D-B4C6EF145D6E}" sibTransId="{62EBC149-98DD-4A3D-AAC6-2A1281ECB0B9}"/>
    <dgm:cxn modelId="{E1880C34-D7A8-472F-B593-EF96050DBBD1}" type="presOf" srcId="{35AE3FC5-01BE-4C34-AA51-925F981C18AE}" destId="{4AA3C497-0FE0-4A0B-A251-7EEEA90A6242}" srcOrd="0" destOrd="0" presId="urn:microsoft.com/office/officeart/2005/8/layout/default"/>
    <dgm:cxn modelId="{8FE08C36-1EA9-4B94-8565-3F1972588914}" srcId="{AA931EAF-324E-4322-A012-533AC15D4110}" destId="{94B38168-18A3-43ED-AF2B-37EDD95997DF}" srcOrd="3" destOrd="0" parTransId="{3D31F638-A2BC-4820-965A-0D82128B48FC}" sibTransId="{BF50F7E1-69BF-4C17-9DDE-290F1B6BB512}"/>
    <dgm:cxn modelId="{E3F47E3E-E2B7-4925-B413-A6A290E97C6B}" srcId="{AA931EAF-324E-4322-A012-533AC15D4110}" destId="{3DEC102B-742E-4A84-BF64-E398E145E8E8}" srcOrd="2" destOrd="0" parTransId="{3A60B051-A380-4C16-BF02-1D2E65714F29}" sibTransId="{DCBEAB54-5CB2-47FC-BB2B-D569B03D3179}"/>
    <dgm:cxn modelId="{AB088644-7B8C-43FC-BFFB-87D63D2A1647}" srcId="{AA931EAF-324E-4322-A012-533AC15D4110}" destId="{35AE3FC5-01BE-4C34-AA51-925F981C18AE}" srcOrd="7" destOrd="0" parTransId="{18F9B0EC-A65D-40BA-B112-FB63DCDA5FD2}" sibTransId="{44A43E74-2F6C-48EA-9365-67DC6C87D3B0}"/>
    <dgm:cxn modelId="{B7420056-C36B-4B6D-96BC-08A93911D337}" type="presOf" srcId="{AA931EAF-324E-4322-A012-533AC15D4110}" destId="{1CE6A394-22CF-49C2-A41A-DA9B26F33650}" srcOrd="0" destOrd="0" presId="urn:microsoft.com/office/officeart/2005/8/layout/default"/>
    <dgm:cxn modelId="{91754778-1520-4BB1-9AA4-25776D6FF270}" type="presOf" srcId="{7A06A0CC-FD67-432F-BAE6-0A9B955B9755}" destId="{F987F03F-0F3F-4821-BDB1-485152EACB60}" srcOrd="0" destOrd="0" presId="urn:microsoft.com/office/officeart/2005/8/layout/default"/>
    <dgm:cxn modelId="{575DFC88-A654-4782-96FE-881059C7147A}" type="presOf" srcId="{94B38168-18A3-43ED-AF2B-37EDD95997DF}" destId="{5A3F7E7B-7155-4C9D-A5F2-F5B18C9914DB}" srcOrd="0" destOrd="0" presId="urn:microsoft.com/office/officeart/2005/8/layout/default"/>
    <dgm:cxn modelId="{4EF6C496-695B-462C-8097-678DABF121A8}" srcId="{AA931EAF-324E-4322-A012-533AC15D4110}" destId="{736FF66D-2F22-4787-97F6-42473C3868A2}" srcOrd="1" destOrd="0" parTransId="{F110FB49-53C5-4EB3-82E4-AD2146E14644}" sibTransId="{C7F9E999-1B93-4B53-94D0-F01E719D5613}"/>
    <dgm:cxn modelId="{5CB886A7-803F-4A1A-B9F2-BB4D4443F226}" type="presOf" srcId="{E76EA0D6-3DA4-4713-AAA0-E3869D7BC7C0}" destId="{9D5DF31B-9767-470B-AE46-00B3879D81C8}" srcOrd="0" destOrd="0" presId="urn:microsoft.com/office/officeart/2005/8/layout/default"/>
    <dgm:cxn modelId="{813395AF-BEA6-47A2-9EFB-C062187A9991}" type="presOf" srcId="{55FEEE8C-33DD-47AE-8A5E-1391754AAFD5}" destId="{82AC0387-4C61-46F9-AA03-0602FFD94D83}" srcOrd="0" destOrd="0" presId="urn:microsoft.com/office/officeart/2005/8/layout/default"/>
    <dgm:cxn modelId="{BDB991B3-C0DE-4629-BC33-AF94C081B3F8}" srcId="{AA931EAF-324E-4322-A012-533AC15D4110}" destId="{55FEEE8C-33DD-47AE-8A5E-1391754AAFD5}" srcOrd="4" destOrd="0" parTransId="{063EC55D-A139-4DF7-B0A2-A682A455F442}" sibTransId="{7BFFBB6C-DF5C-4A57-8D32-A3852B956B19}"/>
    <dgm:cxn modelId="{A594E8BA-8F66-446B-870B-04D5CAF7BFB2}" type="presOf" srcId="{8DC40BD3-575B-4AA0-BB2D-58143D8AB7ED}" destId="{D219A77C-9DB4-46E3-8581-592C1EC6BB55}" srcOrd="0" destOrd="0" presId="urn:microsoft.com/office/officeart/2005/8/layout/default"/>
    <dgm:cxn modelId="{50B43FCF-A2CB-4E8C-A943-3C9B6DC594B7}" srcId="{AA931EAF-324E-4322-A012-533AC15D4110}" destId="{7A06A0CC-FD67-432F-BAE6-0A9B955B9755}" srcOrd="8" destOrd="0" parTransId="{E8D34CF8-7AFF-4114-8614-3E95758AC57E}" sibTransId="{E3B6DB7D-C6F0-4A0A-8E2A-EDF7ED3910C1}"/>
    <dgm:cxn modelId="{89B220DB-5034-4F4B-AB29-DFD04C143530}" type="presOf" srcId="{3DEC102B-742E-4A84-BF64-E398E145E8E8}" destId="{DE74A456-109E-49ED-B601-68A9F663945C}" srcOrd="0" destOrd="0" presId="urn:microsoft.com/office/officeart/2005/8/layout/default"/>
    <dgm:cxn modelId="{EED6D1DC-E2C8-47D3-A341-B26F0B7DB358}" type="presOf" srcId="{79EDA984-2FF0-435B-B704-6479A0D9D18F}" destId="{197E8F83-C78C-45C6-9BD1-138971EE82AD}" srcOrd="0" destOrd="0" presId="urn:microsoft.com/office/officeart/2005/8/layout/default"/>
    <dgm:cxn modelId="{A54B23FC-583C-42D3-83DA-61F705F07357}" srcId="{AA931EAF-324E-4322-A012-533AC15D4110}" destId="{79EDA984-2FF0-435B-B704-6479A0D9D18F}" srcOrd="6" destOrd="0" parTransId="{48DF587C-8A06-4005-A8DD-F36527EBC7A4}" sibTransId="{8EBB2FC5-A486-4904-B302-FB05BCAEF47F}"/>
    <dgm:cxn modelId="{6170CDFF-B6EA-443F-A48B-A276C8667B18}" type="presOf" srcId="{736FF66D-2F22-4787-97F6-42473C3868A2}" destId="{180A01FF-C72E-43D2-854E-519BAD27F582}" srcOrd="0" destOrd="0" presId="urn:microsoft.com/office/officeart/2005/8/layout/default"/>
    <dgm:cxn modelId="{F4307DA2-3E0D-4E99-B035-96569B2B525C}" type="presParOf" srcId="{1CE6A394-22CF-49C2-A41A-DA9B26F33650}" destId="{9D5DF31B-9767-470B-AE46-00B3879D81C8}" srcOrd="0" destOrd="0" presId="urn:microsoft.com/office/officeart/2005/8/layout/default"/>
    <dgm:cxn modelId="{D1E3E142-CEA8-4B47-A124-321A959190AC}" type="presParOf" srcId="{1CE6A394-22CF-49C2-A41A-DA9B26F33650}" destId="{7CBF7B4C-7429-4BD7-89EB-CE2788FCAFCA}" srcOrd="1" destOrd="0" presId="urn:microsoft.com/office/officeart/2005/8/layout/default"/>
    <dgm:cxn modelId="{04A6FABE-2EA1-43B8-B074-90B6D6715C19}" type="presParOf" srcId="{1CE6A394-22CF-49C2-A41A-DA9B26F33650}" destId="{180A01FF-C72E-43D2-854E-519BAD27F582}" srcOrd="2" destOrd="0" presId="urn:microsoft.com/office/officeart/2005/8/layout/default"/>
    <dgm:cxn modelId="{CDFE8C07-1BBA-41C6-A4EA-0DFAF62C388C}" type="presParOf" srcId="{1CE6A394-22CF-49C2-A41A-DA9B26F33650}" destId="{3B25D7AA-FAB3-4F48-90DF-089B82306C3B}" srcOrd="3" destOrd="0" presId="urn:microsoft.com/office/officeart/2005/8/layout/default"/>
    <dgm:cxn modelId="{38F87143-39A6-4B75-8282-FE4CD5F45C34}" type="presParOf" srcId="{1CE6A394-22CF-49C2-A41A-DA9B26F33650}" destId="{DE74A456-109E-49ED-B601-68A9F663945C}" srcOrd="4" destOrd="0" presId="urn:microsoft.com/office/officeart/2005/8/layout/default"/>
    <dgm:cxn modelId="{E09CC747-4B85-4107-A3CB-3721FC215742}" type="presParOf" srcId="{1CE6A394-22CF-49C2-A41A-DA9B26F33650}" destId="{41AD4536-BE25-4723-A288-950BFCBDC14E}" srcOrd="5" destOrd="0" presId="urn:microsoft.com/office/officeart/2005/8/layout/default"/>
    <dgm:cxn modelId="{1701E4E0-307B-4986-BE3E-71D85FDAA8D1}" type="presParOf" srcId="{1CE6A394-22CF-49C2-A41A-DA9B26F33650}" destId="{5A3F7E7B-7155-4C9D-A5F2-F5B18C9914DB}" srcOrd="6" destOrd="0" presId="urn:microsoft.com/office/officeart/2005/8/layout/default"/>
    <dgm:cxn modelId="{1A41F4ED-0C3D-400C-B950-D6929287DDE3}" type="presParOf" srcId="{1CE6A394-22CF-49C2-A41A-DA9B26F33650}" destId="{4465A13F-F9F0-420A-806E-EB095B5D77B2}" srcOrd="7" destOrd="0" presId="urn:microsoft.com/office/officeart/2005/8/layout/default"/>
    <dgm:cxn modelId="{68EA4FD7-E0D1-4C27-9184-17B1F7B40E7E}" type="presParOf" srcId="{1CE6A394-22CF-49C2-A41A-DA9B26F33650}" destId="{82AC0387-4C61-46F9-AA03-0602FFD94D83}" srcOrd="8" destOrd="0" presId="urn:microsoft.com/office/officeart/2005/8/layout/default"/>
    <dgm:cxn modelId="{D2B8419B-1E68-410A-9302-8AA884869493}" type="presParOf" srcId="{1CE6A394-22CF-49C2-A41A-DA9B26F33650}" destId="{C6ABBB00-CBEE-4A52-87F1-5109023B946B}" srcOrd="9" destOrd="0" presId="urn:microsoft.com/office/officeart/2005/8/layout/default"/>
    <dgm:cxn modelId="{DABEAD07-65F4-4276-A51A-ABAC400C8A5D}" type="presParOf" srcId="{1CE6A394-22CF-49C2-A41A-DA9B26F33650}" destId="{D219A77C-9DB4-46E3-8581-592C1EC6BB55}" srcOrd="10" destOrd="0" presId="urn:microsoft.com/office/officeart/2005/8/layout/default"/>
    <dgm:cxn modelId="{AB39ECC9-BCF1-4085-B833-61E4981496A8}" type="presParOf" srcId="{1CE6A394-22CF-49C2-A41A-DA9B26F33650}" destId="{85BD88D1-2A2A-44D0-8CA2-C94BFA3E7CA1}" srcOrd="11" destOrd="0" presId="urn:microsoft.com/office/officeart/2005/8/layout/default"/>
    <dgm:cxn modelId="{BA6FC557-8639-440F-8658-B47E2B2362C3}" type="presParOf" srcId="{1CE6A394-22CF-49C2-A41A-DA9B26F33650}" destId="{197E8F83-C78C-45C6-9BD1-138971EE82AD}" srcOrd="12" destOrd="0" presId="urn:microsoft.com/office/officeart/2005/8/layout/default"/>
    <dgm:cxn modelId="{DB135446-A6FE-43BC-8C3D-9ECC8207340F}" type="presParOf" srcId="{1CE6A394-22CF-49C2-A41A-DA9B26F33650}" destId="{CFF1E1DE-B050-4D8A-A716-3E1B1A5EC667}" srcOrd="13" destOrd="0" presId="urn:microsoft.com/office/officeart/2005/8/layout/default"/>
    <dgm:cxn modelId="{43FBB990-B966-4A84-9721-2449873DE997}" type="presParOf" srcId="{1CE6A394-22CF-49C2-A41A-DA9B26F33650}" destId="{4AA3C497-0FE0-4A0B-A251-7EEEA90A6242}" srcOrd="14" destOrd="0" presId="urn:microsoft.com/office/officeart/2005/8/layout/default"/>
    <dgm:cxn modelId="{1F3AB57D-4311-42FA-B970-2806E5853348}" type="presParOf" srcId="{1CE6A394-22CF-49C2-A41A-DA9B26F33650}" destId="{7E6D9FE5-40B5-4C64-9696-2D7D2FF61A45}" srcOrd="15" destOrd="0" presId="urn:microsoft.com/office/officeart/2005/8/layout/default"/>
    <dgm:cxn modelId="{85AF4E23-C8DD-4F30-94AC-0778830D2A79}" type="presParOf" srcId="{1CE6A394-22CF-49C2-A41A-DA9B26F33650}" destId="{F987F03F-0F3F-4821-BDB1-485152EACB6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5B2C4F-EC66-4AC1-9EFB-3AE6A5809BE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CD46EB-D1EE-42D0-A89A-A0782178BFCF}">
      <dgm:prSet/>
      <dgm:spPr/>
      <dgm:t>
        <a:bodyPr/>
        <a:lstStyle/>
        <a:p>
          <a:r>
            <a:rPr lang="en-US"/>
            <a:t>What is Augmented Intelligence</a:t>
          </a:r>
        </a:p>
      </dgm:t>
    </dgm:pt>
    <dgm:pt modelId="{96D32BDC-BB94-4DCC-A327-DEBF7D2608B2}" type="parTrans" cxnId="{52483D81-2682-4F53-BE62-68860228694E}">
      <dgm:prSet/>
      <dgm:spPr/>
      <dgm:t>
        <a:bodyPr/>
        <a:lstStyle/>
        <a:p>
          <a:endParaRPr lang="en-US"/>
        </a:p>
      </dgm:t>
    </dgm:pt>
    <dgm:pt modelId="{B9ECC090-7692-4D73-BCFE-6AAF654BACC7}" type="sibTrans" cxnId="{52483D81-2682-4F53-BE62-68860228694E}">
      <dgm:prSet/>
      <dgm:spPr/>
      <dgm:t>
        <a:bodyPr/>
        <a:lstStyle/>
        <a:p>
          <a:endParaRPr lang="en-US"/>
        </a:p>
      </dgm:t>
    </dgm:pt>
    <dgm:pt modelId="{3E26605D-62A4-4637-893C-3BB260B8AE47}">
      <dgm:prSet/>
      <dgm:spPr/>
      <dgm:t>
        <a:bodyPr/>
        <a:lstStyle/>
        <a:p>
          <a:r>
            <a:rPr lang="en-US"/>
            <a:t>How it Works</a:t>
          </a:r>
        </a:p>
      </dgm:t>
    </dgm:pt>
    <dgm:pt modelId="{B9854F23-30ED-46EF-8933-528CD3BC682A}" type="parTrans" cxnId="{7B602AE2-30D4-49F8-9DD5-76DEEF1F5C50}">
      <dgm:prSet/>
      <dgm:spPr/>
      <dgm:t>
        <a:bodyPr/>
        <a:lstStyle/>
        <a:p>
          <a:endParaRPr lang="en-US"/>
        </a:p>
      </dgm:t>
    </dgm:pt>
    <dgm:pt modelId="{14ED12A9-AC4C-49D5-96FE-FAFCE6B363A5}" type="sibTrans" cxnId="{7B602AE2-30D4-49F8-9DD5-76DEEF1F5C50}">
      <dgm:prSet/>
      <dgm:spPr/>
      <dgm:t>
        <a:bodyPr/>
        <a:lstStyle/>
        <a:p>
          <a:endParaRPr lang="en-US"/>
        </a:p>
      </dgm:t>
    </dgm:pt>
    <dgm:pt modelId="{A3012E54-A894-4AF3-99AB-F2709441D98D}">
      <dgm:prSet/>
      <dgm:spPr/>
      <dgm:t>
        <a:bodyPr/>
        <a:lstStyle/>
        <a:p>
          <a:r>
            <a:rPr lang="en-IN"/>
            <a:t>How it is used</a:t>
          </a:r>
          <a:endParaRPr lang="en-US"/>
        </a:p>
      </dgm:t>
    </dgm:pt>
    <dgm:pt modelId="{F2471808-FC23-450C-BFB6-DF92FFBF7EA8}" type="parTrans" cxnId="{AA64CB29-B2EA-4A32-B2ED-00C84E42BF54}">
      <dgm:prSet/>
      <dgm:spPr/>
      <dgm:t>
        <a:bodyPr/>
        <a:lstStyle/>
        <a:p>
          <a:endParaRPr lang="en-US"/>
        </a:p>
      </dgm:t>
    </dgm:pt>
    <dgm:pt modelId="{F0D9D0A1-6552-4012-AFDC-2DE24B33F471}" type="sibTrans" cxnId="{AA64CB29-B2EA-4A32-B2ED-00C84E42BF54}">
      <dgm:prSet/>
      <dgm:spPr/>
      <dgm:t>
        <a:bodyPr/>
        <a:lstStyle/>
        <a:p>
          <a:endParaRPr lang="en-US"/>
        </a:p>
      </dgm:t>
    </dgm:pt>
    <dgm:pt modelId="{C7A6F5BC-9642-424B-B392-1309A7D9D225}">
      <dgm:prSet/>
      <dgm:spPr/>
      <dgm:t>
        <a:bodyPr/>
        <a:lstStyle/>
        <a:p>
          <a:r>
            <a:rPr lang="en-IN"/>
            <a:t>The difference </a:t>
          </a:r>
          <a:endParaRPr lang="en-US"/>
        </a:p>
      </dgm:t>
    </dgm:pt>
    <dgm:pt modelId="{DA692117-4B39-4C09-9CC6-C4D664A0EF41}" type="parTrans" cxnId="{AFA029A8-C277-4C8A-9482-E29BFBCBE7BF}">
      <dgm:prSet/>
      <dgm:spPr/>
      <dgm:t>
        <a:bodyPr/>
        <a:lstStyle/>
        <a:p>
          <a:endParaRPr lang="en-US"/>
        </a:p>
      </dgm:t>
    </dgm:pt>
    <dgm:pt modelId="{4182D5CE-788F-43C4-8112-C5917933C673}" type="sibTrans" cxnId="{AFA029A8-C277-4C8A-9482-E29BFBCBE7BF}">
      <dgm:prSet/>
      <dgm:spPr/>
      <dgm:t>
        <a:bodyPr/>
        <a:lstStyle/>
        <a:p>
          <a:endParaRPr lang="en-US"/>
        </a:p>
      </dgm:t>
    </dgm:pt>
    <dgm:pt modelId="{A04111FD-6617-4CA8-BDB6-178DAD6AD083}" type="pres">
      <dgm:prSet presAssocID="{7B5B2C4F-EC66-4AC1-9EFB-3AE6A5809BEA}" presName="hierChild1" presStyleCnt="0">
        <dgm:presLayoutVars>
          <dgm:chPref val="1"/>
          <dgm:dir/>
          <dgm:animOne val="branch"/>
          <dgm:animLvl val="lvl"/>
          <dgm:resizeHandles/>
        </dgm:presLayoutVars>
      </dgm:prSet>
      <dgm:spPr/>
    </dgm:pt>
    <dgm:pt modelId="{58E56610-9309-437F-A50B-62A6E23D28E8}" type="pres">
      <dgm:prSet presAssocID="{D9CD46EB-D1EE-42D0-A89A-A0782178BFCF}" presName="hierRoot1" presStyleCnt="0"/>
      <dgm:spPr/>
    </dgm:pt>
    <dgm:pt modelId="{A4CE1EFB-6A49-44E9-9098-816BE9126E25}" type="pres">
      <dgm:prSet presAssocID="{D9CD46EB-D1EE-42D0-A89A-A0782178BFCF}" presName="composite" presStyleCnt="0"/>
      <dgm:spPr/>
    </dgm:pt>
    <dgm:pt modelId="{656D668E-6C06-4A0F-9F0D-928B16FA61A5}" type="pres">
      <dgm:prSet presAssocID="{D9CD46EB-D1EE-42D0-A89A-A0782178BFCF}" presName="background" presStyleLbl="node0" presStyleIdx="0" presStyleCnt="4"/>
      <dgm:spPr/>
    </dgm:pt>
    <dgm:pt modelId="{948D3873-D343-4A21-891D-730F7B4349A8}" type="pres">
      <dgm:prSet presAssocID="{D9CD46EB-D1EE-42D0-A89A-A0782178BFCF}" presName="text" presStyleLbl="fgAcc0" presStyleIdx="0" presStyleCnt="4">
        <dgm:presLayoutVars>
          <dgm:chPref val="3"/>
        </dgm:presLayoutVars>
      </dgm:prSet>
      <dgm:spPr/>
    </dgm:pt>
    <dgm:pt modelId="{83332062-4ECD-4D40-B62A-E5D8A83A4C98}" type="pres">
      <dgm:prSet presAssocID="{D9CD46EB-D1EE-42D0-A89A-A0782178BFCF}" presName="hierChild2" presStyleCnt="0"/>
      <dgm:spPr/>
    </dgm:pt>
    <dgm:pt modelId="{4D933F72-D9C4-4BBB-A059-4292DF7DBE6C}" type="pres">
      <dgm:prSet presAssocID="{3E26605D-62A4-4637-893C-3BB260B8AE47}" presName="hierRoot1" presStyleCnt="0"/>
      <dgm:spPr/>
    </dgm:pt>
    <dgm:pt modelId="{1DF83832-4949-4EA4-9D64-F72920090D63}" type="pres">
      <dgm:prSet presAssocID="{3E26605D-62A4-4637-893C-3BB260B8AE47}" presName="composite" presStyleCnt="0"/>
      <dgm:spPr/>
    </dgm:pt>
    <dgm:pt modelId="{85CCCF19-FFBB-4F46-A032-0D9A17EEDC0B}" type="pres">
      <dgm:prSet presAssocID="{3E26605D-62A4-4637-893C-3BB260B8AE47}" presName="background" presStyleLbl="node0" presStyleIdx="1" presStyleCnt="4"/>
      <dgm:spPr/>
    </dgm:pt>
    <dgm:pt modelId="{90B31F72-6B45-407A-BB64-5B48BE137C13}" type="pres">
      <dgm:prSet presAssocID="{3E26605D-62A4-4637-893C-3BB260B8AE47}" presName="text" presStyleLbl="fgAcc0" presStyleIdx="1" presStyleCnt="4">
        <dgm:presLayoutVars>
          <dgm:chPref val="3"/>
        </dgm:presLayoutVars>
      </dgm:prSet>
      <dgm:spPr/>
    </dgm:pt>
    <dgm:pt modelId="{59138354-29AD-4740-8563-73BD964AF425}" type="pres">
      <dgm:prSet presAssocID="{3E26605D-62A4-4637-893C-3BB260B8AE47}" presName="hierChild2" presStyleCnt="0"/>
      <dgm:spPr/>
    </dgm:pt>
    <dgm:pt modelId="{535EB016-AB70-40BD-9475-C284F6F295B2}" type="pres">
      <dgm:prSet presAssocID="{A3012E54-A894-4AF3-99AB-F2709441D98D}" presName="hierRoot1" presStyleCnt="0"/>
      <dgm:spPr/>
    </dgm:pt>
    <dgm:pt modelId="{B28CBCC7-57A4-442C-9EAD-8860EA58E483}" type="pres">
      <dgm:prSet presAssocID="{A3012E54-A894-4AF3-99AB-F2709441D98D}" presName="composite" presStyleCnt="0"/>
      <dgm:spPr/>
    </dgm:pt>
    <dgm:pt modelId="{906444DF-3624-4153-9B84-153CF530D3B3}" type="pres">
      <dgm:prSet presAssocID="{A3012E54-A894-4AF3-99AB-F2709441D98D}" presName="background" presStyleLbl="node0" presStyleIdx="2" presStyleCnt="4"/>
      <dgm:spPr/>
    </dgm:pt>
    <dgm:pt modelId="{A49AE31E-82AB-4920-9E18-82759A4C9FF3}" type="pres">
      <dgm:prSet presAssocID="{A3012E54-A894-4AF3-99AB-F2709441D98D}" presName="text" presStyleLbl="fgAcc0" presStyleIdx="2" presStyleCnt="4">
        <dgm:presLayoutVars>
          <dgm:chPref val="3"/>
        </dgm:presLayoutVars>
      </dgm:prSet>
      <dgm:spPr/>
    </dgm:pt>
    <dgm:pt modelId="{22ACB15F-08F0-4640-A594-15EF860BCA83}" type="pres">
      <dgm:prSet presAssocID="{A3012E54-A894-4AF3-99AB-F2709441D98D}" presName="hierChild2" presStyleCnt="0"/>
      <dgm:spPr/>
    </dgm:pt>
    <dgm:pt modelId="{CB9AAE3B-7EF1-410B-8157-08B2894EB018}" type="pres">
      <dgm:prSet presAssocID="{C7A6F5BC-9642-424B-B392-1309A7D9D225}" presName="hierRoot1" presStyleCnt="0"/>
      <dgm:spPr/>
    </dgm:pt>
    <dgm:pt modelId="{C61C34C4-53A4-40CF-BBB3-3925AC32E72B}" type="pres">
      <dgm:prSet presAssocID="{C7A6F5BC-9642-424B-B392-1309A7D9D225}" presName="composite" presStyleCnt="0"/>
      <dgm:spPr/>
    </dgm:pt>
    <dgm:pt modelId="{16D3D3AB-521F-420F-B928-CAE071B62BB7}" type="pres">
      <dgm:prSet presAssocID="{C7A6F5BC-9642-424B-B392-1309A7D9D225}" presName="background" presStyleLbl="node0" presStyleIdx="3" presStyleCnt="4"/>
      <dgm:spPr/>
    </dgm:pt>
    <dgm:pt modelId="{A81C6CAD-8952-4DE3-BD26-BD0F0D875986}" type="pres">
      <dgm:prSet presAssocID="{C7A6F5BC-9642-424B-B392-1309A7D9D225}" presName="text" presStyleLbl="fgAcc0" presStyleIdx="3" presStyleCnt="4">
        <dgm:presLayoutVars>
          <dgm:chPref val="3"/>
        </dgm:presLayoutVars>
      </dgm:prSet>
      <dgm:spPr/>
    </dgm:pt>
    <dgm:pt modelId="{2A5BE1C0-3D4D-4784-AE2D-4EFD1022AA22}" type="pres">
      <dgm:prSet presAssocID="{C7A6F5BC-9642-424B-B392-1309A7D9D225}" presName="hierChild2" presStyleCnt="0"/>
      <dgm:spPr/>
    </dgm:pt>
  </dgm:ptLst>
  <dgm:cxnLst>
    <dgm:cxn modelId="{235D8505-016D-41DD-9E1A-9F6A09E380E5}" type="presOf" srcId="{7B5B2C4F-EC66-4AC1-9EFB-3AE6A5809BEA}" destId="{A04111FD-6617-4CA8-BDB6-178DAD6AD083}" srcOrd="0" destOrd="0" presId="urn:microsoft.com/office/officeart/2005/8/layout/hierarchy1"/>
    <dgm:cxn modelId="{4CB4771F-6C3C-4504-BACB-E7238BB0A493}" type="presOf" srcId="{D9CD46EB-D1EE-42D0-A89A-A0782178BFCF}" destId="{948D3873-D343-4A21-891D-730F7B4349A8}" srcOrd="0" destOrd="0" presId="urn:microsoft.com/office/officeart/2005/8/layout/hierarchy1"/>
    <dgm:cxn modelId="{AA64CB29-B2EA-4A32-B2ED-00C84E42BF54}" srcId="{7B5B2C4F-EC66-4AC1-9EFB-3AE6A5809BEA}" destId="{A3012E54-A894-4AF3-99AB-F2709441D98D}" srcOrd="2" destOrd="0" parTransId="{F2471808-FC23-450C-BFB6-DF92FFBF7EA8}" sibTransId="{F0D9D0A1-6552-4012-AFDC-2DE24B33F471}"/>
    <dgm:cxn modelId="{7A856631-850B-4BCD-A17F-15A5C9F5E733}" type="presOf" srcId="{3E26605D-62A4-4637-893C-3BB260B8AE47}" destId="{90B31F72-6B45-407A-BB64-5B48BE137C13}" srcOrd="0" destOrd="0" presId="urn:microsoft.com/office/officeart/2005/8/layout/hierarchy1"/>
    <dgm:cxn modelId="{FA2DF465-6F0A-469F-8917-C4D185FEAB8C}" type="presOf" srcId="{A3012E54-A894-4AF3-99AB-F2709441D98D}" destId="{A49AE31E-82AB-4920-9E18-82759A4C9FF3}" srcOrd="0" destOrd="0" presId="urn:microsoft.com/office/officeart/2005/8/layout/hierarchy1"/>
    <dgm:cxn modelId="{52483D81-2682-4F53-BE62-68860228694E}" srcId="{7B5B2C4F-EC66-4AC1-9EFB-3AE6A5809BEA}" destId="{D9CD46EB-D1EE-42D0-A89A-A0782178BFCF}" srcOrd="0" destOrd="0" parTransId="{96D32BDC-BB94-4DCC-A327-DEBF7D2608B2}" sibTransId="{B9ECC090-7692-4D73-BCFE-6AAF654BACC7}"/>
    <dgm:cxn modelId="{AFA029A8-C277-4C8A-9482-E29BFBCBE7BF}" srcId="{7B5B2C4F-EC66-4AC1-9EFB-3AE6A5809BEA}" destId="{C7A6F5BC-9642-424B-B392-1309A7D9D225}" srcOrd="3" destOrd="0" parTransId="{DA692117-4B39-4C09-9CC6-C4D664A0EF41}" sibTransId="{4182D5CE-788F-43C4-8112-C5917933C673}"/>
    <dgm:cxn modelId="{2B6F92D2-7FA9-4BC7-94FC-42153BD4EC68}" type="presOf" srcId="{C7A6F5BC-9642-424B-B392-1309A7D9D225}" destId="{A81C6CAD-8952-4DE3-BD26-BD0F0D875986}" srcOrd="0" destOrd="0" presId="urn:microsoft.com/office/officeart/2005/8/layout/hierarchy1"/>
    <dgm:cxn modelId="{7B602AE2-30D4-49F8-9DD5-76DEEF1F5C50}" srcId="{7B5B2C4F-EC66-4AC1-9EFB-3AE6A5809BEA}" destId="{3E26605D-62A4-4637-893C-3BB260B8AE47}" srcOrd="1" destOrd="0" parTransId="{B9854F23-30ED-46EF-8933-528CD3BC682A}" sibTransId="{14ED12A9-AC4C-49D5-96FE-FAFCE6B363A5}"/>
    <dgm:cxn modelId="{39C6D5DA-6769-48E3-AD9B-6B9E8D94FEA7}" type="presParOf" srcId="{A04111FD-6617-4CA8-BDB6-178DAD6AD083}" destId="{58E56610-9309-437F-A50B-62A6E23D28E8}" srcOrd="0" destOrd="0" presId="urn:microsoft.com/office/officeart/2005/8/layout/hierarchy1"/>
    <dgm:cxn modelId="{C976D7B7-AD25-43B4-B37C-3D73FFE51BC1}" type="presParOf" srcId="{58E56610-9309-437F-A50B-62A6E23D28E8}" destId="{A4CE1EFB-6A49-44E9-9098-816BE9126E25}" srcOrd="0" destOrd="0" presId="urn:microsoft.com/office/officeart/2005/8/layout/hierarchy1"/>
    <dgm:cxn modelId="{2967B407-C1D7-4D59-8C77-86444B3E250C}" type="presParOf" srcId="{A4CE1EFB-6A49-44E9-9098-816BE9126E25}" destId="{656D668E-6C06-4A0F-9F0D-928B16FA61A5}" srcOrd="0" destOrd="0" presId="urn:microsoft.com/office/officeart/2005/8/layout/hierarchy1"/>
    <dgm:cxn modelId="{ED204B85-37DB-4836-A588-32FCBD742417}" type="presParOf" srcId="{A4CE1EFB-6A49-44E9-9098-816BE9126E25}" destId="{948D3873-D343-4A21-891D-730F7B4349A8}" srcOrd="1" destOrd="0" presId="urn:microsoft.com/office/officeart/2005/8/layout/hierarchy1"/>
    <dgm:cxn modelId="{32980D96-2671-4828-92E9-8E8CA937F052}" type="presParOf" srcId="{58E56610-9309-437F-A50B-62A6E23D28E8}" destId="{83332062-4ECD-4D40-B62A-E5D8A83A4C98}" srcOrd="1" destOrd="0" presId="urn:microsoft.com/office/officeart/2005/8/layout/hierarchy1"/>
    <dgm:cxn modelId="{1A45CE67-F4B3-4229-A3F9-A6A02B86AA60}" type="presParOf" srcId="{A04111FD-6617-4CA8-BDB6-178DAD6AD083}" destId="{4D933F72-D9C4-4BBB-A059-4292DF7DBE6C}" srcOrd="1" destOrd="0" presId="urn:microsoft.com/office/officeart/2005/8/layout/hierarchy1"/>
    <dgm:cxn modelId="{A0558943-2189-41C8-B1D1-00415E4C6DE5}" type="presParOf" srcId="{4D933F72-D9C4-4BBB-A059-4292DF7DBE6C}" destId="{1DF83832-4949-4EA4-9D64-F72920090D63}" srcOrd="0" destOrd="0" presId="urn:microsoft.com/office/officeart/2005/8/layout/hierarchy1"/>
    <dgm:cxn modelId="{D1013552-3AA9-4B73-A1C4-97993B31421A}" type="presParOf" srcId="{1DF83832-4949-4EA4-9D64-F72920090D63}" destId="{85CCCF19-FFBB-4F46-A032-0D9A17EEDC0B}" srcOrd="0" destOrd="0" presId="urn:microsoft.com/office/officeart/2005/8/layout/hierarchy1"/>
    <dgm:cxn modelId="{4EB4CC1A-9B65-4C93-BA50-A15F3E55472C}" type="presParOf" srcId="{1DF83832-4949-4EA4-9D64-F72920090D63}" destId="{90B31F72-6B45-407A-BB64-5B48BE137C13}" srcOrd="1" destOrd="0" presId="urn:microsoft.com/office/officeart/2005/8/layout/hierarchy1"/>
    <dgm:cxn modelId="{5AE94EA7-6FBF-4315-ADFD-9F619A120E0C}" type="presParOf" srcId="{4D933F72-D9C4-4BBB-A059-4292DF7DBE6C}" destId="{59138354-29AD-4740-8563-73BD964AF425}" srcOrd="1" destOrd="0" presId="urn:microsoft.com/office/officeart/2005/8/layout/hierarchy1"/>
    <dgm:cxn modelId="{6D0643B1-705C-42B3-B24B-AF3C17C4E065}" type="presParOf" srcId="{A04111FD-6617-4CA8-BDB6-178DAD6AD083}" destId="{535EB016-AB70-40BD-9475-C284F6F295B2}" srcOrd="2" destOrd="0" presId="urn:microsoft.com/office/officeart/2005/8/layout/hierarchy1"/>
    <dgm:cxn modelId="{97F914DA-0101-4828-A2D9-1489A567B09A}" type="presParOf" srcId="{535EB016-AB70-40BD-9475-C284F6F295B2}" destId="{B28CBCC7-57A4-442C-9EAD-8860EA58E483}" srcOrd="0" destOrd="0" presId="urn:microsoft.com/office/officeart/2005/8/layout/hierarchy1"/>
    <dgm:cxn modelId="{C8B8AC38-0059-4CF0-A6E6-2DD74DA4DA49}" type="presParOf" srcId="{B28CBCC7-57A4-442C-9EAD-8860EA58E483}" destId="{906444DF-3624-4153-9B84-153CF530D3B3}" srcOrd="0" destOrd="0" presId="urn:microsoft.com/office/officeart/2005/8/layout/hierarchy1"/>
    <dgm:cxn modelId="{ABC902E4-3C37-4FCC-9EDE-6D476FE5ED8B}" type="presParOf" srcId="{B28CBCC7-57A4-442C-9EAD-8860EA58E483}" destId="{A49AE31E-82AB-4920-9E18-82759A4C9FF3}" srcOrd="1" destOrd="0" presId="urn:microsoft.com/office/officeart/2005/8/layout/hierarchy1"/>
    <dgm:cxn modelId="{CA1E49AA-47B7-4FF1-9A6B-292C6E2CAC2E}" type="presParOf" srcId="{535EB016-AB70-40BD-9475-C284F6F295B2}" destId="{22ACB15F-08F0-4640-A594-15EF860BCA83}" srcOrd="1" destOrd="0" presId="urn:microsoft.com/office/officeart/2005/8/layout/hierarchy1"/>
    <dgm:cxn modelId="{9B11B745-6029-4D16-80DF-EF8D97CC1F1D}" type="presParOf" srcId="{A04111FD-6617-4CA8-BDB6-178DAD6AD083}" destId="{CB9AAE3B-7EF1-410B-8157-08B2894EB018}" srcOrd="3" destOrd="0" presId="urn:microsoft.com/office/officeart/2005/8/layout/hierarchy1"/>
    <dgm:cxn modelId="{FE6DCC4A-D096-4FDC-B55A-145986A298A7}" type="presParOf" srcId="{CB9AAE3B-7EF1-410B-8157-08B2894EB018}" destId="{C61C34C4-53A4-40CF-BBB3-3925AC32E72B}" srcOrd="0" destOrd="0" presId="urn:microsoft.com/office/officeart/2005/8/layout/hierarchy1"/>
    <dgm:cxn modelId="{AEF23129-FE45-4CA8-9DC3-3A1841B52808}" type="presParOf" srcId="{C61C34C4-53A4-40CF-BBB3-3925AC32E72B}" destId="{16D3D3AB-521F-420F-B928-CAE071B62BB7}" srcOrd="0" destOrd="0" presId="urn:microsoft.com/office/officeart/2005/8/layout/hierarchy1"/>
    <dgm:cxn modelId="{3BAEDFE0-4D85-4923-81C7-5ADEB8131649}" type="presParOf" srcId="{C61C34C4-53A4-40CF-BBB3-3925AC32E72B}" destId="{A81C6CAD-8952-4DE3-BD26-BD0F0D875986}" srcOrd="1" destOrd="0" presId="urn:microsoft.com/office/officeart/2005/8/layout/hierarchy1"/>
    <dgm:cxn modelId="{A1939DB0-5A76-4008-9B18-CEDDA6A6B605}" type="presParOf" srcId="{CB9AAE3B-7EF1-410B-8157-08B2894EB018}" destId="{2A5BE1C0-3D4D-4784-AE2D-4EFD1022AA2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E8175-42EC-44AB-8E16-5A3A9F95D72B}">
      <dsp:nvSpPr>
        <dsp:cNvPr id="0" name=""/>
        <dsp:cNvSpPr/>
      </dsp:nvSpPr>
      <dsp:spPr>
        <a:xfrm>
          <a:off x="65298"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Introduction to AI</a:t>
          </a:r>
        </a:p>
      </dsp:txBody>
      <dsp:txXfrm>
        <a:off x="65298" y="478"/>
        <a:ext cx="2273349" cy="1364009"/>
      </dsp:txXfrm>
    </dsp:sp>
    <dsp:sp modelId="{02EE2B65-575D-40EF-99AF-D1148EDD65DC}">
      <dsp:nvSpPr>
        <dsp:cNvPr id="0" name=""/>
        <dsp:cNvSpPr/>
      </dsp:nvSpPr>
      <dsp:spPr>
        <a:xfrm>
          <a:off x="2565982"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Working of AI</a:t>
          </a:r>
        </a:p>
      </dsp:txBody>
      <dsp:txXfrm>
        <a:off x="2565982" y="478"/>
        <a:ext cx="2273349" cy="1364009"/>
      </dsp:txXfrm>
    </dsp:sp>
    <dsp:sp modelId="{3A9AE290-9547-40AD-B57F-F9DC0E2CEA8B}">
      <dsp:nvSpPr>
        <dsp:cNvPr id="0" name=""/>
        <dsp:cNvSpPr/>
      </dsp:nvSpPr>
      <dsp:spPr>
        <a:xfrm>
          <a:off x="5066667"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Advantages &amp; Disadvantages</a:t>
          </a:r>
        </a:p>
      </dsp:txBody>
      <dsp:txXfrm>
        <a:off x="5066667" y="478"/>
        <a:ext cx="2273349" cy="1364009"/>
      </dsp:txXfrm>
    </dsp:sp>
    <dsp:sp modelId="{24E8626B-7117-4B98-A37D-B6635640167C}">
      <dsp:nvSpPr>
        <dsp:cNvPr id="0" name=""/>
        <dsp:cNvSpPr/>
      </dsp:nvSpPr>
      <dsp:spPr>
        <a:xfrm>
          <a:off x="7567352"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Strong vs Weak AI</a:t>
          </a:r>
        </a:p>
      </dsp:txBody>
      <dsp:txXfrm>
        <a:off x="7567352" y="478"/>
        <a:ext cx="2273349" cy="1364009"/>
      </dsp:txXfrm>
    </dsp:sp>
    <dsp:sp modelId="{DB46A545-2E1A-46FA-A156-D82AACEA5101}">
      <dsp:nvSpPr>
        <dsp:cNvPr id="0" name=""/>
        <dsp:cNvSpPr/>
      </dsp:nvSpPr>
      <dsp:spPr>
        <a:xfrm>
          <a:off x="65298"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Example &amp; Usage</a:t>
          </a:r>
        </a:p>
      </dsp:txBody>
      <dsp:txXfrm>
        <a:off x="65298" y="1591823"/>
        <a:ext cx="2273349" cy="1364009"/>
      </dsp:txXfrm>
    </dsp:sp>
    <dsp:sp modelId="{BD5F7A6B-30A2-4644-83B7-CEF4D91D1618}">
      <dsp:nvSpPr>
        <dsp:cNvPr id="0" name=""/>
        <dsp:cNvSpPr/>
      </dsp:nvSpPr>
      <dsp:spPr>
        <a:xfrm>
          <a:off x="2565982"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Augmented Intelligence vs Artificial Intelligence</a:t>
          </a:r>
        </a:p>
      </dsp:txBody>
      <dsp:txXfrm>
        <a:off x="2565982" y="1591823"/>
        <a:ext cx="2273349" cy="1364009"/>
      </dsp:txXfrm>
    </dsp:sp>
    <dsp:sp modelId="{3144EBA2-E052-491B-98C9-8832F81E99DF}">
      <dsp:nvSpPr>
        <dsp:cNvPr id="0" name=""/>
        <dsp:cNvSpPr/>
      </dsp:nvSpPr>
      <dsp:spPr>
        <a:xfrm>
          <a:off x="5066667"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History of AI</a:t>
          </a:r>
        </a:p>
      </dsp:txBody>
      <dsp:txXfrm>
        <a:off x="5066667" y="1591823"/>
        <a:ext cx="2273349" cy="1364009"/>
      </dsp:txXfrm>
    </dsp:sp>
    <dsp:sp modelId="{A6E89085-8DCC-4D28-9FBE-89D1A9828AFF}">
      <dsp:nvSpPr>
        <dsp:cNvPr id="0" name=""/>
        <dsp:cNvSpPr/>
      </dsp:nvSpPr>
      <dsp:spPr>
        <a:xfrm>
          <a:off x="7567352"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AI as a Service</a:t>
          </a:r>
        </a:p>
      </dsp:txBody>
      <dsp:txXfrm>
        <a:off x="7567352" y="1591823"/>
        <a:ext cx="2273349" cy="1364009"/>
      </dsp:txXfrm>
    </dsp:sp>
    <dsp:sp modelId="{00C1C939-F306-4DAB-8EB4-DE229D4235B5}">
      <dsp:nvSpPr>
        <dsp:cNvPr id="0" name=""/>
        <dsp:cNvSpPr/>
      </dsp:nvSpPr>
      <dsp:spPr>
        <a:xfrm>
          <a:off x="2565982" y="318316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AI VS ML VS DL</a:t>
          </a:r>
          <a:endParaRPr lang="en-US" sz="2100" kern="1200"/>
        </a:p>
      </dsp:txBody>
      <dsp:txXfrm>
        <a:off x="2565982" y="3183168"/>
        <a:ext cx="2273349" cy="1364009"/>
      </dsp:txXfrm>
    </dsp:sp>
    <dsp:sp modelId="{48C99238-4BAD-4C0E-8064-ECD92C1BB424}">
      <dsp:nvSpPr>
        <dsp:cNvPr id="0" name=""/>
        <dsp:cNvSpPr/>
      </dsp:nvSpPr>
      <dsp:spPr>
        <a:xfrm>
          <a:off x="5066667" y="318316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Example</a:t>
          </a:r>
          <a:endParaRPr lang="en-US" sz="2100" kern="1200"/>
        </a:p>
      </dsp:txBody>
      <dsp:txXfrm>
        <a:off x="5066667" y="3183168"/>
        <a:ext cx="2273349" cy="13640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7138B-385E-4A35-BB9C-C56DA6E5986E}">
      <dsp:nvSpPr>
        <dsp:cNvPr id="0" name=""/>
        <dsp:cNvSpPr/>
      </dsp:nvSpPr>
      <dsp:spPr>
        <a:xfrm>
          <a:off x="0" y="67667"/>
          <a:ext cx="7424423" cy="6633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Indian &amp; Greek Gods</a:t>
          </a:r>
        </a:p>
      </dsp:txBody>
      <dsp:txXfrm>
        <a:off x="32384" y="100051"/>
        <a:ext cx="7359655" cy="598621"/>
      </dsp:txXfrm>
    </dsp:sp>
    <dsp:sp modelId="{0B5876A6-24DC-4C45-9395-3F4B872541F3}">
      <dsp:nvSpPr>
        <dsp:cNvPr id="0" name=""/>
        <dsp:cNvSpPr/>
      </dsp:nvSpPr>
      <dsp:spPr>
        <a:xfrm>
          <a:off x="0" y="808817"/>
          <a:ext cx="7424423" cy="663389"/>
        </a:xfrm>
        <a:prstGeom prst="roundRect">
          <a:avLst/>
        </a:prstGeom>
        <a:solidFill>
          <a:schemeClr val="accent2">
            <a:hueOff val="-242561"/>
            <a:satOff val="-13988"/>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1940’s</a:t>
          </a:r>
        </a:p>
      </dsp:txBody>
      <dsp:txXfrm>
        <a:off x="32384" y="841201"/>
        <a:ext cx="7359655" cy="598621"/>
      </dsp:txXfrm>
    </dsp:sp>
    <dsp:sp modelId="{6CCC854C-1536-4C2D-AD87-B3BA7BA4E19C}">
      <dsp:nvSpPr>
        <dsp:cNvPr id="0" name=""/>
        <dsp:cNvSpPr/>
      </dsp:nvSpPr>
      <dsp:spPr>
        <a:xfrm>
          <a:off x="0" y="1549967"/>
          <a:ext cx="7424423" cy="663389"/>
        </a:xfrm>
        <a:prstGeom prst="roundRect">
          <a:avLst/>
        </a:prstGeom>
        <a:solidFill>
          <a:schemeClr val="accent2">
            <a:hueOff val="-485121"/>
            <a:satOff val="-27976"/>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1950’s</a:t>
          </a:r>
        </a:p>
      </dsp:txBody>
      <dsp:txXfrm>
        <a:off x="32384" y="1582351"/>
        <a:ext cx="7359655" cy="598621"/>
      </dsp:txXfrm>
    </dsp:sp>
    <dsp:sp modelId="{E4B721F2-E63B-466F-80BD-F667E887D646}">
      <dsp:nvSpPr>
        <dsp:cNvPr id="0" name=""/>
        <dsp:cNvSpPr/>
      </dsp:nvSpPr>
      <dsp:spPr>
        <a:xfrm>
          <a:off x="0" y="2291117"/>
          <a:ext cx="7424423" cy="663389"/>
        </a:xfrm>
        <a:prstGeom prst="roundRect">
          <a:avLst/>
        </a:prstGeom>
        <a:solidFill>
          <a:schemeClr val="accent2">
            <a:hueOff val="-727682"/>
            <a:satOff val="-41964"/>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1956</a:t>
          </a:r>
        </a:p>
      </dsp:txBody>
      <dsp:txXfrm>
        <a:off x="32384" y="2323501"/>
        <a:ext cx="7359655" cy="598621"/>
      </dsp:txXfrm>
    </dsp:sp>
    <dsp:sp modelId="{DCD44EEF-F5D9-4D94-B7E8-0533A4170BE4}">
      <dsp:nvSpPr>
        <dsp:cNvPr id="0" name=""/>
        <dsp:cNvSpPr/>
      </dsp:nvSpPr>
      <dsp:spPr>
        <a:xfrm>
          <a:off x="0" y="3032267"/>
          <a:ext cx="7424423" cy="663389"/>
        </a:xfrm>
        <a:prstGeom prst="roundRect">
          <a:avLst/>
        </a:prstGeom>
        <a:solidFill>
          <a:schemeClr val="accent2">
            <a:hueOff val="-970242"/>
            <a:satOff val="-5595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1950 and 1960’s</a:t>
          </a:r>
        </a:p>
      </dsp:txBody>
      <dsp:txXfrm>
        <a:off x="32384" y="3064651"/>
        <a:ext cx="7359655" cy="598621"/>
      </dsp:txXfrm>
    </dsp:sp>
    <dsp:sp modelId="{098275C7-686C-4510-B6F2-29A8D35D7382}">
      <dsp:nvSpPr>
        <dsp:cNvPr id="0" name=""/>
        <dsp:cNvSpPr/>
      </dsp:nvSpPr>
      <dsp:spPr>
        <a:xfrm>
          <a:off x="0" y="3773417"/>
          <a:ext cx="7424423" cy="663389"/>
        </a:xfrm>
        <a:prstGeom prst="roundRect">
          <a:avLst/>
        </a:prstGeom>
        <a:solidFill>
          <a:schemeClr val="accent2">
            <a:hueOff val="-1212803"/>
            <a:satOff val="-69940"/>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1970 and 1980’s</a:t>
          </a:r>
        </a:p>
      </dsp:txBody>
      <dsp:txXfrm>
        <a:off x="32384" y="3805801"/>
        <a:ext cx="7359655" cy="598621"/>
      </dsp:txXfrm>
    </dsp:sp>
    <dsp:sp modelId="{65305EB2-7B5E-4D8B-BE4C-341AD37E7CE7}">
      <dsp:nvSpPr>
        <dsp:cNvPr id="0" name=""/>
        <dsp:cNvSpPr/>
      </dsp:nvSpPr>
      <dsp:spPr>
        <a:xfrm>
          <a:off x="0" y="4514567"/>
          <a:ext cx="7424423" cy="663389"/>
        </a:xfrm>
        <a:prstGeom prst="roundRect">
          <a:avLst/>
        </a:prstGeom>
        <a:solidFill>
          <a:schemeClr val="accent2">
            <a:hueOff val="-1455363"/>
            <a:satOff val="-83928"/>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1990 till Today</a:t>
          </a:r>
        </a:p>
      </dsp:txBody>
      <dsp:txXfrm>
        <a:off x="32384" y="4546951"/>
        <a:ext cx="7359655" cy="5986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C5D18-9EC6-43D1-BDC6-B45021AA3F1A}">
      <dsp:nvSpPr>
        <dsp:cNvPr id="0" name=""/>
        <dsp:cNvSpPr/>
      </dsp:nvSpPr>
      <dsp:spPr>
        <a:xfrm>
          <a:off x="906" y="325337"/>
          <a:ext cx="3534576" cy="21207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Amazon AI</a:t>
          </a:r>
        </a:p>
      </dsp:txBody>
      <dsp:txXfrm>
        <a:off x="906" y="325337"/>
        <a:ext cx="3534576" cy="2120745"/>
      </dsp:txXfrm>
    </dsp:sp>
    <dsp:sp modelId="{8C56E44B-F3A4-489C-843D-90D32C5EFD46}">
      <dsp:nvSpPr>
        <dsp:cNvPr id="0" name=""/>
        <dsp:cNvSpPr/>
      </dsp:nvSpPr>
      <dsp:spPr>
        <a:xfrm>
          <a:off x="3888940" y="325337"/>
          <a:ext cx="3534576" cy="21207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IBM Watson</a:t>
          </a:r>
        </a:p>
      </dsp:txBody>
      <dsp:txXfrm>
        <a:off x="3888940" y="325337"/>
        <a:ext cx="3534576" cy="2120745"/>
      </dsp:txXfrm>
    </dsp:sp>
    <dsp:sp modelId="{B3DD8FB9-9ECB-4BCF-AA8C-AE79B0FAD911}">
      <dsp:nvSpPr>
        <dsp:cNvPr id="0" name=""/>
        <dsp:cNvSpPr/>
      </dsp:nvSpPr>
      <dsp:spPr>
        <a:xfrm>
          <a:off x="906" y="2799540"/>
          <a:ext cx="3534576" cy="212074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Microsoft Cognitive Services</a:t>
          </a:r>
        </a:p>
      </dsp:txBody>
      <dsp:txXfrm>
        <a:off x="906" y="2799540"/>
        <a:ext cx="3534576" cy="2120745"/>
      </dsp:txXfrm>
    </dsp:sp>
    <dsp:sp modelId="{5139A5A7-7282-4B2A-B29C-E90FC992660B}">
      <dsp:nvSpPr>
        <dsp:cNvPr id="0" name=""/>
        <dsp:cNvSpPr/>
      </dsp:nvSpPr>
      <dsp:spPr>
        <a:xfrm>
          <a:off x="3888940" y="2799540"/>
          <a:ext cx="3534576" cy="21207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Google AI</a:t>
          </a:r>
        </a:p>
      </dsp:txBody>
      <dsp:txXfrm>
        <a:off x="3888940" y="2799540"/>
        <a:ext cx="3534576" cy="21207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2B01-8DB9-43D1-B17B-6F7B03C776DD}">
      <dsp:nvSpPr>
        <dsp:cNvPr id="0" name=""/>
        <dsp:cNvSpPr/>
      </dsp:nvSpPr>
      <dsp:spPr>
        <a:xfrm>
          <a:off x="571272" y="0"/>
          <a:ext cx="5146922" cy="5146922"/>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99465-EB80-40D3-B6B8-FCB618753579}">
      <dsp:nvSpPr>
        <dsp:cNvPr id="0" name=""/>
        <dsp:cNvSpPr/>
      </dsp:nvSpPr>
      <dsp:spPr>
        <a:xfrm>
          <a:off x="1060229" y="488957"/>
          <a:ext cx="2007299" cy="2007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Introduction</a:t>
          </a:r>
        </a:p>
      </dsp:txBody>
      <dsp:txXfrm>
        <a:off x="1158217" y="586945"/>
        <a:ext cx="1811323" cy="1811323"/>
      </dsp:txXfrm>
    </dsp:sp>
    <dsp:sp modelId="{63DC19FD-5413-4E92-BFD7-CE314B00C497}">
      <dsp:nvSpPr>
        <dsp:cNvPr id="0" name=""/>
        <dsp:cNvSpPr/>
      </dsp:nvSpPr>
      <dsp:spPr>
        <a:xfrm>
          <a:off x="3221936" y="488957"/>
          <a:ext cx="2007299" cy="200729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How does it work?</a:t>
          </a:r>
        </a:p>
      </dsp:txBody>
      <dsp:txXfrm>
        <a:off x="3319924" y="586945"/>
        <a:ext cx="1811323" cy="1811323"/>
      </dsp:txXfrm>
    </dsp:sp>
    <dsp:sp modelId="{7A79BB7C-E02E-4A07-B5F0-7A8C5CB8A7E2}">
      <dsp:nvSpPr>
        <dsp:cNvPr id="0" name=""/>
        <dsp:cNvSpPr/>
      </dsp:nvSpPr>
      <dsp:spPr>
        <a:xfrm>
          <a:off x="1060229" y="2650664"/>
          <a:ext cx="2007299" cy="20072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Why it is important</a:t>
          </a:r>
        </a:p>
      </dsp:txBody>
      <dsp:txXfrm>
        <a:off x="1158217" y="2748652"/>
        <a:ext cx="1811323" cy="1811323"/>
      </dsp:txXfrm>
    </dsp:sp>
    <dsp:sp modelId="{F9FAE001-B122-4D32-97FB-F21BC85673E7}">
      <dsp:nvSpPr>
        <dsp:cNvPr id="0" name=""/>
        <dsp:cNvSpPr/>
      </dsp:nvSpPr>
      <dsp:spPr>
        <a:xfrm>
          <a:off x="3221936" y="2650664"/>
          <a:ext cx="2007299" cy="20072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Techniques and Methods of NLP</a:t>
          </a:r>
        </a:p>
      </dsp:txBody>
      <dsp:txXfrm>
        <a:off x="3319924" y="2748652"/>
        <a:ext cx="1811323" cy="18113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6601C-ABEF-401E-AC87-83C26767319C}">
      <dsp:nvSpPr>
        <dsp:cNvPr id="0" name=""/>
        <dsp:cNvSpPr/>
      </dsp:nvSpPr>
      <dsp:spPr>
        <a:xfrm>
          <a:off x="946142" y="452010"/>
          <a:ext cx="889093" cy="889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FB655-8E7D-484A-9525-0EBF33BC871A}">
      <dsp:nvSpPr>
        <dsp:cNvPr id="0" name=""/>
        <dsp:cNvSpPr/>
      </dsp:nvSpPr>
      <dsp:spPr>
        <a:xfrm>
          <a:off x="402808"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Machine Translation</a:t>
          </a:r>
        </a:p>
      </dsp:txBody>
      <dsp:txXfrm>
        <a:off x="402808" y="1655841"/>
        <a:ext cx="1975763" cy="720000"/>
      </dsp:txXfrm>
    </dsp:sp>
    <dsp:sp modelId="{8466C017-46A6-4C08-9DFB-746C71E22095}">
      <dsp:nvSpPr>
        <dsp:cNvPr id="0" name=""/>
        <dsp:cNvSpPr/>
      </dsp:nvSpPr>
      <dsp:spPr>
        <a:xfrm>
          <a:off x="3267664" y="452010"/>
          <a:ext cx="889093" cy="889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5E007-5DBB-47BF-9DD4-C42FDC1BB079}">
      <dsp:nvSpPr>
        <dsp:cNvPr id="0" name=""/>
        <dsp:cNvSpPr/>
      </dsp:nvSpPr>
      <dsp:spPr>
        <a:xfrm>
          <a:off x="2724329"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Information Retrieval </a:t>
          </a:r>
        </a:p>
      </dsp:txBody>
      <dsp:txXfrm>
        <a:off x="2724329" y="1655841"/>
        <a:ext cx="1975763" cy="720000"/>
      </dsp:txXfrm>
    </dsp:sp>
    <dsp:sp modelId="{078E5E57-B183-432B-9E5C-53AA1137AE51}">
      <dsp:nvSpPr>
        <dsp:cNvPr id="0" name=""/>
        <dsp:cNvSpPr/>
      </dsp:nvSpPr>
      <dsp:spPr>
        <a:xfrm>
          <a:off x="5589186" y="452010"/>
          <a:ext cx="889093" cy="889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6C9C9-FF9A-4A3A-9B72-5BE7BD246FCB}">
      <dsp:nvSpPr>
        <dsp:cNvPr id="0" name=""/>
        <dsp:cNvSpPr/>
      </dsp:nvSpPr>
      <dsp:spPr>
        <a:xfrm>
          <a:off x="5045851"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Sentiment Analysis</a:t>
          </a:r>
        </a:p>
      </dsp:txBody>
      <dsp:txXfrm>
        <a:off x="5045851" y="1655841"/>
        <a:ext cx="1975763" cy="720000"/>
      </dsp:txXfrm>
    </dsp:sp>
    <dsp:sp modelId="{7F7AD8F9-F8C1-4BDF-B1FA-03D5D9E7F3AF}">
      <dsp:nvSpPr>
        <dsp:cNvPr id="0" name=""/>
        <dsp:cNvSpPr/>
      </dsp:nvSpPr>
      <dsp:spPr>
        <a:xfrm>
          <a:off x="2106903" y="2869782"/>
          <a:ext cx="889093" cy="8890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77E26-CF11-4C4D-B8D9-BCAAB790EC6D}">
      <dsp:nvSpPr>
        <dsp:cNvPr id="0" name=""/>
        <dsp:cNvSpPr/>
      </dsp:nvSpPr>
      <dsp:spPr>
        <a:xfrm>
          <a:off x="1563568" y="4073613"/>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Information Extraction</a:t>
          </a:r>
        </a:p>
      </dsp:txBody>
      <dsp:txXfrm>
        <a:off x="1563568" y="4073613"/>
        <a:ext cx="1975763" cy="720000"/>
      </dsp:txXfrm>
    </dsp:sp>
    <dsp:sp modelId="{C6DD7C36-7141-44CB-ADEF-E7FAF32F2614}">
      <dsp:nvSpPr>
        <dsp:cNvPr id="0" name=""/>
        <dsp:cNvSpPr/>
      </dsp:nvSpPr>
      <dsp:spPr>
        <a:xfrm>
          <a:off x="4428425" y="2869782"/>
          <a:ext cx="889093" cy="8890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50F1E-A744-48AC-98E6-1C23DFDFA54D}">
      <dsp:nvSpPr>
        <dsp:cNvPr id="0" name=""/>
        <dsp:cNvSpPr/>
      </dsp:nvSpPr>
      <dsp:spPr>
        <a:xfrm>
          <a:off x="3885090" y="4073613"/>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Question Answering</a:t>
          </a:r>
        </a:p>
      </dsp:txBody>
      <dsp:txXfrm>
        <a:off x="3885090" y="4073613"/>
        <a:ext cx="1975763"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52360-63A3-4C71-906F-B0D3C8160773}">
      <dsp:nvSpPr>
        <dsp:cNvPr id="0" name=""/>
        <dsp:cNvSpPr/>
      </dsp:nvSpPr>
      <dsp:spPr>
        <a:xfrm>
          <a:off x="387444" y="110609"/>
          <a:ext cx="1188384" cy="118838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44327-5741-4C69-BD93-AAB2C7FD29AB}">
      <dsp:nvSpPr>
        <dsp:cNvPr id="0" name=""/>
        <dsp:cNvSpPr/>
      </dsp:nvSpPr>
      <dsp:spPr>
        <a:xfrm>
          <a:off x="640706" y="363871"/>
          <a:ext cx="681859" cy="681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3342A-9D74-46BB-92FD-FB2A63646091}">
      <dsp:nvSpPr>
        <dsp:cNvPr id="0" name=""/>
        <dsp:cNvSpPr/>
      </dsp:nvSpPr>
      <dsp:spPr>
        <a:xfrm>
          <a:off x="7550"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Customer Feedback Analysis</a:t>
          </a:r>
        </a:p>
      </dsp:txBody>
      <dsp:txXfrm>
        <a:off x="7550" y="1669146"/>
        <a:ext cx="1948171" cy="720000"/>
      </dsp:txXfrm>
    </dsp:sp>
    <dsp:sp modelId="{3B35B8B7-A6A7-476A-BEBF-CFC3E6C2FDDD}">
      <dsp:nvSpPr>
        <dsp:cNvPr id="0" name=""/>
        <dsp:cNvSpPr/>
      </dsp:nvSpPr>
      <dsp:spPr>
        <a:xfrm>
          <a:off x="2676545" y="110609"/>
          <a:ext cx="1188384" cy="118838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279A0-6845-4D82-ACB8-F30EBEBBE26B}">
      <dsp:nvSpPr>
        <dsp:cNvPr id="0" name=""/>
        <dsp:cNvSpPr/>
      </dsp:nvSpPr>
      <dsp:spPr>
        <a:xfrm>
          <a:off x="2929807" y="363871"/>
          <a:ext cx="681859" cy="681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CC369-DBAD-48EF-9B64-C4E45E13EEE3}">
      <dsp:nvSpPr>
        <dsp:cNvPr id="0" name=""/>
        <dsp:cNvSpPr/>
      </dsp:nvSpPr>
      <dsp:spPr>
        <a:xfrm>
          <a:off x="2296651"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Customer Service Automation</a:t>
          </a:r>
        </a:p>
      </dsp:txBody>
      <dsp:txXfrm>
        <a:off x="2296651" y="1669146"/>
        <a:ext cx="1948171" cy="720000"/>
      </dsp:txXfrm>
    </dsp:sp>
    <dsp:sp modelId="{73199980-90CB-4ABB-BB03-6C4AED0757B2}">
      <dsp:nvSpPr>
        <dsp:cNvPr id="0" name=""/>
        <dsp:cNvSpPr/>
      </dsp:nvSpPr>
      <dsp:spPr>
        <a:xfrm>
          <a:off x="4965646" y="110609"/>
          <a:ext cx="1188384" cy="118838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8F52B-E115-45E5-8AD9-14CD45AC1901}">
      <dsp:nvSpPr>
        <dsp:cNvPr id="0" name=""/>
        <dsp:cNvSpPr/>
      </dsp:nvSpPr>
      <dsp:spPr>
        <a:xfrm>
          <a:off x="5218908" y="363871"/>
          <a:ext cx="681859" cy="681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E2CEA4-4564-4169-B1D5-5C4CD47968B2}">
      <dsp:nvSpPr>
        <dsp:cNvPr id="0" name=""/>
        <dsp:cNvSpPr/>
      </dsp:nvSpPr>
      <dsp:spPr>
        <a:xfrm>
          <a:off x="4585752"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Automatic Translation</a:t>
          </a:r>
        </a:p>
      </dsp:txBody>
      <dsp:txXfrm>
        <a:off x="4585752" y="1669146"/>
        <a:ext cx="1948171" cy="720000"/>
      </dsp:txXfrm>
    </dsp:sp>
    <dsp:sp modelId="{96DCD779-8620-4211-880E-1BCEE3D3E4CE}">
      <dsp:nvSpPr>
        <dsp:cNvPr id="0" name=""/>
        <dsp:cNvSpPr/>
      </dsp:nvSpPr>
      <dsp:spPr>
        <a:xfrm>
          <a:off x="1531994" y="2876189"/>
          <a:ext cx="1188384" cy="118838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18C84-2D07-4E02-8304-FA3D58D98B39}">
      <dsp:nvSpPr>
        <dsp:cNvPr id="0" name=""/>
        <dsp:cNvSpPr/>
      </dsp:nvSpPr>
      <dsp:spPr>
        <a:xfrm>
          <a:off x="1785257" y="3129451"/>
          <a:ext cx="681859" cy="681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515F0-B8E1-4BB5-AA1A-C85A86426831}">
      <dsp:nvSpPr>
        <dsp:cNvPr id="0" name=""/>
        <dsp:cNvSpPr/>
      </dsp:nvSpPr>
      <dsp:spPr>
        <a:xfrm>
          <a:off x="1152101" y="443472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Academic Research &amp; Analysis</a:t>
          </a:r>
        </a:p>
      </dsp:txBody>
      <dsp:txXfrm>
        <a:off x="1152101" y="4434726"/>
        <a:ext cx="1948171" cy="720000"/>
      </dsp:txXfrm>
    </dsp:sp>
    <dsp:sp modelId="{0D352595-1B8E-4FB1-A009-651CDE71863F}">
      <dsp:nvSpPr>
        <dsp:cNvPr id="0" name=""/>
        <dsp:cNvSpPr/>
      </dsp:nvSpPr>
      <dsp:spPr>
        <a:xfrm>
          <a:off x="3821095" y="2876189"/>
          <a:ext cx="1188384" cy="118838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02380-0674-4A74-A8E0-DDB567145665}">
      <dsp:nvSpPr>
        <dsp:cNvPr id="0" name=""/>
        <dsp:cNvSpPr/>
      </dsp:nvSpPr>
      <dsp:spPr>
        <a:xfrm>
          <a:off x="4074358" y="3129451"/>
          <a:ext cx="681859" cy="6818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EAE18-2BEB-4ED9-8306-1D4592EC905E}">
      <dsp:nvSpPr>
        <dsp:cNvPr id="0" name=""/>
        <dsp:cNvSpPr/>
      </dsp:nvSpPr>
      <dsp:spPr>
        <a:xfrm>
          <a:off x="3441202" y="443472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Analysis &amp; Categorization of Medical Records</a:t>
          </a:r>
        </a:p>
      </dsp:txBody>
      <dsp:txXfrm>
        <a:off x="3441202" y="4434726"/>
        <a:ext cx="194817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29138-23F1-4F6C-8ED9-FFD110E0A0E9}">
      <dsp:nvSpPr>
        <dsp:cNvPr id="0" name=""/>
        <dsp:cNvSpPr/>
      </dsp:nvSpPr>
      <dsp:spPr>
        <a:xfrm>
          <a:off x="0" y="4113"/>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6B3BA9-67EF-46AC-BD26-739BC9ED521B}">
      <dsp:nvSpPr>
        <dsp:cNvPr id="0" name=""/>
        <dsp:cNvSpPr/>
      </dsp:nvSpPr>
      <dsp:spPr>
        <a:xfrm>
          <a:off x="265045" y="201255"/>
          <a:ext cx="481901" cy="48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92EB9-4550-4CD7-BB8D-89A930BA69CC}">
      <dsp:nvSpPr>
        <dsp:cNvPr id="0" name=""/>
        <dsp:cNvSpPr/>
      </dsp:nvSpPr>
      <dsp:spPr>
        <a:xfrm>
          <a:off x="1011993" y="4113"/>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Increases and Improves the HCI</a:t>
          </a:r>
        </a:p>
      </dsp:txBody>
      <dsp:txXfrm>
        <a:off x="1011993" y="4113"/>
        <a:ext cx="5529481" cy="876184"/>
      </dsp:txXfrm>
    </dsp:sp>
    <dsp:sp modelId="{F9B5B590-4A3E-4BB1-B320-A110B388A0A9}">
      <dsp:nvSpPr>
        <dsp:cNvPr id="0" name=""/>
        <dsp:cNvSpPr/>
      </dsp:nvSpPr>
      <dsp:spPr>
        <a:xfrm>
          <a:off x="0" y="1099344"/>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613A0-69FA-431F-BF25-437196197C73}">
      <dsp:nvSpPr>
        <dsp:cNvPr id="0" name=""/>
        <dsp:cNvSpPr/>
      </dsp:nvSpPr>
      <dsp:spPr>
        <a:xfrm>
          <a:off x="265045" y="1296486"/>
          <a:ext cx="481901" cy="48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4B8198-B8A1-4845-89A1-063A129AFB0D}">
      <dsp:nvSpPr>
        <dsp:cNvPr id="0" name=""/>
        <dsp:cNvSpPr/>
      </dsp:nvSpPr>
      <dsp:spPr>
        <a:xfrm>
          <a:off x="1011993" y="1099344"/>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Improved Accuracy and Efficiency of Documentation</a:t>
          </a:r>
        </a:p>
      </dsp:txBody>
      <dsp:txXfrm>
        <a:off x="1011993" y="1099344"/>
        <a:ext cx="5529481" cy="876184"/>
      </dsp:txXfrm>
    </dsp:sp>
    <dsp:sp modelId="{DFE3B2A0-64B4-46DF-8859-D3625CCE2B52}">
      <dsp:nvSpPr>
        <dsp:cNvPr id="0" name=""/>
        <dsp:cNvSpPr/>
      </dsp:nvSpPr>
      <dsp:spPr>
        <a:xfrm>
          <a:off x="0" y="2194575"/>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9FD9C-D8B1-423D-9F8A-566BC828B402}">
      <dsp:nvSpPr>
        <dsp:cNvPr id="0" name=""/>
        <dsp:cNvSpPr/>
      </dsp:nvSpPr>
      <dsp:spPr>
        <a:xfrm>
          <a:off x="265045" y="2391717"/>
          <a:ext cx="481901" cy="481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A6EF4-1D4D-449D-969F-AFFD860FD136}">
      <dsp:nvSpPr>
        <dsp:cNvPr id="0" name=""/>
        <dsp:cNvSpPr/>
      </dsp:nvSpPr>
      <dsp:spPr>
        <a:xfrm>
          <a:off x="1011993" y="2194575"/>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Useful for Personal Assistants</a:t>
          </a:r>
        </a:p>
      </dsp:txBody>
      <dsp:txXfrm>
        <a:off x="1011993" y="2194575"/>
        <a:ext cx="5529481" cy="876184"/>
      </dsp:txXfrm>
    </dsp:sp>
    <dsp:sp modelId="{9A354A49-2AB7-4B42-A740-E08337520A89}">
      <dsp:nvSpPr>
        <dsp:cNvPr id="0" name=""/>
        <dsp:cNvSpPr/>
      </dsp:nvSpPr>
      <dsp:spPr>
        <a:xfrm>
          <a:off x="0" y="3289806"/>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69E61-EC13-410C-939C-B8EFD8C028EE}">
      <dsp:nvSpPr>
        <dsp:cNvPr id="0" name=""/>
        <dsp:cNvSpPr/>
      </dsp:nvSpPr>
      <dsp:spPr>
        <a:xfrm>
          <a:off x="265045" y="3486948"/>
          <a:ext cx="481901" cy="481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32E504-3DB5-477E-B1DB-CE3E66FB5181}">
      <dsp:nvSpPr>
        <dsp:cNvPr id="0" name=""/>
        <dsp:cNvSpPr/>
      </dsp:nvSpPr>
      <dsp:spPr>
        <a:xfrm>
          <a:off x="1011993" y="3289806"/>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Improves Organization to use Chatbot</a:t>
          </a:r>
        </a:p>
      </dsp:txBody>
      <dsp:txXfrm>
        <a:off x="1011993" y="3289806"/>
        <a:ext cx="5529481" cy="876184"/>
      </dsp:txXfrm>
    </dsp:sp>
    <dsp:sp modelId="{5063C522-C02F-4DBA-8A2A-208AF453F079}">
      <dsp:nvSpPr>
        <dsp:cNvPr id="0" name=""/>
        <dsp:cNvSpPr/>
      </dsp:nvSpPr>
      <dsp:spPr>
        <a:xfrm>
          <a:off x="0" y="4385037"/>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CA828-8A55-46B0-8F81-E9004D42979F}">
      <dsp:nvSpPr>
        <dsp:cNvPr id="0" name=""/>
        <dsp:cNvSpPr/>
      </dsp:nvSpPr>
      <dsp:spPr>
        <a:xfrm>
          <a:off x="265045" y="4582179"/>
          <a:ext cx="481901" cy="4819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756A-D435-4F73-80E3-0719027164B9}">
      <dsp:nvSpPr>
        <dsp:cNvPr id="0" name=""/>
        <dsp:cNvSpPr/>
      </dsp:nvSpPr>
      <dsp:spPr>
        <a:xfrm>
          <a:off x="1011993" y="4385037"/>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Easier to perform Sentiment Analysis</a:t>
          </a:r>
        </a:p>
      </dsp:txBody>
      <dsp:txXfrm>
        <a:off x="1011993" y="4385037"/>
        <a:ext cx="5529481" cy="8761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08737-B538-44D5-8D05-7F8CEB451334}">
      <dsp:nvSpPr>
        <dsp:cNvPr id="0" name=""/>
        <dsp:cNvSpPr/>
      </dsp:nvSpPr>
      <dsp:spPr>
        <a:xfrm>
          <a:off x="1014450" y="843908"/>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68E15-97A4-498F-9880-0D01B3721333}">
      <dsp:nvSpPr>
        <dsp:cNvPr id="0" name=""/>
        <dsp:cNvSpPr/>
      </dsp:nvSpPr>
      <dsp:spPr>
        <a:xfrm>
          <a:off x="240806"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Precision</a:t>
          </a:r>
        </a:p>
      </dsp:txBody>
      <dsp:txXfrm>
        <a:off x="240806" y="2460515"/>
        <a:ext cx="2813250" cy="720000"/>
      </dsp:txXfrm>
    </dsp:sp>
    <dsp:sp modelId="{C24BE60F-6F15-4A34-BBF6-02B14A738D04}">
      <dsp:nvSpPr>
        <dsp:cNvPr id="0" name=""/>
        <dsp:cNvSpPr/>
      </dsp:nvSpPr>
      <dsp:spPr>
        <a:xfrm>
          <a:off x="4320018" y="843908"/>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BA063-B2A6-46AF-B52D-404EEAED1707}">
      <dsp:nvSpPr>
        <dsp:cNvPr id="0" name=""/>
        <dsp:cNvSpPr/>
      </dsp:nvSpPr>
      <dsp:spPr>
        <a:xfrm>
          <a:off x="3546375"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Tone of Voice and Inflection</a:t>
          </a:r>
        </a:p>
      </dsp:txBody>
      <dsp:txXfrm>
        <a:off x="3546375" y="2460515"/>
        <a:ext cx="2813250" cy="720000"/>
      </dsp:txXfrm>
    </dsp:sp>
    <dsp:sp modelId="{194C420A-A4B8-44B5-A52A-26A41BD542B2}">
      <dsp:nvSpPr>
        <dsp:cNvPr id="0" name=""/>
        <dsp:cNvSpPr/>
      </dsp:nvSpPr>
      <dsp:spPr>
        <a:xfrm>
          <a:off x="7625587" y="843908"/>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FD494-40BD-42BB-A523-2ED835736DE4}">
      <dsp:nvSpPr>
        <dsp:cNvPr id="0" name=""/>
        <dsp:cNvSpPr/>
      </dsp:nvSpPr>
      <dsp:spPr>
        <a:xfrm>
          <a:off x="6851943"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Evolving Use of Language</a:t>
          </a:r>
        </a:p>
      </dsp:txBody>
      <dsp:txXfrm>
        <a:off x="6851943" y="2460515"/>
        <a:ext cx="281325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B3D17-64FF-4BFB-9941-E90DA0481A7D}">
      <dsp:nvSpPr>
        <dsp:cNvPr id="0" name=""/>
        <dsp:cNvSpPr/>
      </dsp:nvSpPr>
      <dsp:spPr>
        <a:xfrm>
          <a:off x="0" y="2573461"/>
          <a:ext cx="628946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E030254-A52F-475E-B521-FEEBF4378F70}">
      <dsp:nvSpPr>
        <dsp:cNvPr id="0" name=""/>
        <dsp:cNvSpPr/>
      </dsp:nvSpPr>
      <dsp:spPr>
        <a:xfrm rot="8100000">
          <a:off x="76324" y="600686"/>
          <a:ext cx="363291" cy="363291"/>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861A6-71BC-452F-B432-C775CFDF7359}">
      <dsp:nvSpPr>
        <dsp:cNvPr id="0" name=""/>
        <dsp:cNvSpPr/>
      </dsp:nvSpPr>
      <dsp:spPr>
        <a:xfrm>
          <a:off x="116683" y="641044"/>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50A182E-62A0-4B04-81BD-F90684417D46}">
      <dsp:nvSpPr>
        <dsp:cNvPr id="0" name=""/>
        <dsp:cNvSpPr/>
      </dsp:nvSpPr>
      <dsp:spPr>
        <a:xfrm>
          <a:off x="514856" y="1049972"/>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D1009A26-E2CC-4F14-876F-284A12D35BB4}">
      <dsp:nvSpPr>
        <dsp:cNvPr id="0" name=""/>
        <dsp:cNvSpPr/>
      </dsp:nvSpPr>
      <dsp:spPr>
        <a:xfrm>
          <a:off x="514856" y="514692"/>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1950’s</a:t>
          </a:r>
        </a:p>
      </dsp:txBody>
      <dsp:txXfrm>
        <a:off x="514856" y="514692"/>
        <a:ext cx="2012758" cy="535279"/>
      </dsp:txXfrm>
    </dsp:sp>
    <dsp:sp modelId="{A11E4F7C-2817-439C-88C5-5F5DD9CC75F9}">
      <dsp:nvSpPr>
        <dsp:cNvPr id="0" name=""/>
        <dsp:cNvSpPr/>
      </dsp:nvSpPr>
      <dsp:spPr>
        <a:xfrm>
          <a:off x="257970" y="1049972"/>
          <a:ext cx="0" cy="152348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C5B320B-4F04-4D05-9F12-9E0CBDA97BAB}">
      <dsp:nvSpPr>
        <dsp:cNvPr id="0" name=""/>
        <dsp:cNvSpPr/>
      </dsp:nvSpPr>
      <dsp:spPr>
        <a:xfrm>
          <a:off x="222485" y="2525285"/>
          <a:ext cx="92478" cy="9635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B9BC6-CADE-40AB-B0E4-BC290808D474}">
      <dsp:nvSpPr>
        <dsp:cNvPr id="0" name=""/>
        <dsp:cNvSpPr/>
      </dsp:nvSpPr>
      <dsp:spPr>
        <a:xfrm rot="18900000">
          <a:off x="1329913" y="4182944"/>
          <a:ext cx="363291" cy="363291"/>
        </a:xfrm>
        <a:prstGeom prst="teardrop">
          <a:avLst>
            <a:gd name="adj" fmla="val 115000"/>
          </a:avLst>
        </a:prstGeom>
        <a:solidFill>
          <a:schemeClr val="accent2">
            <a:hueOff val="-485121"/>
            <a:satOff val="-27976"/>
            <a:lumOff val="2614"/>
            <a:alphaOff val="0"/>
          </a:schemeClr>
        </a:solidFill>
        <a:ln w="12700" cap="flat" cmpd="sng" algn="ctr">
          <a:solidFill>
            <a:schemeClr val="accent2">
              <a:hueOff val="-485121"/>
              <a:satOff val="-27976"/>
              <a:lumOff val="26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D4B2B-E738-4DC3-8E44-FB34014507F4}">
      <dsp:nvSpPr>
        <dsp:cNvPr id="0" name=""/>
        <dsp:cNvSpPr/>
      </dsp:nvSpPr>
      <dsp:spPr>
        <a:xfrm>
          <a:off x="1370272" y="4223302"/>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AFDE80A-CEC4-420F-BDDD-7ED2AFEB6B01}">
      <dsp:nvSpPr>
        <dsp:cNvPr id="0" name=""/>
        <dsp:cNvSpPr/>
      </dsp:nvSpPr>
      <dsp:spPr>
        <a:xfrm>
          <a:off x="1768445" y="2573461"/>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31141DE5-12CA-4C98-8CC7-280D57D469F1}">
      <dsp:nvSpPr>
        <dsp:cNvPr id="0" name=""/>
        <dsp:cNvSpPr/>
      </dsp:nvSpPr>
      <dsp:spPr>
        <a:xfrm>
          <a:off x="1768445" y="4096949"/>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1950’s to 1990’s</a:t>
          </a:r>
        </a:p>
      </dsp:txBody>
      <dsp:txXfrm>
        <a:off x="1768445" y="4096949"/>
        <a:ext cx="2012758" cy="535279"/>
      </dsp:txXfrm>
    </dsp:sp>
    <dsp:sp modelId="{FD50416B-8ED6-4E6B-8142-4242A8D0FDE5}">
      <dsp:nvSpPr>
        <dsp:cNvPr id="0" name=""/>
        <dsp:cNvSpPr/>
      </dsp:nvSpPr>
      <dsp:spPr>
        <a:xfrm>
          <a:off x="1511559" y="2573461"/>
          <a:ext cx="0" cy="1523488"/>
        </a:xfrm>
        <a:prstGeom prst="line">
          <a:avLst/>
        </a:prstGeom>
        <a:noFill/>
        <a:ln w="12700" cap="flat" cmpd="sng" algn="ctr">
          <a:solidFill>
            <a:schemeClr val="accent2">
              <a:hueOff val="-485121"/>
              <a:satOff val="-27976"/>
              <a:lumOff val="2614"/>
              <a:alphaOff val="0"/>
            </a:schemeClr>
          </a:solidFill>
          <a:prstDash val="dash"/>
          <a:miter lim="800000"/>
        </a:ln>
        <a:effectLst/>
      </dsp:spPr>
      <dsp:style>
        <a:lnRef idx="1">
          <a:scrgbClr r="0" g="0" b="0"/>
        </a:lnRef>
        <a:fillRef idx="0">
          <a:scrgbClr r="0" g="0" b="0"/>
        </a:fillRef>
        <a:effectRef idx="0">
          <a:scrgbClr r="0" g="0" b="0"/>
        </a:effectRef>
        <a:fontRef idx="minor"/>
      </dsp:style>
    </dsp:sp>
    <dsp:sp modelId="{CDA193DB-5D84-4635-B928-30ED06B179F0}">
      <dsp:nvSpPr>
        <dsp:cNvPr id="0" name=""/>
        <dsp:cNvSpPr/>
      </dsp:nvSpPr>
      <dsp:spPr>
        <a:xfrm>
          <a:off x="1476074" y="2525285"/>
          <a:ext cx="92478" cy="96350"/>
        </a:xfrm>
        <a:prstGeom prst="ellipse">
          <a:avLst/>
        </a:prstGeom>
        <a:solidFill>
          <a:schemeClr val="accent2">
            <a:hueOff val="-485121"/>
            <a:satOff val="-27976"/>
            <a:lumOff val="26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10A05-F52F-48C6-B31B-55223F723772}">
      <dsp:nvSpPr>
        <dsp:cNvPr id="0" name=""/>
        <dsp:cNvSpPr/>
      </dsp:nvSpPr>
      <dsp:spPr>
        <a:xfrm rot="8100000">
          <a:off x="2583502" y="600686"/>
          <a:ext cx="363291" cy="363291"/>
        </a:xfrm>
        <a:prstGeom prst="teardrop">
          <a:avLst>
            <a:gd name="adj" fmla="val 115000"/>
          </a:avLst>
        </a:prstGeom>
        <a:solidFill>
          <a:schemeClr val="accent2">
            <a:hueOff val="-970242"/>
            <a:satOff val="-55952"/>
            <a:lumOff val="5229"/>
            <a:alphaOff val="0"/>
          </a:schemeClr>
        </a:solidFill>
        <a:ln w="12700" cap="flat" cmpd="sng" algn="ctr">
          <a:solidFill>
            <a:schemeClr val="accent2">
              <a:hueOff val="-970242"/>
              <a:satOff val="-55952"/>
              <a:lumOff val="52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37513-8B74-4423-B9ED-52F9CC27625C}">
      <dsp:nvSpPr>
        <dsp:cNvPr id="0" name=""/>
        <dsp:cNvSpPr/>
      </dsp:nvSpPr>
      <dsp:spPr>
        <a:xfrm>
          <a:off x="2623860" y="641044"/>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A0B1333-70BE-4025-B1B6-E52440DEE6B5}">
      <dsp:nvSpPr>
        <dsp:cNvPr id="0" name=""/>
        <dsp:cNvSpPr/>
      </dsp:nvSpPr>
      <dsp:spPr>
        <a:xfrm>
          <a:off x="3022033" y="1049972"/>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EDE96B59-DAB1-48A4-A761-794A4602B728}">
      <dsp:nvSpPr>
        <dsp:cNvPr id="0" name=""/>
        <dsp:cNvSpPr/>
      </dsp:nvSpPr>
      <dsp:spPr>
        <a:xfrm>
          <a:off x="3022033" y="514692"/>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1990’s</a:t>
          </a:r>
        </a:p>
      </dsp:txBody>
      <dsp:txXfrm>
        <a:off x="3022033" y="514692"/>
        <a:ext cx="2012758" cy="535279"/>
      </dsp:txXfrm>
    </dsp:sp>
    <dsp:sp modelId="{454A1397-241E-4436-8444-8E60CDB7BEF9}">
      <dsp:nvSpPr>
        <dsp:cNvPr id="0" name=""/>
        <dsp:cNvSpPr/>
      </dsp:nvSpPr>
      <dsp:spPr>
        <a:xfrm>
          <a:off x="2765148" y="1049972"/>
          <a:ext cx="0" cy="1523488"/>
        </a:xfrm>
        <a:prstGeom prst="line">
          <a:avLst/>
        </a:prstGeom>
        <a:noFill/>
        <a:ln w="12700" cap="flat" cmpd="sng" algn="ctr">
          <a:solidFill>
            <a:schemeClr val="accent2">
              <a:hueOff val="-970242"/>
              <a:satOff val="-55952"/>
              <a:lumOff val="5229"/>
              <a:alphaOff val="0"/>
            </a:schemeClr>
          </a:solidFill>
          <a:prstDash val="dash"/>
          <a:miter lim="800000"/>
        </a:ln>
        <a:effectLst/>
      </dsp:spPr>
      <dsp:style>
        <a:lnRef idx="1">
          <a:scrgbClr r="0" g="0" b="0"/>
        </a:lnRef>
        <a:fillRef idx="0">
          <a:scrgbClr r="0" g="0" b="0"/>
        </a:fillRef>
        <a:effectRef idx="0">
          <a:scrgbClr r="0" g="0" b="0"/>
        </a:effectRef>
        <a:fontRef idx="minor"/>
      </dsp:style>
    </dsp:sp>
    <dsp:sp modelId="{3167EEAA-8752-44CB-994C-F8CB5F9AC205}">
      <dsp:nvSpPr>
        <dsp:cNvPr id="0" name=""/>
        <dsp:cNvSpPr/>
      </dsp:nvSpPr>
      <dsp:spPr>
        <a:xfrm>
          <a:off x="2729662" y="2525285"/>
          <a:ext cx="92478" cy="96350"/>
        </a:xfrm>
        <a:prstGeom prst="ellipse">
          <a:avLst/>
        </a:prstGeom>
        <a:solidFill>
          <a:schemeClr val="accent2">
            <a:hueOff val="-970242"/>
            <a:satOff val="-55952"/>
            <a:lumOff val="522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18F17-2BC0-42C6-B461-0ACF4E8A9B92}">
      <dsp:nvSpPr>
        <dsp:cNvPr id="0" name=""/>
        <dsp:cNvSpPr/>
      </dsp:nvSpPr>
      <dsp:spPr>
        <a:xfrm rot="18900000">
          <a:off x="3837091" y="4182944"/>
          <a:ext cx="363291" cy="363291"/>
        </a:xfrm>
        <a:prstGeom prst="teardrop">
          <a:avLst>
            <a:gd name="adj" fmla="val 115000"/>
          </a:avLst>
        </a:prstGeom>
        <a:solidFill>
          <a:schemeClr val="accent2">
            <a:hueOff val="-1455363"/>
            <a:satOff val="-83928"/>
            <a:lumOff val="7843"/>
            <a:alphaOff val="0"/>
          </a:schemeClr>
        </a:solidFill>
        <a:ln w="12700" cap="flat" cmpd="sng" algn="ctr">
          <a:solidFill>
            <a:schemeClr val="accent2">
              <a:hueOff val="-1455363"/>
              <a:satOff val="-83928"/>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80C14-1718-4D4F-A07F-9844C7CD1492}">
      <dsp:nvSpPr>
        <dsp:cNvPr id="0" name=""/>
        <dsp:cNvSpPr/>
      </dsp:nvSpPr>
      <dsp:spPr>
        <a:xfrm>
          <a:off x="3877449" y="4223302"/>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C05E36-B71E-4A58-90F3-693C44C9A7F5}">
      <dsp:nvSpPr>
        <dsp:cNvPr id="0" name=""/>
        <dsp:cNvSpPr/>
      </dsp:nvSpPr>
      <dsp:spPr>
        <a:xfrm>
          <a:off x="4275622" y="2573461"/>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0B9F20B0-96F3-4781-8D89-E3A578C18DC8}">
      <dsp:nvSpPr>
        <dsp:cNvPr id="0" name=""/>
        <dsp:cNvSpPr/>
      </dsp:nvSpPr>
      <dsp:spPr>
        <a:xfrm>
          <a:off x="4275622" y="4096949"/>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2000’s to 2020’s</a:t>
          </a:r>
        </a:p>
      </dsp:txBody>
      <dsp:txXfrm>
        <a:off x="4275622" y="4096949"/>
        <a:ext cx="2012758" cy="535279"/>
      </dsp:txXfrm>
    </dsp:sp>
    <dsp:sp modelId="{DACCBB90-6F13-4CFC-8B0C-5CDAA32E3240}">
      <dsp:nvSpPr>
        <dsp:cNvPr id="0" name=""/>
        <dsp:cNvSpPr/>
      </dsp:nvSpPr>
      <dsp:spPr>
        <a:xfrm>
          <a:off x="4018737" y="2573461"/>
          <a:ext cx="0" cy="1523488"/>
        </a:xfrm>
        <a:prstGeom prst="line">
          <a:avLst/>
        </a:prstGeom>
        <a:noFill/>
        <a:ln w="12700" cap="flat" cmpd="sng" algn="ctr">
          <a:solidFill>
            <a:schemeClr val="accent2">
              <a:hueOff val="-1455363"/>
              <a:satOff val="-83928"/>
              <a:lumOff val="7843"/>
              <a:alphaOff val="0"/>
            </a:schemeClr>
          </a:solidFill>
          <a:prstDash val="dash"/>
          <a:miter lim="800000"/>
        </a:ln>
        <a:effectLst/>
      </dsp:spPr>
      <dsp:style>
        <a:lnRef idx="1">
          <a:scrgbClr r="0" g="0" b="0"/>
        </a:lnRef>
        <a:fillRef idx="0">
          <a:scrgbClr r="0" g="0" b="0"/>
        </a:fillRef>
        <a:effectRef idx="0">
          <a:scrgbClr r="0" g="0" b="0"/>
        </a:effectRef>
        <a:fontRef idx="minor"/>
      </dsp:style>
    </dsp:sp>
    <dsp:sp modelId="{4010366A-F233-4B2A-894A-70F73C9C2CBF}">
      <dsp:nvSpPr>
        <dsp:cNvPr id="0" name=""/>
        <dsp:cNvSpPr/>
      </dsp:nvSpPr>
      <dsp:spPr>
        <a:xfrm>
          <a:off x="3983251" y="2525285"/>
          <a:ext cx="92478" cy="96350"/>
        </a:xfrm>
        <a:prstGeom prst="ellipse">
          <a:avLst/>
        </a:prstGeom>
        <a:solidFill>
          <a:schemeClr val="accent2">
            <a:hueOff val="-1455363"/>
            <a:satOff val="-83928"/>
            <a:lumOff val="784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AE8B-EF27-41C3-AF4E-665746F37AC4}">
      <dsp:nvSpPr>
        <dsp:cNvPr id="0" name=""/>
        <dsp:cNvSpPr/>
      </dsp:nvSpPr>
      <dsp:spPr>
        <a:xfrm>
          <a:off x="141255"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1FB14-9B30-4A9F-9607-5EDFE0E3419C}">
      <dsp:nvSpPr>
        <dsp:cNvPr id="0" name=""/>
        <dsp:cNvSpPr/>
      </dsp:nvSpPr>
      <dsp:spPr>
        <a:xfrm>
          <a:off x="331122" y="739542"/>
          <a:ext cx="524395" cy="5243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9F0BF-449D-4A6A-9262-1BE199D89BD2}">
      <dsp:nvSpPr>
        <dsp:cNvPr id="0" name=""/>
        <dsp:cNvSpPr/>
      </dsp:nvSpPr>
      <dsp:spPr>
        <a:xfrm>
          <a:off x="1239127"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IVR and Message Routing</a:t>
          </a:r>
        </a:p>
      </dsp:txBody>
      <dsp:txXfrm>
        <a:off x="1239127" y="549675"/>
        <a:ext cx="2131164" cy="904130"/>
      </dsp:txXfrm>
    </dsp:sp>
    <dsp:sp modelId="{00CB6C73-4284-4A11-9669-7EC85762D1E7}">
      <dsp:nvSpPr>
        <dsp:cNvPr id="0" name=""/>
        <dsp:cNvSpPr/>
      </dsp:nvSpPr>
      <dsp:spPr>
        <a:xfrm>
          <a:off x="3741632"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943CD-1607-40B2-8C01-ED690521158E}">
      <dsp:nvSpPr>
        <dsp:cNvPr id="0" name=""/>
        <dsp:cNvSpPr/>
      </dsp:nvSpPr>
      <dsp:spPr>
        <a:xfrm>
          <a:off x="3931499" y="739542"/>
          <a:ext cx="524395" cy="5243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220EE-78EF-4038-B324-FE1E4B03CB97}">
      <dsp:nvSpPr>
        <dsp:cNvPr id="0" name=""/>
        <dsp:cNvSpPr/>
      </dsp:nvSpPr>
      <dsp:spPr>
        <a:xfrm>
          <a:off x="4839504"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Customer Support and Service Through Intelligent Personal Assistants</a:t>
          </a:r>
        </a:p>
      </dsp:txBody>
      <dsp:txXfrm>
        <a:off x="4839504" y="549675"/>
        <a:ext cx="2131164" cy="904130"/>
      </dsp:txXfrm>
    </dsp:sp>
    <dsp:sp modelId="{51272F27-11A3-4D86-B7B0-5612A19F7466}">
      <dsp:nvSpPr>
        <dsp:cNvPr id="0" name=""/>
        <dsp:cNvSpPr/>
      </dsp:nvSpPr>
      <dsp:spPr>
        <a:xfrm>
          <a:off x="7342009"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55BE2-EFEA-4D9F-954A-15A82AB75AE7}">
      <dsp:nvSpPr>
        <dsp:cNvPr id="0" name=""/>
        <dsp:cNvSpPr/>
      </dsp:nvSpPr>
      <dsp:spPr>
        <a:xfrm>
          <a:off x="7531876" y="739542"/>
          <a:ext cx="524395" cy="5243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0B965-F0D7-4070-9558-C2D3FC5E58DF}">
      <dsp:nvSpPr>
        <dsp:cNvPr id="0" name=""/>
        <dsp:cNvSpPr/>
      </dsp:nvSpPr>
      <dsp:spPr>
        <a:xfrm>
          <a:off x="8439882"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Machine Translation</a:t>
          </a:r>
        </a:p>
      </dsp:txBody>
      <dsp:txXfrm>
        <a:off x="8439882" y="549675"/>
        <a:ext cx="2131164" cy="904130"/>
      </dsp:txXfrm>
    </dsp:sp>
    <dsp:sp modelId="{9A92D373-826E-4957-945D-894FF2C71F4B}">
      <dsp:nvSpPr>
        <dsp:cNvPr id="0" name=""/>
        <dsp:cNvSpPr/>
      </dsp:nvSpPr>
      <dsp:spPr>
        <a:xfrm>
          <a:off x="141255" y="2049340"/>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7DCC0-2744-464B-BAB7-43BE2BFA615B}">
      <dsp:nvSpPr>
        <dsp:cNvPr id="0" name=""/>
        <dsp:cNvSpPr/>
      </dsp:nvSpPr>
      <dsp:spPr>
        <a:xfrm>
          <a:off x="331122" y="2239207"/>
          <a:ext cx="524395" cy="5243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B75D0-4BFC-4017-B10D-EDD0C2D28365}">
      <dsp:nvSpPr>
        <dsp:cNvPr id="0" name=""/>
        <dsp:cNvSpPr/>
      </dsp:nvSpPr>
      <dsp:spPr>
        <a:xfrm>
          <a:off x="1239127" y="2049340"/>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Data Capture</a:t>
          </a:r>
        </a:p>
      </dsp:txBody>
      <dsp:txXfrm>
        <a:off x="1239127" y="2049340"/>
        <a:ext cx="2131164" cy="904130"/>
      </dsp:txXfrm>
    </dsp:sp>
    <dsp:sp modelId="{D3AD0660-CA24-40D9-9BE7-985D77A69658}">
      <dsp:nvSpPr>
        <dsp:cNvPr id="0" name=""/>
        <dsp:cNvSpPr/>
      </dsp:nvSpPr>
      <dsp:spPr>
        <a:xfrm>
          <a:off x="3741632" y="2049340"/>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284227-9F5F-4722-902A-D97F55019695}">
      <dsp:nvSpPr>
        <dsp:cNvPr id="0" name=""/>
        <dsp:cNvSpPr/>
      </dsp:nvSpPr>
      <dsp:spPr>
        <a:xfrm>
          <a:off x="3931499" y="2239207"/>
          <a:ext cx="524395" cy="5243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ABB3B-FECB-439D-B370-6DAEAF674940}">
      <dsp:nvSpPr>
        <dsp:cNvPr id="0" name=""/>
        <dsp:cNvSpPr/>
      </dsp:nvSpPr>
      <dsp:spPr>
        <a:xfrm>
          <a:off x="4839504" y="2049340"/>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Conversational Interfaces</a:t>
          </a:r>
        </a:p>
      </dsp:txBody>
      <dsp:txXfrm>
        <a:off x="4839504" y="2049340"/>
        <a:ext cx="2131164" cy="904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39E3A-8834-4D36-BA45-1AC8D108401B}">
      <dsp:nvSpPr>
        <dsp:cNvPr id="0" name=""/>
        <dsp:cNvSpPr/>
      </dsp:nvSpPr>
      <dsp:spPr>
        <a:xfrm>
          <a:off x="2902"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Introduction to NLP</a:t>
          </a:r>
        </a:p>
      </dsp:txBody>
      <dsp:txXfrm>
        <a:off x="2902" y="73725"/>
        <a:ext cx="2302371" cy="1381422"/>
      </dsp:txXfrm>
    </dsp:sp>
    <dsp:sp modelId="{C9BCC757-12B8-457A-9E84-2087C85DDD0A}">
      <dsp:nvSpPr>
        <dsp:cNvPr id="0" name=""/>
        <dsp:cNvSpPr/>
      </dsp:nvSpPr>
      <dsp:spPr>
        <a:xfrm>
          <a:off x="2535510"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How it Works</a:t>
          </a:r>
        </a:p>
      </dsp:txBody>
      <dsp:txXfrm>
        <a:off x="2535510" y="73725"/>
        <a:ext cx="2302371" cy="1381422"/>
      </dsp:txXfrm>
    </dsp:sp>
    <dsp:sp modelId="{721C0512-52B9-4ED0-8C3F-643EF9C17DE3}">
      <dsp:nvSpPr>
        <dsp:cNvPr id="0" name=""/>
        <dsp:cNvSpPr/>
      </dsp:nvSpPr>
      <dsp:spPr>
        <a:xfrm>
          <a:off x="5068118"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Why it is important</a:t>
          </a:r>
        </a:p>
      </dsp:txBody>
      <dsp:txXfrm>
        <a:off x="5068118" y="73725"/>
        <a:ext cx="2302371" cy="1381422"/>
      </dsp:txXfrm>
    </dsp:sp>
    <dsp:sp modelId="{3B4758F9-8B7A-4DF7-BB34-EF45A2CEF0C7}">
      <dsp:nvSpPr>
        <dsp:cNvPr id="0" name=""/>
        <dsp:cNvSpPr/>
      </dsp:nvSpPr>
      <dsp:spPr>
        <a:xfrm>
          <a:off x="7600726"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Techniques and Methods of NLP</a:t>
          </a:r>
        </a:p>
      </dsp:txBody>
      <dsp:txXfrm>
        <a:off x="7600726" y="73725"/>
        <a:ext cx="2302371" cy="1381422"/>
      </dsp:txXfrm>
    </dsp:sp>
    <dsp:sp modelId="{AA95C121-5AB6-4A27-ACD6-8CCB46868B54}">
      <dsp:nvSpPr>
        <dsp:cNvPr id="0" name=""/>
        <dsp:cNvSpPr/>
      </dsp:nvSpPr>
      <dsp:spPr>
        <a:xfrm>
          <a:off x="2902"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Use Cases</a:t>
          </a:r>
        </a:p>
      </dsp:txBody>
      <dsp:txXfrm>
        <a:off x="2902" y="1685385"/>
        <a:ext cx="2302371" cy="1381422"/>
      </dsp:txXfrm>
    </dsp:sp>
    <dsp:sp modelId="{22A40569-085F-4FEE-9D69-51178790CEE5}">
      <dsp:nvSpPr>
        <dsp:cNvPr id="0" name=""/>
        <dsp:cNvSpPr/>
      </dsp:nvSpPr>
      <dsp:spPr>
        <a:xfrm>
          <a:off x="2535510"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Benefits &amp; Challenges</a:t>
          </a:r>
        </a:p>
      </dsp:txBody>
      <dsp:txXfrm>
        <a:off x="2535510" y="1685385"/>
        <a:ext cx="2302371" cy="1381422"/>
      </dsp:txXfrm>
    </dsp:sp>
    <dsp:sp modelId="{13560429-511C-4292-BBBC-483A926F3331}">
      <dsp:nvSpPr>
        <dsp:cNvPr id="0" name=""/>
        <dsp:cNvSpPr/>
      </dsp:nvSpPr>
      <dsp:spPr>
        <a:xfrm>
          <a:off x="5068118"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History &amp; Evolution</a:t>
          </a:r>
        </a:p>
      </dsp:txBody>
      <dsp:txXfrm>
        <a:off x="5068118" y="1685385"/>
        <a:ext cx="2302371" cy="1381422"/>
      </dsp:txXfrm>
    </dsp:sp>
    <dsp:sp modelId="{F248513C-060F-4D04-A98B-79A9D699048E}">
      <dsp:nvSpPr>
        <dsp:cNvPr id="0" name=""/>
        <dsp:cNvSpPr/>
      </dsp:nvSpPr>
      <dsp:spPr>
        <a:xfrm>
          <a:off x="7600726"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Natural Language Understanding</a:t>
          </a:r>
        </a:p>
      </dsp:txBody>
      <dsp:txXfrm>
        <a:off x="7600726" y="1685385"/>
        <a:ext cx="2302371" cy="1381422"/>
      </dsp:txXfrm>
    </dsp:sp>
    <dsp:sp modelId="{CF97D37C-AC32-4395-8684-2E978A2895A6}">
      <dsp:nvSpPr>
        <dsp:cNvPr id="0" name=""/>
        <dsp:cNvSpPr/>
      </dsp:nvSpPr>
      <dsp:spPr>
        <a:xfrm>
          <a:off x="2535510" y="3297044"/>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NLU vs NLP vs NLG</a:t>
          </a:r>
          <a:endParaRPr lang="en-US" sz="2700" kern="1200"/>
        </a:p>
      </dsp:txBody>
      <dsp:txXfrm>
        <a:off x="2535510" y="3297044"/>
        <a:ext cx="2302371" cy="1381422"/>
      </dsp:txXfrm>
    </dsp:sp>
    <dsp:sp modelId="{2EE02676-711D-48C2-B5EA-EFD7344D802E}">
      <dsp:nvSpPr>
        <dsp:cNvPr id="0" name=""/>
        <dsp:cNvSpPr/>
      </dsp:nvSpPr>
      <dsp:spPr>
        <a:xfrm>
          <a:off x="5068118" y="3297044"/>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Example</a:t>
          </a:r>
          <a:endParaRPr lang="en-US" sz="2700" kern="1200"/>
        </a:p>
      </dsp:txBody>
      <dsp:txXfrm>
        <a:off x="5068118" y="3297044"/>
        <a:ext cx="2302371" cy="13814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4A877-4A03-4CD5-B831-A2FD051264F3}">
      <dsp:nvSpPr>
        <dsp:cNvPr id="0" name=""/>
        <dsp:cNvSpPr/>
      </dsp:nvSpPr>
      <dsp:spPr>
        <a:xfrm>
          <a:off x="0" y="491"/>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59EB0-5D91-463F-AC0D-F3C55A85A84A}">
      <dsp:nvSpPr>
        <dsp:cNvPr id="0" name=""/>
        <dsp:cNvSpPr/>
      </dsp:nvSpPr>
      <dsp:spPr>
        <a:xfrm>
          <a:off x="347740" y="259141"/>
          <a:ext cx="632255" cy="6322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36626-6EE0-4F99-8D8D-1141FE1877F8}">
      <dsp:nvSpPr>
        <dsp:cNvPr id="0" name=""/>
        <dsp:cNvSpPr/>
      </dsp:nvSpPr>
      <dsp:spPr>
        <a:xfrm>
          <a:off x="1327735" y="491"/>
          <a:ext cx="85782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What is AI?</a:t>
          </a:r>
        </a:p>
      </dsp:txBody>
      <dsp:txXfrm>
        <a:off x="1327735" y="491"/>
        <a:ext cx="8578264" cy="1149554"/>
      </dsp:txXfrm>
    </dsp:sp>
    <dsp:sp modelId="{2A937546-44CB-4D07-9322-63B9D2DC452B}">
      <dsp:nvSpPr>
        <dsp:cNvPr id="0" name=""/>
        <dsp:cNvSpPr/>
      </dsp:nvSpPr>
      <dsp:spPr>
        <a:xfrm>
          <a:off x="0" y="1437434"/>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7EC16-CA6F-43D7-B7C6-3B14CC84BE7C}">
      <dsp:nvSpPr>
        <dsp:cNvPr id="0" name=""/>
        <dsp:cNvSpPr/>
      </dsp:nvSpPr>
      <dsp:spPr>
        <a:xfrm>
          <a:off x="347740" y="1696084"/>
          <a:ext cx="632255" cy="632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82FBDA-7F34-4B1C-AED1-D926D68749BD}">
      <dsp:nvSpPr>
        <dsp:cNvPr id="0" name=""/>
        <dsp:cNvSpPr/>
      </dsp:nvSpPr>
      <dsp:spPr>
        <a:xfrm>
          <a:off x="1327735" y="1437434"/>
          <a:ext cx="4457700"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How Does AI Work?</a:t>
          </a:r>
        </a:p>
      </dsp:txBody>
      <dsp:txXfrm>
        <a:off x="1327735" y="1437434"/>
        <a:ext cx="4457700" cy="1149554"/>
      </dsp:txXfrm>
    </dsp:sp>
    <dsp:sp modelId="{C6B19FD6-4C38-4CC9-AA64-C94EA200A397}">
      <dsp:nvSpPr>
        <dsp:cNvPr id="0" name=""/>
        <dsp:cNvSpPr/>
      </dsp:nvSpPr>
      <dsp:spPr>
        <a:xfrm>
          <a:off x="5785435" y="1437434"/>
          <a:ext cx="41205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666750">
            <a:lnSpc>
              <a:spcPct val="100000"/>
            </a:lnSpc>
            <a:spcBef>
              <a:spcPct val="0"/>
            </a:spcBef>
            <a:spcAft>
              <a:spcPct val="35000"/>
            </a:spcAft>
            <a:buNone/>
          </a:pPr>
          <a:r>
            <a:rPr lang="en-US" sz="1500" kern="1200"/>
            <a:t>Learning Processes</a:t>
          </a:r>
        </a:p>
        <a:p>
          <a:pPr marL="0" lvl="0" indent="0" algn="l" defTabSz="666750">
            <a:lnSpc>
              <a:spcPct val="100000"/>
            </a:lnSpc>
            <a:spcBef>
              <a:spcPct val="0"/>
            </a:spcBef>
            <a:spcAft>
              <a:spcPct val="35000"/>
            </a:spcAft>
            <a:buNone/>
          </a:pPr>
          <a:r>
            <a:rPr lang="en-US" sz="1500" kern="1200"/>
            <a:t>Reasoning Processes</a:t>
          </a:r>
        </a:p>
        <a:p>
          <a:pPr marL="0" lvl="0" indent="0" algn="l" defTabSz="666750">
            <a:lnSpc>
              <a:spcPct val="100000"/>
            </a:lnSpc>
            <a:spcBef>
              <a:spcPct val="0"/>
            </a:spcBef>
            <a:spcAft>
              <a:spcPct val="35000"/>
            </a:spcAft>
            <a:buNone/>
          </a:pPr>
          <a:r>
            <a:rPr lang="en-US" sz="1500" kern="1200"/>
            <a:t>Self-Correction Processes</a:t>
          </a:r>
        </a:p>
      </dsp:txBody>
      <dsp:txXfrm>
        <a:off x="5785435" y="1437434"/>
        <a:ext cx="4120564" cy="1149554"/>
      </dsp:txXfrm>
    </dsp:sp>
    <dsp:sp modelId="{C8D68A23-CF4E-428C-B3D0-08543B39D076}">
      <dsp:nvSpPr>
        <dsp:cNvPr id="0" name=""/>
        <dsp:cNvSpPr/>
      </dsp:nvSpPr>
      <dsp:spPr>
        <a:xfrm>
          <a:off x="0" y="2874378"/>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3F393F-B571-4719-BC2B-1D4111E57AEC}">
      <dsp:nvSpPr>
        <dsp:cNvPr id="0" name=""/>
        <dsp:cNvSpPr/>
      </dsp:nvSpPr>
      <dsp:spPr>
        <a:xfrm>
          <a:off x="347740" y="3133027"/>
          <a:ext cx="632255" cy="6322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E01A9-34FA-4591-9208-88DBA41E2596}">
      <dsp:nvSpPr>
        <dsp:cNvPr id="0" name=""/>
        <dsp:cNvSpPr/>
      </dsp:nvSpPr>
      <dsp:spPr>
        <a:xfrm>
          <a:off x="1327735" y="2874378"/>
          <a:ext cx="85782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Why is AI Important?</a:t>
          </a:r>
        </a:p>
      </dsp:txBody>
      <dsp:txXfrm>
        <a:off x="1327735" y="2874378"/>
        <a:ext cx="8578264" cy="1149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637A4-CA17-430C-BCD2-F32868D482A0}">
      <dsp:nvSpPr>
        <dsp:cNvPr id="0" name=""/>
        <dsp:cNvSpPr/>
      </dsp:nvSpPr>
      <dsp:spPr>
        <a:xfrm>
          <a:off x="480949" y="1382328"/>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95B58-103B-4014-B6D9-1D9BA603137C}">
      <dsp:nvSpPr>
        <dsp:cNvPr id="0" name=""/>
        <dsp:cNvSpPr/>
      </dsp:nvSpPr>
      <dsp:spPr>
        <a:xfrm>
          <a:off x="3351"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a:t>
          </a:r>
        </a:p>
      </dsp:txBody>
      <dsp:txXfrm>
        <a:off x="3351" y="2434545"/>
        <a:ext cx="1736718" cy="694687"/>
      </dsp:txXfrm>
    </dsp:sp>
    <dsp:sp modelId="{FFBCD85D-2E4B-4756-8C47-FFA790B6EB2B}">
      <dsp:nvSpPr>
        <dsp:cNvPr id="0" name=""/>
        <dsp:cNvSpPr/>
      </dsp:nvSpPr>
      <dsp:spPr>
        <a:xfrm>
          <a:off x="2521593" y="1382328"/>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CE53A-7075-4C3B-8637-E4D737BA5386}">
      <dsp:nvSpPr>
        <dsp:cNvPr id="0" name=""/>
        <dsp:cNvSpPr/>
      </dsp:nvSpPr>
      <dsp:spPr>
        <a:xfrm>
          <a:off x="2043996"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Examples</a:t>
          </a:r>
        </a:p>
      </dsp:txBody>
      <dsp:txXfrm>
        <a:off x="2043996" y="2434545"/>
        <a:ext cx="1736718" cy="694687"/>
      </dsp:txXfrm>
    </dsp:sp>
    <dsp:sp modelId="{8F15E3FF-ACEF-4518-AE1D-B3394567A582}">
      <dsp:nvSpPr>
        <dsp:cNvPr id="0" name=""/>
        <dsp:cNvSpPr/>
      </dsp:nvSpPr>
      <dsp:spPr>
        <a:xfrm>
          <a:off x="4562238" y="1382328"/>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64C66-446A-4B4F-A651-2F52B0D6E5EF}">
      <dsp:nvSpPr>
        <dsp:cNvPr id="0" name=""/>
        <dsp:cNvSpPr/>
      </dsp:nvSpPr>
      <dsp:spPr>
        <a:xfrm>
          <a:off x="4084640"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Purpose</a:t>
          </a:r>
        </a:p>
      </dsp:txBody>
      <dsp:txXfrm>
        <a:off x="4084640" y="2434545"/>
        <a:ext cx="1736718" cy="694687"/>
      </dsp:txXfrm>
    </dsp:sp>
    <dsp:sp modelId="{0365CAA8-24A7-4CFD-B790-529ED62A047C}">
      <dsp:nvSpPr>
        <dsp:cNvPr id="0" name=""/>
        <dsp:cNvSpPr/>
      </dsp:nvSpPr>
      <dsp:spPr>
        <a:xfrm>
          <a:off x="6602882" y="1382328"/>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EFA1F-1BAD-47C8-95DD-BFD8EC232CE4}">
      <dsp:nvSpPr>
        <dsp:cNvPr id="0" name=""/>
        <dsp:cNvSpPr/>
      </dsp:nvSpPr>
      <dsp:spPr>
        <a:xfrm>
          <a:off x="6125285"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Awareness</a:t>
          </a:r>
        </a:p>
      </dsp:txBody>
      <dsp:txXfrm>
        <a:off x="6125285" y="2434545"/>
        <a:ext cx="1736718" cy="694687"/>
      </dsp:txXfrm>
    </dsp:sp>
    <dsp:sp modelId="{0A1E5E46-6738-4B99-A5BB-3DD30BD1ADA1}">
      <dsp:nvSpPr>
        <dsp:cNvPr id="0" name=""/>
        <dsp:cNvSpPr/>
      </dsp:nvSpPr>
      <dsp:spPr>
        <a:xfrm>
          <a:off x="8643527" y="1382328"/>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116BB-9BA5-456A-8213-6E7910513C31}">
      <dsp:nvSpPr>
        <dsp:cNvPr id="0" name=""/>
        <dsp:cNvSpPr/>
      </dsp:nvSpPr>
      <dsp:spPr>
        <a:xfrm>
          <a:off x="8165929"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Processing</a:t>
          </a:r>
        </a:p>
      </dsp:txBody>
      <dsp:txXfrm>
        <a:off x="8165929" y="2434545"/>
        <a:ext cx="1736718" cy="694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637A4-CA17-430C-BCD2-F32868D482A0}">
      <dsp:nvSpPr>
        <dsp:cNvPr id="0" name=""/>
        <dsp:cNvSpPr/>
      </dsp:nvSpPr>
      <dsp:spPr>
        <a:xfrm>
          <a:off x="480949" y="1382328"/>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95B58-103B-4014-B6D9-1D9BA603137C}">
      <dsp:nvSpPr>
        <dsp:cNvPr id="0" name=""/>
        <dsp:cNvSpPr/>
      </dsp:nvSpPr>
      <dsp:spPr>
        <a:xfrm>
          <a:off x="3351"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a:t>
          </a:r>
        </a:p>
      </dsp:txBody>
      <dsp:txXfrm>
        <a:off x="3351" y="2434545"/>
        <a:ext cx="1736718" cy="694687"/>
      </dsp:txXfrm>
    </dsp:sp>
    <dsp:sp modelId="{FFBCD85D-2E4B-4756-8C47-FFA790B6EB2B}">
      <dsp:nvSpPr>
        <dsp:cNvPr id="0" name=""/>
        <dsp:cNvSpPr/>
      </dsp:nvSpPr>
      <dsp:spPr>
        <a:xfrm>
          <a:off x="2521593" y="1382328"/>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CE53A-7075-4C3B-8637-E4D737BA5386}">
      <dsp:nvSpPr>
        <dsp:cNvPr id="0" name=""/>
        <dsp:cNvSpPr/>
      </dsp:nvSpPr>
      <dsp:spPr>
        <a:xfrm>
          <a:off x="2043996"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Examples</a:t>
          </a:r>
        </a:p>
      </dsp:txBody>
      <dsp:txXfrm>
        <a:off x="2043996" y="2434545"/>
        <a:ext cx="1736718" cy="694687"/>
      </dsp:txXfrm>
    </dsp:sp>
    <dsp:sp modelId="{8F15E3FF-ACEF-4518-AE1D-B3394567A582}">
      <dsp:nvSpPr>
        <dsp:cNvPr id="0" name=""/>
        <dsp:cNvSpPr/>
      </dsp:nvSpPr>
      <dsp:spPr>
        <a:xfrm>
          <a:off x="4562238" y="1382328"/>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64C66-446A-4B4F-A651-2F52B0D6E5EF}">
      <dsp:nvSpPr>
        <dsp:cNvPr id="0" name=""/>
        <dsp:cNvSpPr/>
      </dsp:nvSpPr>
      <dsp:spPr>
        <a:xfrm>
          <a:off x="4084640"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Purpose</a:t>
          </a:r>
        </a:p>
      </dsp:txBody>
      <dsp:txXfrm>
        <a:off x="4084640" y="2434545"/>
        <a:ext cx="1736718" cy="694687"/>
      </dsp:txXfrm>
    </dsp:sp>
    <dsp:sp modelId="{0365CAA8-24A7-4CFD-B790-529ED62A047C}">
      <dsp:nvSpPr>
        <dsp:cNvPr id="0" name=""/>
        <dsp:cNvSpPr/>
      </dsp:nvSpPr>
      <dsp:spPr>
        <a:xfrm>
          <a:off x="6602882" y="1382328"/>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EFA1F-1BAD-47C8-95DD-BFD8EC232CE4}">
      <dsp:nvSpPr>
        <dsp:cNvPr id="0" name=""/>
        <dsp:cNvSpPr/>
      </dsp:nvSpPr>
      <dsp:spPr>
        <a:xfrm>
          <a:off x="6125285"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Awareness</a:t>
          </a:r>
        </a:p>
      </dsp:txBody>
      <dsp:txXfrm>
        <a:off x="6125285" y="2434545"/>
        <a:ext cx="1736718" cy="694687"/>
      </dsp:txXfrm>
    </dsp:sp>
    <dsp:sp modelId="{0A1E5E46-6738-4B99-A5BB-3DD30BD1ADA1}">
      <dsp:nvSpPr>
        <dsp:cNvPr id="0" name=""/>
        <dsp:cNvSpPr/>
      </dsp:nvSpPr>
      <dsp:spPr>
        <a:xfrm>
          <a:off x="8643527" y="1382328"/>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116BB-9BA5-456A-8213-6E7910513C31}">
      <dsp:nvSpPr>
        <dsp:cNvPr id="0" name=""/>
        <dsp:cNvSpPr/>
      </dsp:nvSpPr>
      <dsp:spPr>
        <a:xfrm>
          <a:off x="8165929"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Processing</a:t>
          </a:r>
        </a:p>
      </dsp:txBody>
      <dsp:txXfrm>
        <a:off x="8165929" y="2434545"/>
        <a:ext cx="1736718" cy="6946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CA1C4-A244-44AA-90B0-86635B8DD7A0}">
      <dsp:nvSpPr>
        <dsp:cNvPr id="0" name=""/>
        <dsp:cNvSpPr/>
      </dsp:nvSpPr>
      <dsp:spPr>
        <a:xfrm>
          <a:off x="0" y="2136"/>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E4E5B3-36B9-45FC-A840-1018427FC772}">
      <dsp:nvSpPr>
        <dsp:cNvPr id="0" name=""/>
        <dsp:cNvSpPr/>
      </dsp:nvSpPr>
      <dsp:spPr>
        <a:xfrm>
          <a:off x="327505" y="245735"/>
          <a:ext cx="595464" cy="595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9C961C-7E25-4D25-A95B-B0BC80AB9C89}">
      <dsp:nvSpPr>
        <dsp:cNvPr id="0" name=""/>
        <dsp:cNvSpPr/>
      </dsp:nvSpPr>
      <dsp:spPr>
        <a:xfrm>
          <a:off x="1250475" y="2136"/>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Reactive Machines</a:t>
          </a:r>
        </a:p>
      </dsp:txBody>
      <dsp:txXfrm>
        <a:off x="1250475" y="2136"/>
        <a:ext cx="5038990" cy="1082663"/>
      </dsp:txXfrm>
    </dsp:sp>
    <dsp:sp modelId="{8805B3A7-3D59-4EC6-B1BB-71BE79F19F77}">
      <dsp:nvSpPr>
        <dsp:cNvPr id="0" name=""/>
        <dsp:cNvSpPr/>
      </dsp:nvSpPr>
      <dsp:spPr>
        <a:xfrm>
          <a:off x="0" y="1355465"/>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B9E68-F998-437F-8C47-5C92B6AF55E9}">
      <dsp:nvSpPr>
        <dsp:cNvPr id="0" name=""/>
        <dsp:cNvSpPr/>
      </dsp:nvSpPr>
      <dsp:spPr>
        <a:xfrm>
          <a:off x="327505" y="1599064"/>
          <a:ext cx="595464" cy="595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CB9E3-7AF7-4FF9-8A66-338FA8977D2A}">
      <dsp:nvSpPr>
        <dsp:cNvPr id="0" name=""/>
        <dsp:cNvSpPr/>
      </dsp:nvSpPr>
      <dsp:spPr>
        <a:xfrm>
          <a:off x="1250475" y="1355465"/>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Limited Memory</a:t>
          </a:r>
        </a:p>
      </dsp:txBody>
      <dsp:txXfrm>
        <a:off x="1250475" y="1355465"/>
        <a:ext cx="5038990" cy="1082663"/>
      </dsp:txXfrm>
    </dsp:sp>
    <dsp:sp modelId="{66220EB2-BD6F-42DD-B599-9DEF71A8D20E}">
      <dsp:nvSpPr>
        <dsp:cNvPr id="0" name=""/>
        <dsp:cNvSpPr/>
      </dsp:nvSpPr>
      <dsp:spPr>
        <a:xfrm>
          <a:off x="0" y="2708793"/>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5A338-AC5A-45DA-946D-EEDA1D514FBA}">
      <dsp:nvSpPr>
        <dsp:cNvPr id="0" name=""/>
        <dsp:cNvSpPr/>
      </dsp:nvSpPr>
      <dsp:spPr>
        <a:xfrm>
          <a:off x="327505" y="2952393"/>
          <a:ext cx="595464" cy="5954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C5BFC-4E17-4C41-A849-858D0D361C60}">
      <dsp:nvSpPr>
        <dsp:cNvPr id="0" name=""/>
        <dsp:cNvSpPr/>
      </dsp:nvSpPr>
      <dsp:spPr>
        <a:xfrm>
          <a:off x="1250475" y="2708793"/>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Theory of Mind</a:t>
          </a:r>
        </a:p>
      </dsp:txBody>
      <dsp:txXfrm>
        <a:off x="1250475" y="2708793"/>
        <a:ext cx="5038990" cy="1082663"/>
      </dsp:txXfrm>
    </dsp:sp>
    <dsp:sp modelId="{E3D8F0EB-C02D-4607-A1E4-223CA94CC356}">
      <dsp:nvSpPr>
        <dsp:cNvPr id="0" name=""/>
        <dsp:cNvSpPr/>
      </dsp:nvSpPr>
      <dsp:spPr>
        <a:xfrm>
          <a:off x="0" y="4062122"/>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2125F-439E-4EDA-980E-DD65BD3F3A6C}">
      <dsp:nvSpPr>
        <dsp:cNvPr id="0" name=""/>
        <dsp:cNvSpPr/>
      </dsp:nvSpPr>
      <dsp:spPr>
        <a:xfrm>
          <a:off x="327505" y="4305721"/>
          <a:ext cx="595464" cy="5954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C3D8-7AB1-4815-9C72-89E32E0A6C7A}">
      <dsp:nvSpPr>
        <dsp:cNvPr id="0" name=""/>
        <dsp:cNvSpPr/>
      </dsp:nvSpPr>
      <dsp:spPr>
        <a:xfrm>
          <a:off x="1250475" y="4062122"/>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Self-Awareness</a:t>
          </a:r>
        </a:p>
      </dsp:txBody>
      <dsp:txXfrm>
        <a:off x="1250475" y="4062122"/>
        <a:ext cx="5038990" cy="10826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87DF8-B9A3-485F-9539-3FF475EEC169}">
      <dsp:nvSpPr>
        <dsp:cNvPr id="0" name=""/>
        <dsp:cNvSpPr/>
      </dsp:nvSpPr>
      <dsp:spPr>
        <a:xfrm>
          <a:off x="0" y="27234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3C477-B9C9-4C8F-8C34-0A6BE03D68E8}">
      <dsp:nvSpPr>
        <dsp:cNvPr id="0" name=""/>
        <dsp:cNvSpPr/>
      </dsp:nvSpPr>
      <dsp:spPr>
        <a:xfrm>
          <a:off x="314473" y="3618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Automation</a:t>
          </a:r>
        </a:p>
      </dsp:txBody>
      <dsp:txXfrm>
        <a:off x="337530" y="59237"/>
        <a:ext cx="4356512" cy="426206"/>
      </dsp:txXfrm>
    </dsp:sp>
    <dsp:sp modelId="{91831FE1-034E-4EC7-85EA-F9BAA602B946}">
      <dsp:nvSpPr>
        <dsp:cNvPr id="0" name=""/>
        <dsp:cNvSpPr/>
      </dsp:nvSpPr>
      <dsp:spPr>
        <a:xfrm>
          <a:off x="0" y="99810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CD7C6E-6085-4123-AEC0-E42815BBF3A3}">
      <dsp:nvSpPr>
        <dsp:cNvPr id="0" name=""/>
        <dsp:cNvSpPr/>
      </dsp:nvSpPr>
      <dsp:spPr>
        <a:xfrm>
          <a:off x="314473" y="76194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Machine Vision</a:t>
          </a:r>
        </a:p>
      </dsp:txBody>
      <dsp:txXfrm>
        <a:off x="337530" y="784997"/>
        <a:ext cx="4356512" cy="426206"/>
      </dsp:txXfrm>
    </dsp:sp>
    <dsp:sp modelId="{20AC2150-B227-4321-8E5A-C566D8EA8A72}">
      <dsp:nvSpPr>
        <dsp:cNvPr id="0" name=""/>
        <dsp:cNvSpPr/>
      </dsp:nvSpPr>
      <dsp:spPr>
        <a:xfrm>
          <a:off x="0" y="172386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9D3EAA-45AE-4A39-B6C8-69A007049FAB}">
      <dsp:nvSpPr>
        <dsp:cNvPr id="0" name=""/>
        <dsp:cNvSpPr/>
      </dsp:nvSpPr>
      <dsp:spPr>
        <a:xfrm>
          <a:off x="314473" y="148770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Natural Language Processing</a:t>
          </a:r>
        </a:p>
      </dsp:txBody>
      <dsp:txXfrm>
        <a:off x="337530" y="1510757"/>
        <a:ext cx="4356512" cy="426206"/>
      </dsp:txXfrm>
    </dsp:sp>
    <dsp:sp modelId="{B3F1331E-E19C-47A4-9B41-43EE5CE4A46B}">
      <dsp:nvSpPr>
        <dsp:cNvPr id="0" name=""/>
        <dsp:cNvSpPr/>
      </dsp:nvSpPr>
      <dsp:spPr>
        <a:xfrm>
          <a:off x="0" y="244962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0BB7D-04E1-4336-9ACA-F62DE88ABCBD}">
      <dsp:nvSpPr>
        <dsp:cNvPr id="0" name=""/>
        <dsp:cNvSpPr/>
      </dsp:nvSpPr>
      <dsp:spPr>
        <a:xfrm>
          <a:off x="314473" y="221346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Robotics</a:t>
          </a:r>
        </a:p>
      </dsp:txBody>
      <dsp:txXfrm>
        <a:off x="337530" y="2236517"/>
        <a:ext cx="4356512" cy="426206"/>
      </dsp:txXfrm>
    </dsp:sp>
    <dsp:sp modelId="{DFAD89DB-D0E5-4618-9EC9-4C7780F29C6D}">
      <dsp:nvSpPr>
        <dsp:cNvPr id="0" name=""/>
        <dsp:cNvSpPr/>
      </dsp:nvSpPr>
      <dsp:spPr>
        <a:xfrm>
          <a:off x="0" y="317538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27271E-61B4-49EB-B7DA-002914032D69}">
      <dsp:nvSpPr>
        <dsp:cNvPr id="0" name=""/>
        <dsp:cNvSpPr/>
      </dsp:nvSpPr>
      <dsp:spPr>
        <a:xfrm>
          <a:off x="314473" y="293922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Self Driving Cars</a:t>
          </a:r>
        </a:p>
      </dsp:txBody>
      <dsp:txXfrm>
        <a:off x="337530" y="2962277"/>
        <a:ext cx="4356512" cy="426206"/>
      </dsp:txXfrm>
    </dsp:sp>
    <dsp:sp modelId="{098F272C-127C-4D19-895D-BB371A9E1043}">
      <dsp:nvSpPr>
        <dsp:cNvPr id="0" name=""/>
        <dsp:cNvSpPr/>
      </dsp:nvSpPr>
      <dsp:spPr>
        <a:xfrm>
          <a:off x="0" y="3901141"/>
          <a:ext cx="6289466" cy="120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132" tIns="333248" rIns="48813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Supervised</a:t>
          </a:r>
        </a:p>
        <a:p>
          <a:pPr marL="171450" lvl="1" indent="-171450" algn="l" defTabSz="711200">
            <a:lnSpc>
              <a:spcPct val="90000"/>
            </a:lnSpc>
            <a:spcBef>
              <a:spcPct val="0"/>
            </a:spcBef>
            <a:spcAft>
              <a:spcPct val="15000"/>
            </a:spcAft>
            <a:buChar char="•"/>
          </a:pPr>
          <a:r>
            <a:rPr lang="en-US" sz="1600" kern="1200"/>
            <a:t>Unsupervised</a:t>
          </a:r>
        </a:p>
        <a:p>
          <a:pPr marL="171450" lvl="1" indent="-171450" algn="l" defTabSz="711200">
            <a:lnSpc>
              <a:spcPct val="90000"/>
            </a:lnSpc>
            <a:spcBef>
              <a:spcPct val="0"/>
            </a:spcBef>
            <a:spcAft>
              <a:spcPct val="15000"/>
            </a:spcAft>
            <a:buChar char="•"/>
          </a:pPr>
          <a:r>
            <a:rPr lang="en-US" sz="1600" kern="1200"/>
            <a:t>Reinforcement</a:t>
          </a:r>
        </a:p>
      </dsp:txBody>
      <dsp:txXfrm>
        <a:off x="0" y="3901141"/>
        <a:ext cx="6289466" cy="1209600"/>
      </dsp:txXfrm>
    </dsp:sp>
    <dsp:sp modelId="{E76B1B67-3684-46C8-ABCB-80941268F6E3}">
      <dsp:nvSpPr>
        <dsp:cNvPr id="0" name=""/>
        <dsp:cNvSpPr/>
      </dsp:nvSpPr>
      <dsp:spPr>
        <a:xfrm>
          <a:off x="314473" y="3664981"/>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Machine Learning</a:t>
          </a:r>
        </a:p>
      </dsp:txBody>
      <dsp:txXfrm>
        <a:off x="337530" y="3688038"/>
        <a:ext cx="4356512"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DF31B-9767-470B-AE46-00B3879D81C8}">
      <dsp:nvSpPr>
        <dsp:cNvPr id="0" name=""/>
        <dsp:cNvSpPr/>
      </dsp:nvSpPr>
      <dsp:spPr>
        <a:xfrm>
          <a:off x="3661" y="463010"/>
          <a:ext cx="1982403" cy="11894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Healthcare</a:t>
          </a:r>
        </a:p>
      </dsp:txBody>
      <dsp:txXfrm>
        <a:off x="3661" y="463010"/>
        <a:ext cx="1982403" cy="1189442"/>
      </dsp:txXfrm>
    </dsp:sp>
    <dsp:sp modelId="{180A01FF-C72E-43D2-854E-519BAD27F582}">
      <dsp:nvSpPr>
        <dsp:cNvPr id="0" name=""/>
        <dsp:cNvSpPr/>
      </dsp:nvSpPr>
      <dsp:spPr>
        <a:xfrm>
          <a:off x="2184305" y="463010"/>
          <a:ext cx="1982403" cy="1189442"/>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Business</a:t>
          </a:r>
        </a:p>
      </dsp:txBody>
      <dsp:txXfrm>
        <a:off x="2184305" y="463010"/>
        <a:ext cx="1982403" cy="1189442"/>
      </dsp:txXfrm>
    </dsp:sp>
    <dsp:sp modelId="{DE74A456-109E-49ED-B601-68A9F663945C}">
      <dsp:nvSpPr>
        <dsp:cNvPr id="0" name=""/>
        <dsp:cNvSpPr/>
      </dsp:nvSpPr>
      <dsp:spPr>
        <a:xfrm>
          <a:off x="4364949" y="463010"/>
          <a:ext cx="1982403" cy="118944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Education</a:t>
          </a:r>
        </a:p>
      </dsp:txBody>
      <dsp:txXfrm>
        <a:off x="4364949" y="463010"/>
        <a:ext cx="1982403" cy="1189442"/>
      </dsp:txXfrm>
    </dsp:sp>
    <dsp:sp modelId="{5A3F7E7B-7155-4C9D-A5F2-F5B18C9914DB}">
      <dsp:nvSpPr>
        <dsp:cNvPr id="0" name=""/>
        <dsp:cNvSpPr/>
      </dsp:nvSpPr>
      <dsp:spPr>
        <a:xfrm>
          <a:off x="6545593" y="463010"/>
          <a:ext cx="1982403" cy="1189442"/>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Finance</a:t>
          </a:r>
        </a:p>
      </dsp:txBody>
      <dsp:txXfrm>
        <a:off x="6545593" y="463010"/>
        <a:ext cx="1982403" cy="1189442"/>
      </dsp:txXfrm>
    </dsp:sp>
    <dsp:sp modelId="{82AC0387-4C61-46F9-AA03-0602FFD94D83}">
      <dsp:nvSpPr>
        <dsp:cNvPr id="0" name=""/>
        <dsp:cNvSpPr/>
      </dsp:nvSpPr>
      <dsp:spPr>
        <a:xfrm>
          <a:off x="8726237" y="463010"/>
          <a:ext cx="1982403" cy="118944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Law</a:t>
          </a:r>
        </a:p>
      </dsp:txBody>
      <dsp:txXfrm>
        <a:off x="8726237" y="463010"/>
        <a:ext cx="1982403" cy="1189442"/>
      </dsp:txXfrm>
    </dsp:sp>
    <dsp:sp modelId="{D219A77C-9DB4-46E3-8581-592C1EC6BB55}">
      <dsp:nvSpPr>
        <dsp:cNvPr id="0" name=""/>
        <dsp:cNvSpPr/>
      </dsp:nvSpPr>
      <dsp:spPr>
        <a:xfrm>
          <a:off x="1093983" y="1850693"/>
          <a:ext cx="1982403" cy="1189442"/>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Manufacturing</a:t>
          </a:r>
        </a:p>
      </dsp:txBody>
      <dsp:txXfrm>
        <a:off x="1093983" y="1850693"/>
        <a:ext cx="1982403" cy="1189442"/>
      </dsp:txXfrm>
    </dsp:sp>
    <dsp:sp modelId="{197E8F83-C78C-45C6-9BD1-138971EE82AD}">
      <dsp:nvSpPr>
        <dsp:cNvPr id="0" name=""/>
        <dsp:cNvSpPr/>
      </dsp:nvSpPr>
      <dsp:spPr>
        <a:xfrm>
          <a:off x="3274627" y="1850693"/>
          <a:ext cx="1982403" cy="118944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Banking</a:t>
          </a:r>
        </a:p>
      </dsp:txBody>
      <dsp:txXfrm>
        <a:off x="3274627" y="1850693"/>
        <a:ext cx="1982403" cy="1189442"/>
      </dsp:txXfrm>
    </dsp:sp>
    <dsp:sp modelId="{4AA3C497-0FE0-4A0B-A251-7EEEA90A6242}">
      <dsp:nvSpPr>
        <dsp:cNvPr id="0" name=""/>
        <dsp:cNvSpPr/>
      </dsp:nvSpPr>
      <dsp:spPr>
        <a:xfrm>
          <a:off x="5455271" y="1850693"/>
          <a:ext cx="1982403" cy="1189442"/>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Transportation </a:t>
          </a:r>
        </a:p>
      </dsp:txBody>
      <dsp:txXfrm>
        <a:off x="5455271" y="1850693"/>
        <a:ext cx="1982403" cy="1189442"/>
      </dsp:txXfrm>
    </dsp:sp>
    <dsp:sp modelId="{F987F03F-0F3F-4821-BDB1-485152EACB60}">
      <dsp:nvSpPr>
        <dsp:cNvPr id="0" name=""/>
        <dsp:cNvSpPr/>
      </dsp:nvSpPr>
      <dsp:spPr>
        <a:xfrm>
          <a:off x="7635915" y="1850693"/>
          <a:ext cx="1982403" cy="118944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Security</a:t>
          </a:r>
        </a:p>
      </dsp:txBody>
      <dsp:txXfrm>
        <a:off x="7635915" y="1850693"/>
        <a:ext cx="1982403" cy="11894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D668E-6C06-4A0F-9F0D-928B16FA61A5}">
      <dsp:nvSpPr>
        <dsp:cNvPr id="0" name=""/>
        <dsp:cNvSpPr/>
      </dsp:nvSpPr>
      <dsp:spPr>
        <a:xfrm>
          <a:off x="2902"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8D3873-D343-4A21-891D-730F7B4349A8}">
      <dsp:nvSpPr>
        <dsp:cNvPr id="0" name=""/>
        <dsp:cNvSpPr/>
      </dsp:nvSpPr>
      <dsp:spPr>
        <a:xfrm>
          <a:off x="233139"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What is Augmented Intelligence</a:t>
          </a:r>
        </a:p>
      </dsp:txBody>
      <dsp:txXfrm>
        <a:off x="271678" y="1502211"/>
        <a:ext cx="1995055" cy="1238727"/>
      </dsp:txXfrm>
    </dsp:sp>
    <dsp:sp modelId="{85CCCF19-FFBB-4F46-A032-0D9A17EEDC0B}">
      <dsp:nvSpPr>
        <dsp:cNvPr id="0" name=""/>
        <dsp:cNvSpPr/>
      </dsp:nvSpPr>
      <dsp:spPr>
        <a:xfrm>
          <a:off x="2535510"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31F72-6B45-407A-BB64-5B48BE137C13}">
      <dsp:nvSpPr>
        <dsp:cNvPr id="0" name=""/>
        <dsp:cNvSpPr/>
      </dsp:nvSpPr>
      <dsp:spPr>
        <a:xfrm>
          <a:off x="2765747"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How it Works</a:t>
          </a:r>
        </a:p>
      </dsp:txBody>
      <dsp:txXfrm>
        <a:off x="2804286" y="1502211"/>
        <a:ext cx="1995055" cy="1238727"/>
      </dsp:txXfrm>
    </dsp:sp>
    <dsp:sp modelId="{906444DF-3624-4153-9B84-153CF530D3B3}">
      <dsp:nvSpPr>
        <dsp:cNvPr id="0" name=""/>
        <dsp:cNvSpPr/>
      </dsp:nvSpPr>
      <dsp:spPr>
        <a:xfrm>
          <a:off x="5068118"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AE31E-82AB-4920-9E18-82759A4C9FF3}">
      <dsp:nvSpPr>
        <dsp:cNvPr id="0" name=""/>
        <dsp:cNvSpPr/>
      </dsp:nvSpPr>
      <dsp:spPr>
        <a:xfrm>
          <a:off x="5298355"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How it is used</a:t>
          </a:r>
          <a:endParaRPr lang="en-US" sz="2400" kern="1200"/>
        </a:p>
      </dsp:txBody>
      <dsp:txXfrm>
        <a:off x="5336894" y="1502211"/>
        <a:ext cx="1995055" cy="1238727"/>
      </dsp:txXfrm>
    </dsp:sp>
    <dsp:sp modelId="{16D3D3AB-521F-420F-B928-CAE071B62BB7}">
      <dsp:nvSpPr>
        <dsp:cNvPr id="0" name=""/>
        <dsp:cNvSpPr/>
      </dsp:nvSpPr>
      <dsp:spPr>
        <a:xfrm>
          <a:off x="7600726"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C6CAD-8952-4DE3-BD26-BD0F0D875986}">
      <dsp:nvSpPr>
        <dsp:cNvPr id="0" name=""/>
        <dsp:cNvSpPr/>
      </dsp:nvSpPr>
      <dsp:spPr>
        <a:xfrm>
          <a:off x="7830963"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The difference </a:t>
          </a:r>
          <a:endParaRPr lang="en-US" sz="2400" kern="1200"/>
        </a:p>
      </dsp:txBody>
      <dsp:txXfrm>
        <a:off x="7869502" y="1502211"/>
        <a:ext cx="1995055" cy="12387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99ED7-20F6-4FDC-A229-48C709C37206}" type="datetimeFigureOut">
              <a:rPr lang="en-IN" smtClean="0"/>
              <a:t>08-04-2025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054F9-690A-41F8-A260-73DCD785649C}" type="slidenum">
              <a:rPr lang="en-IN" smtClean="0"/>
              <a:t>‹#›</a:t>
            </a:fld>
            <a:endParaRPr lang="en-IN"/>
          </a:p>
        </p:txBody>
      </p:sp>
    </p:spTree>
    <p:extLst>
      <p:ext uri="{BB962C8B-B14F-4D97-AF65-F5344CB8AC3E}">
        <p14:creationId xmlns:p14="http://schemas.microsoft.com/office/powerpoint/2010/main" val="370458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target.com/searchenterpriseai/definition/AI-Artificial-Intelligenc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techtarget.com/searchitchannel/definition/service-level-agreemen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echtarget.com/searchdatamanagement/definition/data-preprocessing"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techtarget.com/searchenterpriseai/definition/neural-network" TargetMode="External"/><Relationship Id="rId5" Type="http://schemas.openxmlformats.org/officeDocument/2006/relationships/hyperlink" Target="https://www.techtarget.com/searchenterpriseai/definition/lemmatization" TargetMode="External"/><Relationship Id="rId4" Type="http://schemas.openxmlformats.org/officeDocument/2006/relationships/hyperlink" Target="https://www.techtarget.com/searchsecurity/definition/tokeniza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echtarget.com/whatis/definition/named-entity-recognition-NER"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echtarget.com/searchenterpriseai/definition/natural-language-generation-NL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echtarget.com/searchenterpriseai/feature/GPT-3-AI-language-model-sharpens-complex-text-genera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chtarget.com/searchenterpriseai/definition/Turing-tes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onkeylearn.com/blog/what-is-natural-language-process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vux.world/what-is-automatic-speech-recognition/" TargetMode="External"/><Relationship Id="rId5" Type="http://schemas.openxmlformats.org/officeDocument/2006/relationships/hyperlink" Target="https://monkeylearn.com/customer-feedback" TargetMode="External"/><Relationship Id="rId4" Type="http://schemas.openxmlformats.org/officeDocument/2006/relationships/hyperlink" Target="https://monkeylearn.com/machine-learnin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avatpoint.com/classification-algorithm-in-machine-learn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javatpoint.com/unsupervised-machine-learning" TargetMode="External"/><Relationship Id="rId5" Type="http://schemas.openxmlformats.org/officeDocument/2006/relationships/hyperlink" Target="https://www.javatpoint.com/clustering-in-machine-learning" TargetMode="External"/><Relationship Id="rId4" Type="http://schemas.openxmlformats.org/officeDocument/2006/relationships/hyperlink" Target="https://www.javatpoint.com/regression-analysis-in-machine-lear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echtarget.com/searchenterpriseai/definition/expert-system" TargetMode="External"/><Relationship Id="rId7" Type="http://schemas.openxmlformats.org/officeDocument/2006/relationships/hyperlink" Target="https://www.techtarget.com/searchenterpriseai/feature/6-key-benefits-of-AI-for-busines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techtarget.com/whatis/definition/algorithm" TargetMode="External"/><Relationship Id="rId5" Type="http://schemas.openxmlformats.org/officeDocument/2006/relationships/hyperlink" Target="https://www.techtarget.com/searchenterpriseai/feature/Common-sense-in-AI-remains-elusive" TargetMode="External"/><Relationship Id="rId4" Type="http://schemas.openxmlformats.org/officeDocument/2006/relationships/hyperlink" Target="https://www.techtarget.com/searchenterpriseai/definition/machine-vision-computer-vis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javatpoint.com/bayes-theorem-in-artifical-intelligenc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javatpoint.com/unsupervised-machine-learnin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javatpoint.com/clustering-in-machine-learn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javatpoint.com/deep-learning-algorithms"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javatpoint.com/artificial-neural-network" TargetMode="External"/><Relationship Id="rId5" Type="http://schemas.openxmlformats.org/officeDocument/2006/relationships/hyperlink" Target="https://www.javatpoint.com/artificial-intelligence-tutorial" TargetMode="External"/><Relationship Id="rId4" Type="http://schemas.openxmlformats.org/officeDocument/2006/relationships/hyperlink" Target="https://www.javatpoint.com/machine-learning"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vtech.com/computing/Understanding-the-Four-Types-of-Artificial-Intelligenc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techtarget.com/searchenterpriseai/definition/driverless-car"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datascience.com/blog/computer-vision-in-artificial-intelligen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techtarget.com/searchenterpriseai/ehandbook/Computer-vision-AI-looks-beyond-the-narrow-into-the-mainstream" TargetMode="External"/><Relationship Id="rId3" Type="http://schemas.openxmlformats.org/officeDocument/2006/relationships/hyperlink" Target="https://www.techtarget.com/searchcio/definition/RPA" TargetMode="External"/><Relationship Id="rId7" Type="http://schemas.openxmlformats.org/officeDocument/2006/relationships/hyperlink" Target="https://www.techtarget.com/searchenterpriseai/definition/machine-vision-computer-vis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techtarget.com/searchenterpriseai/definition/reinforcement-learning" TargetMode="External"/><Relationship Id="rId5" Type="http://schemas.openxmlformats.org/officeDocument/2006/relationships/hyperlink" Target="https://www.techtarget.com/searchenterpriseai/definition/unsupervised-learning" TargetMode="External"/><Relationship Id="rId4" Type="http://schemas.openxmlformats.org/officeDocument/2006/relationships/hyperlink" Target="https://www.techtarget.com/searchenterpriseai/definition/supervised-learning" TargetMode="External"/><Relationship Id="rId9" Type="http://schemas.openxmlformats.org/officeDocument/2006/relationships/hyperlink" Target="https://www.techtarget.com/searchenterpriseai/definition/image-recognition"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uiltin.com/iot-internet-things/self-driving-cars" TargetMode="External"/><Relationship Id="rId13" Type="http://schemas.openxmlformats.org/officeDocument/2006/relationships/hyperlink" Target="https://www.techtarget.com/searchenterpriseai/definition/artificial-superintelligence-ASI" TargetMode="External"/><Relationship Id="rId3" Type="http://schemas.openxmlformats.org/officeDocument/2006/relationships/hyperlink" Target="https://builtin.com/machine-learning" TargetMode="External"/><Relationship Id="rId7" Type="http://schemas.openxmlformats.org/officeDocument/2006/relationships/hyperlink" Target="https://builtin.com/hardware/supercomputers" TargetMode="External"/><Relationship Id="rId12" Type="http://schemas.openxmlformats.org/officeDocument/2006/relationships/hyperlink" Target="https://www.techtarget.com/searchenterpriseai/definition/Singularity-th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builtin.com/data-science/data-structures" TargetMode="External"/><Relationship Id="rId11" Type="http://schemas.openxmlformats.org/officeDocument/2006/relationships/hyperlink" Target="https://radius.ai/" TargetMode="External"/><Relationship Id="rId5" Type="http://schemas.openxmlformats.org/officeDocument/2006/relationships/hyperlink" Target="https://builtin.com/product/structured-data-testing-tool" TargetMode="External"/><Relationship Id="rId10" Type="http://schemas.openxmlformats.org/officeDocument/2006/relationships/hyperlink" Target="https://builtin.com/learn/data-visualization" TargetMode="External"/><Relationship Id="rId4" Type="http://schemas.openxmlformats.org/officeDocument/2006/relationships/hyperlink" Target="https://builtin.com/learn/deep-learning" TargetMode="External"/><Relationship Id="rId9" Type="http://schemas.openxmlformats.org/officeDocument/2006/relationships/hyperlink" Target="https://www.tesla.com/"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target.com/whatis/definition/General-Data-Protection-Regulation-GDPR" TargetMode="External"/><Relationship Id="rId3" Type="http://schemas.openxmlformats.org/officeDocument/2006/relationships/hyperlink" Target="https://www.techtarget.com/searchenterpriseai/definition/machine-learning-bias-algorithm-bias-or-AI-bias" TargetMode="External"/><Relationship Id="rId7" Type="http://schemas.openxmlformats.org/officeDocument/2006/relationships/hyperlink" Target="https://www.techtarget.com/whatis/definition/black-box-AI"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searchcompliance.techtarget.com/definition/regulatory-compliance" TargetMode="External"/><Relationship Id="rId5" Type="http://schemas.openxmlformats.org/officeDocument/2006/relationships/hyperlink" Target="https://www.techtarget.com/searchenterpriseai/definition/generative-adversarial-network-GAN" TargetMode="External"/><Relationship Id="rId4" Type="http://schemas.openxmlformats.org/officeDocument/2006/relationships/hyperlink" Target="https://www.techtarget.com/searchenterpriseai/definition/deep-learning-deep-neural-network"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techtarget.com/searchenterpriseai/definition/AI-winter" TargetMode="External"/><Relationship Id="rId3" Type="http://schemas.openxmlformats.org/officeDocument/2006/relationships/hyperlink" Target="https://groups.csail.mit.edu/medg/ftp/psz/k-rep.html" TargetMode="External"/><Relationship Id="rId7" Type="http://schemas.openxmlformats.org/officeDocument/2006/relationships/hyperlink" Target="https://www.techtarget.com/whatis/definition/LISP-list-processing"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computerweekly.com/news/2240106256/John-McCarthy-father-of-Artificial-Intelligence-and-creator-of-LISP-language-dies-aged-84" TargetMode="External"/><Relationship Id="rId5" Type="http://schemas.openxmlformats.org/officeDocument/2006/relationships/hyperlink" Target="https://www.techtarget.com/searchdatamanagement/definition/data" TargetMode="External"/><Relationship Id="rId4" Type="http://schemas.openxmlformats.org/officeDocument/2006/relationships/hyperlink" Target="https://www.techtarget.com/searchsoftwarequality/definition/program" TargetMode="External"/><Relationship Id="rId9" Type="http://schemas.openxmlformats.org/officeDocument/2006/relationships/hyperlink" Target="https://www.techtarget.com/searchenterpriseai/definition/IBM-Watson-supercomput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94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98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Natural language processing (NLP) is the ability of a computer program to understand human language as it is spoken and written -- referred to as natural language. It is a component of artificial intelligence (</a:t>
            </a:r>
            <a:r>
              <a:rPr lang="en-US" b="0" i="0" u="sng" dirty="0">
                <a:solidFill>
                  <a:srgbClr val="007CAD"/>
                </a:solidFill>
                <a:effectLst/>
                <a:latin typeface="Arial" panose="020B0604020202020204" pitchFamily="34" charset="0"/>
                <a:hlinkClick r:id="rId3"/>
              </a:rPr>
              <a:t>AI</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NLP has existed for more than 50 years and has roots in the field of linguistics. It has a variety of real-world applications in a number of fields, including medical research, search engines and business intelligence.</a:t>
            </a:r>
          </a:p>
          <a:p>
            <a:endParaRPr lang="en-IN" dirty="0"/>
          </a:p>
          <a:p>
            <a:pPr algn="l"/>
            <a:r>
              <a:rPr lang="en-US" b="1" i="0" dirty="0">
                <a:solidFill>
                  <a:srgbClr val="323232"/>
                </a:solidFill>
                <a:effectLst/>
                <a:latin typeface="Arial" panose="020B0604020202020204" pitchFamily="34" charset="0"/>
              </a:rPr>
              <a:t>Why is natural language processing important?</a:t>
            </a:r>
          </a:p>
          <a:p>
            <a:pPr algn="l"/>
            <a:r>
              <a:rPr lang="en-US" b="0" i="0" dirty="0">
                <a:solidFill>
                  <a:srgbClr val="666666"/>
                </a:solidFill>
                <a:effectLst/>
                <a:latin typeface="Arial" panose="020B0604020202020204" pitchFamily="34" charset="0"/>
              </a:rPr>
              <a:t>Businesses use massive quantities of unstructured, text-heavy data and need a way to efficiently process it. A lot of the information created online and stored in databases is natural human language, and until recently, businesses could not effectively analyze this data. This is where natural language processing is useful.</a:t>
            </a:r>
          </a:p>
          <a:p>
            <a:pPr algn="l"/>
            <a:r>
              <a:rPr lang="en-US" b="0" i="0" dirty="0">
                <a:solidFill>
                  <a:srgbClr val="666666"/>
                </a:solidFill>
                <a:effectLst/>
                <a:latin typeface="Arial" panose="020B0604020202020204" pitchFamily="34" charset="0"/>
              </a:rPr>
              <a:t>The advantage of natural language processing can be seen when considering the following two statements: "Cloud computing insurance should be part of every service-level agreement," and, "A good </a:t>
            </a:r>
            <a:r>
              <a:rPr lang="en-US" b="0" i="0" u="sng" dirty="0">
                <a:solidFill>
                  <a:srgbClr val="007CAD"/>
                </a:solidFill>
                <a:effectLst/>
                <a:latin typeface="Arial" panose="020B0604020202020204" pitchFamily="34" charset="0"/>
                <a:hlinkClick r:id="rId4"/>
              </a:rPr>
              <a:t>SLA</a:t>
            </a:r>
            <a:r>
              <a:rPr lang="en-US" b="0" i="0" dirty="0">
                <a:solidFill>
                  <a:srgbClr val="666666"/>
                </a:solidFill>
                <a:effectLst/>
                <a:latin typeface="Arial" panose="020B0604020202020204" pitchFamily="34" charset="0"/>
              </a:rPr>
              <a:t> ensures an easier night's sleep -- even in the cloud." If a user relies on natural language processing for search, the program will recognize that </a:t>
            </a:r>
            <a:r>
              <a:rPr lang="en-US" b="0" i="1" dirty="0">
                <a:solidFill>
                  <a:srgbClr val="666666"/>
                </a:solidFill>
                <a:effectLst/>
                <a:latin typeface="Arial" panose="020B0604020202020204" pitchFamily="34" charset="0"/>
              </a:rPr>
              <a:t>cloud computing</a:t>
            </a:r>
            <a:r>
              <a:rPr lang="en-US" b="0" i="0" dirty="0">
                <a:solidFill>
                  <a:srgbClr val="666666"/>
                </a:solidFill>
                <a:effectLst/>
                <a:latin typeface="Arial" panose="020B0604020202020204" pitchFamily="34" charset="0"/>
              </a:rPr>
              <a:t> is an entity, that </a:t>
            </a:r>
            <a:r>
              <a:rPr lang="en-US" b="0" i="1" dirty="0">
                <a:solidFill>
                  <a:srgbClr val="666666"/>
                </a:solidFill>
                <a:effectLst/>
                <a:latin typeface="Arial" panose="020B0604020202020204" pitchFamily="34" charset="0"/>
              </a:rPr>
              <a:t>cloud</a:t>
            </a:r>
            <a:r>
              <a:rPr lang="en-US" b="0" i="0" dirty="0">
                <a:solidFill>
                  <a:srgbClr val="666666"/>
                </a:solidFill>
                <a:effectLst/>
                <a:latin typeface="Arial" panose="020B0604020202020204" pitchFamily="34" charset="0"/>
              </a:rPr>
              <a:t> is an abbreviated form of cloud computing and that </a:t>
            </a:r>
            <a:r>
              <a:rPr lang="en-US" b="0" i="1" dirty="0">
                <a:solidFill>
                  <a:srgbClr val="666666"/>
                </a:solidFill>
                <a:effectLst/>
                <a:latin typeface="Arial" panose="020B0604020202020204" pitchFamily="34" charset="0"/>
              </a:rPr>
              <a:t>SLA</a:t>
            </a:r>
            <a:r>
              <a:rPr lang="en-US" b="0" i="0" dirty="0">
                <a:solidFill>
                  <a:srgbClr val="666666"/>
                </a:solidFill>
                <a:effectLst/>
                <a:latin typeface="Arial" panose="020B0604020202020204" pitchFamily="34" charset="0"/>
              </a:rPr>
              <a:t> is an industry acronym for service-level agreement.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69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23232"/>
                </a:solidFill>
                <a:effectLst/>
                <a:latin typeface="Arial" panose="020B0604020202020204" pitchFamily="34" charset="0"/>
              </a:rPr>
              <a:t>How does natural language processing work?</a:t>
            </a:r>
          </a:p>
          <a:p>
            <a:pPr algn="l"/>
            <a:r>
              <a:rPr lang="en-US" b="0" i="0" dirty="0">
                <a:solidFill>
                  <a:srgbClr val="666666"/>
                </a:solidFill>
                <a:effectLst/>
                <a:latin typeface="Arial" panose="020B0604020202020204" pitchFamily="34" charset="0"/>
              </a:rPr>
              <a:t>NLP enables computers to understand natural language as humans do. Whether the language is spoken or written, natural language processing uses artificial intelligence to take real-world input, process it, and make sense of it in a way a computer can understand. Just as humans have different sensors -- such as ears to hear and eyes to see -- computers have programs to read and microphones to collect audio. And just as humans have a brain to process that input, computers have a program to process their respective inputs. At some point in processing, the input is converted to code that the computer can understand.</a:t>
            </a:r>
            <a:br>
              <a:rPr lang="en-US" b="0" i="0" dirty="0">
                <a:solidFill>
                  <a:srgbClr val="666666"/>
                </a:solidFill>
                <a:effectLst/>
                <a:latin typeface="Arial" panose="020B0604020202020204" pitchFamily="34" charset="0"/>
              </a:rPr>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There are two main phases to natural language processing: </a:t>
            </a:r>
            <a:r>
              <a:rPr lang="en-US" b="0" i="0" u="sng" dirty="0">
                <a:solidFill>
                  <a:srgbClr val="007CAD"/>
                </a:solidFill>
                <a:effectLst/>
                <a:latin typeface="Arial" panose="020B0604020202020204" pitchFamily="34" charset="0"/>
                <a:hlinkClick r:id="rId3"/>
              </a:rPr>
              <a:t>data preprocessing</a:t>
            </a:r>
            <a:r>
              <a:rPr lang="en-US" b="0" i="0" dirty="0">
                <a:solidFill>
                  <a:srgbClr val="666666"/>
                </a:solidFill>
                <a:effectLst/>
                <a:latin typeface="Arial" panose="020B0604020202020204" pitchFamily="34" charset="0"/>
              </a:rPr>
              <a:t> and algorithm development.</a:t>
            </a:r>
          </a:p>
          <a:p>
            <a:pPr algn="l"/>
            <a:r>
              <a:rPr lang="en-US" b="0" i="0" dirty="0">
                <a:solidFill>
                  <a:srgbClr val="666666"/>
                </a:solidFill>
                <a:effectLst/>
                <a:latin typeface="Arial" panose="020B0604020202020204" pitchFamily="34" charset="0"/>
              </a:rPr>
              <a:t>Data preprocessing involves preparing and "cleaning" text data for machines to be able to analyze it. preprocessing puts data in workable form and highlights features in the text that an algorithm can work with. There are several ways this can be done, including:</a:t>
            </a:r>
          </a:p>
          <a:p>
            <a:endParaRPr lang="en-IN" dirty="0"/>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Tokenization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is when text is broken down into smaller units to work with.</a:t>
            </a:r>
          </a:p>
          <a:p>
            <a:pPr algn="l">
              <a:buFont typeface="Arial" panose="020B0604020202020204" pitchFamily="34" charset="0"/>
              <a:buChar char="•"/>
            </a:pPr>
            <a:r>
              <a:rPr lang="en-US" b="1" i="0" dirty="0">
                <a:solidFill>
                  <a:srgbClr val="666666"/>
                </a:solidFill>
                <a:effectLst/>
                <a:latin typeface="Arial" panose="020B0604020202020204" pitchFamily="34" charset="0"/>
              </a:rPr>
              <a:t>Stop word removal.</a:t>
            </a:r>
            <a:r>
              <a:rPr lang="en-US" b="0" i="0" dirty="0">
                <a:solidFill>
                  <a:srgbClr val="666666"/>
                </a:solidFill>
                <a:effectLst/>
                <a:latin typeface="Arial" panose="020B0604020202020204" pitchFamily="34" charset="0"/>
              </a:rPr>
              <a:t> This is when common words are removed from text so unique words that offer the most information about the text remain.</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5"/>
              </a:rPr>
              <a:t>Lemmatization</a:t>
            </a:r>
            <a:r>
              <a:rPr lang="en-US" b="1" i="0" dirty="0">
                <a:solidFill>
                  <a:srgbClr val="666666"/>
                </a:solidFill>
                <a:effectLst/>
                <a:latin typeface="Arial" panose="020B0604020202020204" pitchFamily="34" charset="0"/>
              </a:rPr>
              <a:t> and stemming. </a:t>
            </a:r>
            <a:r>
              <a:rPr lang="en-US" b="0" i="0" dirty="0">
                <a:solidFill>
                  <a:srgbClr val="666666"/>
                </a:solidFill>
                <a:effectLst/>
                <a:latin typeface="Arial" panose="020B0604020202020204" pitchFamily="34" charset="0"/>
              </a:rPr>
              <a:t>This is when words are reduced to their root forms to process.</a:t>
            </a:r>
          </a:p>
          <a:p>
            <a:pPr algn="l">
              <a:buFont typeface="Arial" panose="020B0604020202020204" pitchFamily="34" charset="0"/>
              <a:buChar char="•"/>
            </a:pPr>
            <a:r>
              <a:rPr lang="en-US" b="1" i="0" dirty="0">
                <a:solidFill>
                  <a:srgbClr val="666666"/>
                </a:solidFill>
                <a:effectLst/>
                <a:latin typeface="Arial" panose="020B0604020202020204" pitchFamily="34" charset="0"/>
              </a:rPr>
              <a:t>Part-of-speech tagging.</a:t>
            </a:r>
            <a:r>
              <a:rPr lang="en-US" b="0" i="0" dirty="0">
                <a:solidFill>
                  <a:srgbClr val="666666"/>
                </a:solidFill>
                <a:effectLst/>
                <a:latin typeface="Arial" panose="020B0604020202020204" pitchFamily="34" charset="0"/>
              </a:rPr>
              <a:t> This is when words are marked based on the part-of speech they are -- such as nouns, verbs and adjectives.</a:t>
            </a:r>
          </a:p>
          <a:p>
            <a:pPr algn="l"/>
            <a:r>
              <a:rPr lang="en-US" b="0" i="0" dirty="0">
                <a:solidFill>
                  <a:srgbClr val="666666"/>
                </a:solidFill>
                <a:effectLst/>
                <a:latin typeface="Arial" panose="020B0604020202020204" pitchFamily="34" charset="0"/>
              </a:rPr>
              <a:t>Once the data has been preprocessed, an algorithm is developed to process it. There are many different natural language processing algorithms, but two main types are commonly used:</a:t>
            </a:r>
          </a:p>
          <a:p>
            <a:pPr algn="l">
              <a:buFont typeface="Arial" panose="020B0604020202020204" pitchFamily="34" charset="0"/>
              <a:buChar char="•"/>
            </a:pPr>
            <a:r>
              <a:rPr lang="en-US" b="1" i="0" dirty="0">
                <a:solidFill>
                  <a:srgbClr val="666666"/>
                </a:solidFill>
                <a:effectLst/>
                <a:latin typeface="Arial" panose="020B0604020202020204" pitchFamily="34" charset="0"/>
              </a:rPr>
              <a:t>Rules-based system.</a:t>
            </a:r>
            <a:r>
              <a:rPr lang="en-US" b="0" i="0" dirty="0">
                <a:solidFill>
                  <a:srgbClr val="666666"/>
                </a:solidFill>
                <a:effectLst/>
                <a:latin typeface="Arial" panose="020B0604020202020204" pitchFamily="34" charset="0"/>
              </a:rPr>
              <a:t> This system uses carefully designed linguistic rules. This approach was used early on in the development of natural language processing, and is still used.</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learning-based system.</a:t>
            </a:r>
            <a:r>
              <a:rPr lang="en-US" b="0" i="0" dirty="0">
                <a:solidFill>
                  <a:srgbClr val="666666"/>
                </a:solidFill>
                <a:effectLst/>
                <a:latin typeface="Arial" panose="020B0604020202020204" pitchFamily="34" charset="0"/>
              </a:rPr>
              <a:t> Machine learning algorithms use statistical methods. They learn to perform tasks based on training data they are fed, and adjust their methods as more data is processed. Using a combination of machine learning, deep learning and </a:t>
            </a:r>
            <a:r>
              <a:rPr lang="en-US" b="0" i="0" u="sng" dirty="0">
                <a:solidFill>
                  <a:srgbClr val="007CAD"/>
                </a:solidFill>
                <a:effectLst/>
                <a:latin typeface="Arial" panose="020B0604020202020204" pitchFamily="34" charset="0"/>
                <a:hlinkClick r:id="rId6"/>
              </a:rPr>
              <a:t>neural networks</a:t>
            </a:r>
            <a:r>
              <a:rPr lang="en-US" b="0" i="0" dirty="0">
                <a:solidFill>
                  <a:srgbClr val="666666"/>
                </a:solidFill>
                <a:effectLst/>
                <a:latin typeface="Arial" panose="020B0604020202020204" pitchFamily="34" charset="0"/>
              </a:rPr>
              <a:t>, natural language processing algorithms hone their own rules through repeated processing and learning.</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076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Parsing. </a:t>
            </a:r>
            <a:r>
              <a:rPr lang="en-US" b="0" i="0" dirty="0">
                <a:solidFill>
                  <a:srgbClr val="666666"/>
                </a:solidFill>
                <a:effectLst/>
                <a:latin typeface="Arial" panose="020B0604020202020204" pitchFamily="34" charset="0"/>
              </a:rPr>
              <a:t>This is the grammatical analysis of a sentence.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natural language processing algorithm is fed the sentence, "The dog barked." Parsing involves breaking this sentence into parts of speech -- i.e., dog = noun, barked = verb. This is useful for more complex downstream processing tasks.</a:t>
            </a:r>
          </a:p>
          <a:p>
            <a:pPr algn="l">
              <a:buFont typeface="Arial" panose="020B0604020202020204" pitchFamily="34" charset="0"/>
              <a:buChar char="•"/>
            </a:pPr>
            <a:r>
              <a:rPr lang="en-US" b="1" i="0" dirty="0">
                <a:solidFill>
                  <a:srgbClr val="666666"/>
                </a:solidFill>
                <a:effectLst/>
                <a:latin typeface="Arial" panose="020B0604020202020204" pitchFamily="34" charset="0"/>
              </a:rPr>
              <a:t>Word segmentation.</a:t>
            </a:r>
            <a:r>
              <a:rPr lang="en-US" b="0" i="0" dirty="0">
                <a:solidFill>
                  <a:srgbClr val="666666"/>
                </a:solidFill>
                <a:effectLst/>
                <a:latin typeface="Arial" panose="020B0604020202020204" pitchFamily="34" charset="0"/>
              </a:rPr>
              <a:t> This is the act of taking a string of text and deriving word forms from it.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person scans a handwritten document into a computer. The algorithm would be able to analyze the page and recognize that the words are divided by white spaces.</a:t>
            </a:r>
          </a:p>
          <a:p>
            <a:pPr algn="l">
              <a:buFont typeface="Arial" panose="020B0604020202020204" pitchFamily="34" charset="0"/>
              <a:buChar char="•"/>
            </a:pPr>
            <a:r>
              <a:rPr lang="en-US" b="1" i="0" dirty="0">
                <a:solidFill>
                  <a:srgbClr val="666666"/>
                </a:solidFill>
                <a:effectLst/>
                <a:latin typeface="Arial" panose="020B0604020202020204" pitchFamily="34" charset="0"/>
              </a:rPr>
              <a:t>Sentence breaking.</a:t>
            </a:r>
            <a:r>
              <a:rPr lang="en-US" b="0" i="0" dirty="0">
                <a:solidFill>
                  <a:srgbClr val="666666"/>
                </a:solidFill>
                <a:effectLst/>
                <a:latin typeface="Arial" panose="020B0604020202020204" pitchFamily="34" charset="0"/>
              </a:rPr>
              <a:t> This places sentence boundaries in large texts.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natural language processing algorithm is fed the text, "The dog barked. I woke up." The algorithm can recognize the period that splits up the sentences using sentence breaking.</a:t>
            </a:r>
          </a:p>
          <a:p>
            <a:pPr algn="l">
              <a:buFont typeface="Arial" panose="020B0604020202020204" pitchFamily="34" charset="0"/>
              <a:buChar char="•"/>
            </a:pPr>
            <a:r>
              <a:rPr lang="en-US" b="1" i="0" dirty="0">
                <a:solidFill>
                  <a:srgbClr val="666666"/>
                </a:solidFill>
                <a:effectLst/>
                <a:latin typeface="Arial" panose="020B0604020202020204" pitchFamily="34" charset="0"/>
              </a:rPr>
              <a:t>Morphological segmentation.</a:t>
            </a:r>
            <a:r>
              <a:rPr lang="en-US" b="0" i="0" dirty="0">
                <a:solidFill>
                  <a:srgbClr val="666666"/>
                </a:solidFill>
                <a:effectLst/>
                <a:latin typeface="Arial" panose="020B0604020202020204" pitchFamily="34" charset="0"/>
              </a:rPr>
              <a:t> This divides words into smaller parts called morphemes.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The word </a:t>
            </a:r>
            <a:r>
              <a:rPr lang="en-US" b="0" i="0" dirty="0" err="1">
                <a:solidFill>
                  <a:srgbClr val="666666"/>
                </a:solidFill>
                <a:effectLst/>
                <a:latin typeface="Arial" panose="020B0604020202020204" pitchFamily="34" charset="0"/>
              </a:rPr>
              <a:t>untestably</a:t>
            </a:r>
            <a:r>
              <a:rPr lang="en-US" b="0" i="0" dirty="0">
                <a:solidFill>
                  <a:srgbClr val="666666"/>
                </a:solidFill>
                <a:effectLst/>
                <a:latin typeface="Arial" panose="020B0604020202020204" pitchFamily="34" charset="0"/>
              </a:rPr>
              <a:t> would be broken into [[un[[test]able]]</a:t>
            </a:r>
            <a:r>
              <a:rPr lang="en-US" b="0" i="0" dirty="0" err="1">
                <a:solidFill>
                  <a:srgbClr val="666666"/>
                </a:solidFill>
                <a:effectLst/>
                <a:latin typeface="Arial" panose="020B0604020202020204" pitchFamily="34" charset="0"/>
              </a:rPr>
              <a:t>ly</a:t>
            </a:r>
            <a:r>
              <a:rPr lang="en-US" b="0" i="0" dirty="0">
                <a:solidFill>
                  <a:srgbClr val="666666"/>
                </a:solidFill>
                <a:effectLst/>
                <a:latin typeface="Arial" panose="020B0604020202020204" pitchFamily="34" charset="0"/>
              </a:rPr>
              <a:t>], where the algorithm recognizes "un," "test," "able" and "</a:t>
            </a:r>
            <a:r>
              <a:rPr lang="en-US" b="0" i="0" dirty="0" err="1">
                <a:solidFill>
                  <a:srgbClr val="666666"/>
                </a:solidFill>
                <a:effectLst/>
                <a:latin typeface="Arial" panose="020B0604020202020204" pitchFamily="34" charset="0"/>
              </a:rPr>
              <a:t>ly</a:t>
            </a:r>
            <a:r>
              <a:rPr lang="en-US" b="0" i="0" dirty="0">
                <a:solidFill>
                  <a:srgbClr val="666666"/>
                </a:solidFill>
                <a:effectLst/>
                <a:latin typeface="Arial" panose="020B0604020202020204" pitchFamily="34" charset="0"/>
              </a:rPr>
              <a:t>" as morphemes. This is especially useful in machine translation and speech recognition.</a:t>
            </a:r>
          </a:p>
          <a:p>
            <a:pPr algn="l">
              <a:buFont typeface="Arial" panose="020B0604020202020204" pitchFamily="34" charset="0"/>
              <a:buChar char="•"/>
            </a:pPr>
            <a:r>
              <a:rPr lang="en-US" b="1" i="0" dirty="0">
                <a:solidFill>
                  <a:srgbClr val="666666"/>
                </a:solidFill>
                <a:effectLst/>
                <a:latin typeface="Arial" panose="020B0604020202020204" pitchFamily="34" charset="0"/>
              </a:rPr>
              <a:t>Stemming.</a:t>
            </a:r>
            <a:r>
              <a:rPr lang="en-US" b="0" i="0" dirty="0">
                <a:solidFill>
                  <a:srgbClr val="666666"/>
                </a:solidFill>
                <a:effectLst/>
                <a:latin typeface="Arial" panose="020B0604020202020204" pitchFamily="34" charset="0"/>
              </a:rPr>
              <a:t> This divides words with inflection in them to root forms.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In the sentence, "The dog barked," the algorithm would be able to recognize the root of the word "barked" is "bark." This would be useful if a user was analyzing a text for all instances of the word bark, as well as all of its conjugations. The algorithm can see that they are essentially the same word even though the letters are different.</a:t>
            </a:r>
          </a:p>
          <a:p>
            <a:pPr algn="l"/>
            <a:r>
              <a:rPr lang="en-US" b="0" i="1" dirty="0">
                <a:solidFill>
                  <a:srgbClr val="666666"/>
                </a:solidFill>
                <a:effectLst/>
                <a:latin typeface="Arial" panose="020B0604020202020204" pitchFamily="34" charset="0"/>
              </a:rPr>
              <a:t>Semantics</a:t>
            </a:r>
            <a:r>
              <a:rPr lang="en-US" b="0" i="0" dirty="0">
                <a:solidFill>
                  <a:srgbClr val="666666"/>
                </a:solidFill>
                <a:effectLst/>
                <a:latin typeface="Arial" panose="020B0604020202020204" pitchFamily="34" charset="0"/>
              </a:rPr>
              <a:t> involves the use of and meaning behind words. Natural language processing applies algorithms to understand the meaning and structure of sentences. Semantics techniques include:</a:t>
            </a:r>
          </a:p>
          <a:p>
            <a:pPr algn="l">
              <a:buFont typeface="Arial" panose="020B0604020202020204" pitchFamily="34" charset="0"/>
              <a:buChar char="•"/>
            </a:pPr>
            <a:r>
              <a:rPr lang="en-US" b="1" i="0" dirty="0">
                <a:solidFill>
                  <a:srgbClr val="666666"/>
                </a:solidFill>
                <a:effectLst/>
                <a:latin typeface="Arial" panose="020B0604020202020204" pitchFamily="34" charset="0"/>
              </a:rPr>
              <a:t>Word sense disambiguation.</a:t>
            </a:r>
            <a:r>
              <a:rPr lang="en-US" b="0" i="0" dirty="0">
                <a:solidFill>
                  <a:srgbClr val="666666"/>
                </a:solidFill>
                <a:effectLst/>
                <a:latin typeface="Arial" panose="020B0604020202020204" pitchFamily="34" charset="0"/>
              </a:rPr>
              <a:t> This derives the meaning of a word based on context.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Consider the sentence, "The pig is in the pen." The word pen has different meanings. An algorithm using this method can understand that the use of the word </a:t>
            </a:r>
            <a:r>
              <a:rPr lang="en-US" b="0" i="1" dirty="0">
                <a:solidFill>
                  <a:srgbClr val="666666"/>
                </a:solidFill>
                <a:effectLst/>
                <a:latin typeface="Arial" panose="020B0604020202020204" pitchFamily="34" charset="0"/>
              </a:rPr>
              <a:t>pen </a:t>
            </a:r>
            <a:r>
              <a:rPr lang="en-US" b="0" i="0" dirty="0">
                <a:solidFill>
                  <a:srgbClr val="666666"/>
                </a:solidFill>
                <a:effectLst/>
                <a:latin typeface="Arial" panose="020B0604020202020204" pitchFamily="34" charset="0"/>
              </a:rPr>
              <a:t>here refers to a fenced-in area, not a writing implement.</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3"/>
              </a:rPr>
              <a:t>Named entity recognition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determines words that can be categorized into groups.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An algorithm using this method could analyze a news article and identify all mentions of a certain company or product. Using the semantics of the text, it would be able to differentiate between entities that are visually the same. For instance, in the sentence, "Daniel McDonald's son went to McDonald's and ordered a Happy Meal," the algorithm could recognize the two instances of "McDonald's" as two separate entities -- one a restaurant and one a person.</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Natural language generation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uses a database to determine semantics behind words and generate new text.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An algorithm could automatically write a summary of findings from a business intelligence platform, mapping certain words and phrases to features of the data in the BI platform. Another example would be automatically generating news articles or tweets based on a certain body of text used for training.</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97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Text classification.</a:t>
            </a:r>
            <a:r>
              <a:rPr lang="en-US" b="0" i="0" dirty="0">
                <a:solidFill>
                  <a:srgbClr val="666666"/>
                </a:solidFill>
                <a:effectLst/>
                <a:latin typeface="Arial" panose="020B0604020202020204" pitchFamily="34" charset="0"/>
              </a:rPr>
              <a:t> This involves assigning tags to texts to put them in categories. This can be useful for sentiment analysis, which helps the natural language processing algorithm determine the sentiment, or emotion behind a text. For example, when brand A is mentioned in X number of texts, the algorithm can determine how many of those mentions were positive and how many were negative. It can also be useful for intent detection, which helps predict what the speaker or writer may do based on the text they are producing.</a:t>
            </a:r>
          </a:p>
          <a:p>
            <a:pPr algn="l">
              <a:buFont typeface="Arial" panose="020B0604020202020204" pitchFamily="34" charset="0"/>
              <a:buChar char="•"/>
            </a:pPr>
            <a:r>
              <a:rPr lang="en-US" b="1" i="0" dirty="0">
                <a:solidFill>
                  <a:srgbClr val="666666"/>
                </a:solidFill>
                <a:effectLst/>
                <a:latin typeface="Arial" panose="020B0604020202020204" pitchFamily="34" charset="0"/>
              </a:rPr>
              <a:t>Text extraction.</a:t>
            </a:r>
            <a:r>
              <a:rPr lang="en-US" b="0" i="0" dirty="0">
                <a:solidFill>
                  <a:srgbClr val="666666"/>
                </a:solidFill>
                <a:effectLst/>
                <a:latin typeface="Arial" panose="020B0604020202020204" pitchFamily="34" charset="0"/>
              </a:rPr>
              <a:t> This involves automatically summarizing text and finding important pieces of data. One example of this is keyword extraction, which pulls the most important words from the text, which can be useful for search engine optimization. Doing this with natural language processing requires some programming -- it is not completely automated. However, there are plenty of simple keyword extraction tools that automate most of the process -- the user just has to set parameters within the program. For example, a tool might pull out the most frequently used words in the text. Another example is named entity recognition, which extracts the names of people, places and other entities from text.</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translation.</a:t>
            </a:r>
            <a:r>
              <a:rPr lang="en-US" b="0" i="0" dirty="0">
                <a:solidFill>
                  <a:srgbClr val="666666"/>
                </a:solidFill>
                <a:effectLst/>
                <a:latin typeface="Arial" panose="020B0604020202020204" pitchFamily="34" charset="0"/>
              </a:rPr>
              <a:t> This is the process by which a computer translates text from one language, such as English, to another language, such as French, without human intervention.</a:t>
            </a:r>
          </a:p>
          <a:p>
            <a:pPr algn="l">
              <a:buFont typeface="Arial" panose="020B0604020202020204" pitchFamily="34" charset="0"/>
              <a:buChar char="•"/>
            </a:pPr>
            <a:r>
              <a:rPr lang="en-US" b="1" i="0" dirty="0">
                <a:solidFill>
                  <a:srgbClr val="666666"/>
                </a:solidFill>
                <a:effectLst/>
                <a:latin typeface="Arial" panose="020B0604020202020204" pitchFamily="34" charset="0"/>
              </a:rPr>
              <a:t>Natural language generation.</a:t>
            </a:r>
            <a:r>
              <a:rPr lang="en-US" b="0" i="0" dirty="0">
                <a:solidFill>
                  <a:srgbClr val="666666"/>
                </a:solidFill>
                <a:effectLst/>
                <a:latin typeface="Arial" panose="020B0604020202020204" pitchFamily="34" charset="0"/>
              </a:rPr>
              <a:t> This involves using natural language processing algorithms to analyze unstructured data and automatically produce content based on that data. One example of this is in language models such as </a:t>
            </a:r>
            <a:r>
              <a:rPr lang="en-US" b="0" i="0" u="sng" dirty="0">
                <a:solidFill>
                  <a:srgbClr val="007CAD"/>
                </a:solidFill>
                <a:effectLst/>
                <a:latin typeface="Arial" panose="020B0604020202020204" pitchFamily="34" charset="0"/>
                <a:hlinkClick r:id="rId3"/>
              </a:rPr>
              <a:t>GPT3</a:t>
            </a:r>
            <a:r>
              <a:rPr lang="en-US" b="0" i="0" dirty="0">
                <a:solidFill>
                  <a:srgbClr val="666666"/>
                </a:solidFill>
                <a:effectLst/>
                <a:latin typeface="Arial" panose="020B0604020202020204" pitchFamily="34" charset="0"/>
              </a:rPr>
              <a:t>, which are able to analyze an unstructured text and then generate believable articles based on the text.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15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Precision. </a:t>
            </a:r>
            <a:r>
              <a:rPr lang="en-US" b="0" i="0" dirty="0">
                <a:solidFill>
                  <a:srgbClr val="666666"/>
                </a:solidFill>
                <a:effectLst/>
                <a:latin typeface="Arial" panose="020B0604020202020204" pitchFamily="34" charset="0"/>
              </a:rPr>
              <a:t>Computers traditionally require humans to "speak" to them in a programming language that is precise, unambiguous and highly structured -- or through a limited number of clearly enunciated voice commands. Human speech, however, is not always precise; it is often ambiguous and the linguistic structure can depend on many complex variables, including slang, regional dialects and social context.</a:t>
            </a:r>
          </a:p>
          <a:p>
            <a:pPr algn="l">
              <a:buFont typeface="Arial" panose="020B0604020202020204" pitchFamily="34" charset="0"/>
              <a:buChar char="•"/>
            </a:pPr>
            <a:r>
              <a:rPr lang="en-US" b="1" i="0" dirty="0">
                <a:solidFill>
                  <a:srgbClr val="666666"/>
                </a:solidFill>
                <a:effectLst/>
                <a:latin typeface="Arial" panose="020B0604020202020204" pitchFamily="34" charset="0"/>
              </a:rPr>
              <a:t>Tone of voice and inflection. </a:t>
            </a:r>
            <a:r>
              <a:rPr lang="en-US" b="0" i="0" dirty="0">
                <a:solidFill>
                  <a:srgbClr val="666666"/>
                </a:solidFill>
                <a:effectLst/>
                <a:latin typeface="Arial" panose="020B0604020202020204" pitchFamily="34" charset="0"/>
              </a:rPr>
              <a:t>Natural language processing has not yet been perfected. For example, semantic analysis can still be a challenge. Other difficulties include the fact that the abstract use of language is typically tricky for programs to understand. For instance, natural language processing does not pick up sarcasm easily. These topics usually require understanding the words being used and their context in a conversation. As another example, a sentence can change meaning depending on which word or syllable the speaker puts stress on. NLP algorithms may miss the subtle, but important, tone changes in a person's voice when performing speech recognition. The tone and inflection of speech may also vary between different accents, which can be challenging for an algorithm to parse.</a:t>
            </a:r>
          </a:p>
          <a:p>
            <a:pPr algn="l">
              <a:buFont typeface="Arial" panose="020B0604020202020204" pitchFamily="34" charset="0"/>
              <a:buChar char="•"/>
            </a:pPr>
            <a:r>
              <a:rPr lang="en-US" b="1" i="0" dirty="0">
                <a:solidFill>
                  <a:srgbClr val="666666"/>
                </a:solidFill>
                <a:effectLst/>
                <a:latin typeface="Arial" panose="020B0604020202020204" pitchFamily="34" charset="0"/>
              </a:rPr>
              <a:t>Evolving use of language.</a:t>
            </a:r>
            <a:r>
              <a:rPr lang="en-US" b="0" i="0" dirty="0">
                <a:solidFill>
                  <a:srgbClr val="666666"/>
                </a:solidFill>
                <a:effectLst/>
                <a:latin typeface="Arial" panose="020B0604020202020204" pitchFamily="34" charset="0"/>
              </a:rPr>
              <a:t> Natural language processing is also challenged by the fact that language -- and the way people use it -- is continually changing. Although there are rules to language, none are written in stone, and they are subject to change over time. Hard computational rules that work now may become obsolete as the characteristics of real-world language change over time.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39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23232"/>
                </a:solidFill>
                <a:effectLst/>
                <a:latin typeface="Arial" panose="020B0604020202020204" pitchFamily="34" charset="0"/>
              </a:rPr>
              <a:t>The evolution of natural language processing</a:t>
            </a:r>
          </a:p>
          <a:p>
            <a:pPr algn="l"/>
            <a:r>
              <a:rPr lang="en-US" b="0" i="0" dirty="0">
                <a:solidFill>
                  <a:srgbClr val="666666"/>
                </a:solidFill>
                <a:effectLst/>
                <a:latin typeface="Arial" panose="020B0604020202020204" pitchFamily="34" charset="0"/>
              </a:rPr>
              <a:t>NLP draws from a variety of disciplines, including computer science and computational linguistics developments dating back to the mid-20th century. Its evolution included the following major milestones:</a:t>
            </a:r>
          </a:p>
          <a:p>
            <a:pPr algn="l">
              <a:buFont typeface="Arial" panose="020B0604020202020204" pitchFamily="34" charset="0"/>
              <a:buChar char="•"/>
            </a:pPr>
            <a:r>
              <a:rPr lang="en-US" b="1" i="0" dirty="0">
                <a:solidFill>
                  <a:srgbClr val="666666"/>
                </a:solidFill>
                <a:effectLst/>
                <a:latin typeface="Arial" panose="020B0604020202020204" pitchFamily="34" charset="0"/>
              </a:rPr>
              <a:t>1950s.</a:t>
            </a:r>
            <a:r>
              <a:rPr lang="en-US" b="0" i="0" dirty="0">
                <a:solidFill>
                  <a:srgbClr val="666666"/>
                </a:solidFill>
                <a:effectLst/>
                <a:latin typeface="Arial" panose="020B0604020202020204" pitchFamily="34" charset="0"/>
              </a:rPr>
              <a:t> Natural language processing has its roots in this decade, when Alan Turing developed the </a:t>
            </a:r>
            <a:r>
              <a:rPr lang="en-US" b="0" i="0" u="sng" dirty="0">
                <a:solidFill>
                  <a:srgbClr val="007CAD"/>
                </a:solidFill>
                <a:effectLst/>
                <a:latin typeface="Arial" panose="020B0604020202020204" pitchFamily="34" charset="0"/>
                <a:hlinkClick r:id="rId3"/>
              </a:rPr>
              <a:t>Turing Test</a:t>
            </a:r>
            <a:r>
              <a:rPr lang="en-US" b="0" i="0" dirty="0">
                <a:solidFill>
                  <a:srgbClr val="666666"/>
                </a:solidFill>
                <a:effectLst/>
                <a:latin typeface="Arial" panose="020B0604020202020204" pitchFamily="34" charset="0"/>
              </a:rPr>
              <a:t> to determine whether or not a computer is truly intelligent. The test involves automated interpretation and the generation of natural language as criterion of intelligence.</a:t>
            </a:r>
          </a:p>
          <a:p>
            <a:pPr algn="l">
              <a:buFont typeface="Arial" panose="020B0604020202020204" pitchFamily="34" charset="0"/>
              <a:buChar char="•"/>
            </a:pPr>
            <a:r>
              <a:rPr lang="en-US" b="1" i="0" dirty="0">
                <a:solidFill>
                  <a:srgbClr val="666666"/>
                </a:solidFill>
                <a:effectLst/>
                <a:latin typeface="Arial" panose="020B0604020202020204" pitchFamily="34" charset="0"/>
              </a:rPr>
              <a:t>1950s-1990s.</a:t>
            </a:r>
            <a:r>
              <a:rPr lang="en-US" b="0" i="0" dirty="0">
                <a:solidFill>
                  <a:srgbClr val="666666"/>
                </a:solidFill>
                <a:effectLst/>
                <a:latin typeface="Arial" panose="020B0604020202020204" pitchFamily="34" charset="0"/>
              </a:rPr>
              <a:t> NLP was largely rules-based, using handcrafted rules developed by linguists to determine how computers would process language.</a:t>
            </a:r>
          </a:p>
          <a:p>
            <a:pPr algn="l">
              <a:buFont typeface="Arial" panose="020B0604020202020204" pitchFamily="34" charset="0"/>
              <a:buChar char="•"/>
            </a:pPr>
            <a:r>
              <a:rPr lang="en-US" b="1" i="0" dirty="0">
                <a:solidFill>
                  <a:srgbClr val="666666"/>
                </a:solidFill>
                <a:effectLst/>
                <a:latin typeface="Arial" panose="020B0604020202020204" pitchFamily="34" charset="0"/>
              </a:rPr>
              <a:t>1990s.</a:t>
            </a:r>
            <a:r>
              <a:rPr lang="en-US" b="0" i="0" dirty="0">
                <a:solidFill>
                  <a:srgbClr val="666666"/>
                </a:solidFill>
                <a:effectLst/>
                <a:latin typeface="Arial" panose="020B0604020202020204" pitchFamily="34" charset="0"/>
              </a:rPr>
              <a:t> The top-down, language-first approach to natural language processing was replaced with a more statistical approach, because advancements in computing made this a more efficient way of developing NLP technology. Computers were becoming faster and could be used to develop rules based on linguistic statistics without a linguist creating all of the rules. Data-driven natural language processing became mainstream during this decade. Natural language processing shifted from a linguist-based approach to an engineer-based approach, drawing on a wider variety of scientific disciplines instead of delving into linguistics.</a:t>
            </a:r>
          </a:p>
          <a:p>
            <a:pPr algn="l">
              <a:buFont typeface="Arial" panose="020B0604020202020204" pitchFamily="34" charset="0"/>
              <a:buChar char="•"/>
            </a:pPr>
            <a:r>
              <a:rPr lang="en-US" b="1" i="0" dirty="0">
                <a:solidFill>
                  <a:srgbClr val="666666"/>
                </a:solidFill>
                <a:effectLst/>
                <a:latin typeface="Arial" panose="020B0604020202020204" pitchFamily="34" charset="0"/>
              </a:rPr>
              <a:t>2000-2020s.</a:t>
            </a:r>
            <a:r>
              <a:rPr lang="en-US" b="0" i="0" dirty="0">
                <a:solidFill>
                  <a:srgbClr val="666666"/>
                </a:solidFill>
                <a:effectLst/>
                <a:latin typeface="Arial" panose="020B0604020202020204" pitchFamily="34" charset="0"/>
              </a:rPr>
              <a:t> Natural language processing saw dramatic growth in popularity as a term. With advances in computing power, natural language processing has also gained numerous real-world applications. Today, approaches to NLP involve a combination of classical linguistics and statistical methods.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56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B3E51"/>
                </a:solidFill>
                <a:effectLst/>
                <a:latin typeface="Open Sans" panose="020B0606030504020204" pitchFamily="34" charset="0"/>
              </a:rPr>
              <a:t>Natural language understanding (NLU)</a:t>
            </a:r>
            <a:r>
              <a:rPr lang="en-US" b="0" i="0" dirty="0">
                <a:solidFill>
                  <a:srgbClr val="2B3E51"/>
                </a:solidFill>
                <a:effectLst/>
                <a:latin typeface="Open Sans" panose="020B0606030504020204" pitchFamily="34" charset="0"/>
              </a:rPr>
              <a:t> is a subfield of </a:t>
            </a:r>
            <a:r>
              <a:rPr lang="en-US" b="0" i="0" u="none" strike="noStrike" dirty="0">
                <a:solidFill>
                  <a:srgbClr val="008BFF"/>
                </a:solidFill>
                <a:effectLst/>
                <a:latin typeface="Open Sans" panose="020B0606030504020204" pitchFamily="34" charset="0"/>
                <a:hlinkClick r:id="rId3"/>
              </a:rPr>
              <a:t>natural language processing</a:t>
            </a:r>
            <a:r>
              <a:rPr lang="en-US" b="0" i="0" dirty="0">
                <a:solidFill>
                  <a:srgbClr val="2B3E51"/>
                </a:solidFill>
                <a:effectLst/>
                <a:latin typeface="Open Sans" panose="020B0606030504020204" pitchFamily="34" charset="0"/>
              </a:rPr>
              <a:t> (NLP), which involves transforming human language into a machine-readable format.</a:t>
            </a:r>
          </a:p>
          <a:p>
            <a:pPr algn="l"/>
            <a:r>
              <a:rPr lang="en-US" b="0" i="0" dirty="0">
                <a:solidFill>
                  <a:srgbClr val="2B3E51"/>
                </a:solidFill>
                <a:effectLst/>
                <a:latin typeface="Open Sans" panose="020B0606030504020204" pitchFamily="34" charset="0"/>
              </a:rPr>
              <a:t>With the help of natural language understanding (NLU) and </a:t>
            </a:r>
            <a:r>
              <a:rPr lang="en-US" b="0" i="0" u="none" strike="noStrike" dirty="0">
                <a:solidFill>
                  <a:srgbClr val="008BFF"/>
                </a:solidFill>
                <a:effectLst/>
                <a:latin typeface="Open Sans" panose="020B0606030504020204" pitchFamily="34" charset="0"/>
                <a:hlinkClick r:id="rId4"/>
              </a:rPr>
              <a:t>machine learning</a:t>
            </a:r>
            <a:r>
              <a:rPr lang="en-US" b="0" i="0" dirty="0">
                <a:solidFill>
                  <a:srgbClr val="2B3E51"/>
                </a:solidFill>
                <a:effectLst/>
                <a:latin typeface="Open Sans" panose="020B0606030504020204" pitchFamily="34" charset="0"/>
              </a:rPr>
              <a:t>, computers can automatically analyze data in seconds, saving businesses countless hours and resources when analyzing troves of </a:t>
            </a:r>
            <a:r>
              <a:rPr lang="en-US" b="0" i="0" u="none" strike="noStrike" dirty="0">
                <a:solidFill>
                  <a:srgbClr val="008BFF"/>
                </a:solidFill>
                <a:effectLst/>
                <a:latin typeface="Open Sans" panose="020B0606030504020204" pitchFamily="34" charset="0"/>
                <a:hlinkClick r:id="rId5"/>
              </a:rPr>
              <a:t>customer feedback</a:t>
            </a:r>
            <a:r>
              <a:rPr lang="en-US" b="0" i="0" dirty="0">
                <a:solidFill>
                  <a:srgbClr val="2B3E51"/>
                </a:solidFill>
                <a:effectLst/>
                <a:latin typeface="Open Sans" panose="020B0606030504020204" pitchFamily="34" charset="0"/>
              </a:rPr>
              <a:t>.</a:t>
            </a:r>
          </a:p>
          <a:p>
            <a:endParaRPr lang="en-IN" dirty="0"/>
          </a:p>
          <a:p>
            <a:pPr algn="l" fontAlgn="base"/>
            <a:r>
              <a:rPr lang="en-US" b="0" i="0" dirty="0">
                <a:solidFill>
                  <a:srgbClr val="0A0A0A"/>
                </a:solidFill>
                <a:effectLst/>
                <a:latin typeface="Raleway" pitchFamily="2" charset="0"/>
              </a:rPr>
              <a:t>NLU systems work by </a:t>
            </a:r>
            <a:r>
              <a:rPr lang="en-US" b="0" i="0" dirty="0" err="1">
                <a:solidFill>
                  <a:srgbClr val="0A0A0A"/>
                </a:solidFill>
                <a:effectLst/>
                <a:latin typeface="Raleway" pitchFamily="2" charset="0"/>
              </a:rPr>
              <a:t>analysing</a:t>
            </a:r>
            <a:r>
              <a:rPr lang="en-US" b="0" i="0" dirty="0">
                <a:solidFill>
                  <a:srgbClr val="0A0A0A"/>
                </a:solidFill>
                <a:effectLst/>
                <a:latin typeface="Raleway" pitchFamily="2" charset="0"/>
              </a:rPr>
              <a:t> input text, and using that to determine the meaning behind the user’s request. It does that by matching what’s said to training data that corresponds to an ‘intent’. Identifying that intent is the first job of an NLU.</a:t>
            </a:r>
          </a:p>
          <a:p>
            <a:pPr algn="l" fontAlgn="base"/>
            <a:r>
              <a:rPr lang="en-US" b="1" i="0" dirty="0">
                <a:solidFill>
                  <a:srgbClr val="000000"/>
                </a:solidFill>
                <a:effectLst/>
                <a:latin typeface="Raleway" pitchFamily="2" charset="0"/>
              </a:rPr>
              <a:t>What is an NLU intent?</a:t>
            </a:r>
          </a:p>
          <a:p>
            <a:pPr algn="l" fontAlgn="base"/>
            <a:r>
              <a:rPr lang="en-US" b="0" i="0" dirty="0">
                <a:solidFill>
                  <a:srgbClr val="0A0A0A"/>
                </a:solidFill>
                <a:effectLst/>
                <a:latin typeface="Raleway" pitchFamily="2" charset="0"/>
              </a:rPr>
              <a:t>An intent is an action that a user intends to perform. You can think of it as the meaning behind what the user said. For example, you might give your taxi chatbot or </a:t>
            </a:r>
            <a:r>
              <a:rPr lang="en-US" b="0" i="0" dirty="0" err="1">
                <a:solidFill>
                  <a:srgbClr val="0A0A0A"/>
                </a:solidFill>
                <a:effectLst/>
                <a:latin typeface="Raleway" pitchFamily="2" charset="0"/>
              </a:rPr>
              <a:t>voicebot</a:t>
            </a:r>
            <a:r>
              <a:rPr lang="en-US" b="0" i="0" dirty="0">
                <a:solidFill>
                  <a:srgbClr val="0A0A0A"/>
                </a:solidFill>
                <a:effectLst/>
                <a:latin typeface="Raleway" pitchFamily="2" charset="0"/>
              </a:rPr>
              <a:t> a ‘book’ intent if you want to allow your users to book a taxi.</a:t>
            </a:r>
          </a:p>
          <a:p>
            <a:pPr algn="l" fontAlgn="base"/>
            <a:r>
              <a:rPr lang="en-US" b="1" i="0" dirty="0">
                <a:solidFill>
                  <a:srgbClr val="000000"/>
                </a:solidFill>
                <a:effectLst/>
                <a:latin typeface="Raleway" pitchFamily="2" charset="0"/>
              </a:rPr>
              <a:t>How does an NLU determine an intent?</a:t>
            </a:r>
          </a:p>
          <a:p>
            <a:pPr algn="l" fontAlgn="base"/>
            <a:r>
              <a:rPr lang="en-US" b="0" i="0" dirty="0">
                <a:solidFill>
                  <a:srgbClr val="0A0A0A"/>
                </a:solidFill>
                <a:effectLst/>
                <a:latin typeface="Raleway" pitchFamily="2" charset="0"/>
              </a:rPr>
              <a:t>NLU systems determine the intent by taking the input text written by the user (or transcribed by a </a:t>
            </a:r>
            <a:r>
              <a:rPr lang="en-US" b="0" i="0" u="none" strike="noStrike" dirty="0">
                <a:solidFill>
                  <a:srgbClr val="CD008D"/>
                </a:solidFill>
                <a:effectLst/>
                <a:latin typeface="Raleway" pitchFamily="2" charset="0"/>
                <a:hlinkClick r:id="rId6"/>
              </a:rPr>
              <a:t>speech to text</a:t>
            </a:r>
            <a:r>
              <a:rPr lang="en-US" b="0" i="0" dirty="0">
                <a:solidFill>
                  <a:srgbClr val="0A0A0A"/>
                </a:solidFill>
                <a:effectLst/>
                <a:latin typeface="Raleway" pitchFamily="2" charset="0"/>
              </a:rPr>
              <a:t> system), and matching that to similar text in its ‘training data’ (more on training data in a moment).</a:t>
            </a:r>
          </a:p>
          <a:p>
            <a:pPr algn="l" fontAlgn="base"/>
            <a:r>
              <a:rPr lang="en-US" b="1" i="0" dirty="0">
                <a:solidFill>
                  <a:srgbClr val="000000"/>
                </a:solidFill>
                <a:effectLst/>
                <a:latin typeface="Raleway" pitchFamily="2" charset="0"/>
              </a:rPr>
              <a:t>What is NLU training data?</a:t>
            </a:r>
          </a:p>
          <a:p>
            <a:pPr algn="l" fontAlgn="base"/>
            <a:r>
              <a:rPr lang="en-US" b="0" i="0" dirty="0">
                <a:solidFill>
                  <a:srgbClr val="0A0A0A"/>
                </a:solidFill>
                <a:effectLst/>
                <a:latin typeface="Raleway" pitchFamily="2" charset="0"/>
              </a:rPr>
              <a:t>Training data, also called ‘sample utterances’ are simply written examples of the kind of things people are likely to say to a chatbot or </a:t>
            </a:r>
            <a:r>
              <a:rPr lang="en-US" b="0" i="0" dirty="0" err="1">
                <a:solidFill>
                  <a:srgbClr val="0A0A0A"/>
                </a:solidFill>
                <a:effectLst/>
                <a:latin typeface="Raleway" pitchFamily="2" charset="0"/>
              </a:rPr>
              <a:t>voicebot</a:t>
            </a:r>
            <a:r>
              <a:rPr lang="en-US" b="0" i="0" dirty="0">
                <a:solidFill>
                  <a:srgbClr val="0A0A0A"/>
                </a:solidFill>
                <a:effectLst/>
                <a:latin typeface="Raleway" pitchFamily="2" charset="0"/>
              </a:rPr>
              <a:t>.</a:t>
            </a:r>
          </a:p>
          <a:p>
            <a:pPr algn="l" fontAlgn="base"/>
            <a:r>
              <a:rPr lang="en-US" b="0" i="0" dirty="0">
                <a:solidFill>
                  <a:srgbClr val="0A0A0A"/>
                </a:solidFill>
                <a:effectLst/>
                <a:latin typeface="Raleway" pitchFamily="2" charset="0"/>
              </a:rPr>
              <a:t>The training data is </a:t>
            </a:r>
            <a:r>
              <a:rPr lang="en-US" b="0" i="0" dirty="0" err="1">
                <a:solidFill>
                  <a:srgbClr val="0A0A0A"/>
                </a:solidFill>
                <a:effectLst/>
                <a:latin typeface="Raleway" pitchFamily="2" charset="0"/>
              </a:rPr>
              <a:t>organised</a:t>
            </a:r>
            <a:r>
              <a:rPr lang="en-US" b="0" i="0" dirty="0">
                <a:solidFill>
                  <a:srgbClr val="0A0A0A"/>
                </a:solidFill>
                <a:effectLst/>
                <a:latin typeface="Raleway" pitchFamily="2" charset="0"/>
              </a:rPr>
              <a:t> into ‘buckets’, with each bucket containing different examples of phrases that have the same or similar meaning. For example: </a:t>
            </a:r>
            <a:r>
              <a:rPr lang="en-US" b="0" i="1" dirty="0">
                <a:solidFill>
                  <a:srgbClr val="0A0A0A"/>
                </a:solidFill>
                <a:effectLst/>
                <a:latin typeface="inherit"/>
              </a:rPr>
              <a:t>“I’d like a taxi please”</a:t>
            </a:r>
            <a:r>
              <a:rPr lang="en-US" b="0" i="0" dirty="0">
                <a:solidFill>
                  <a:srgbClr val="0A0A0A"/>
                </a:solidFill>
                <a:effectLst/>
                <a:latin typeface="Raleway" pitchFamily="2" charset="0"/>
              </a:rPr>
              <a:t> and </a:t>
            </a:r>
            <a:r>
              <a:rPr lang="en-US" b="0" i="1" dirty="0">
                <a:solidFill>
                  <a:srgbClr val="0A0A0A"/>
                </a:solidFill>
                <a:effectLst/>
                <a:latin typeface="inherit"/>
              </a:rPr>
              <a:t>“Book me a ride”</a:t>
            </a:r>
            <a:r>
              <a:rPr lang="en-US" b="0" i="0" dirty="0">
                <a:solidFill>
                  <a:srgbClr val="0A0A0A"/>
                </a:solidFill>
                <a:effectLst/>
                <a:latin typeface="Raleway" pitchFamily="2" charset="0"/>
              </a:rPr>
              <a:t> could both be examples of training data that you’d put into one ‘bucket’. That’s because both of those phrases mean the same thing: the user wants to book a ride.</a:t>
            </a:r>
          </a:p>
          <a:p>
            <a:pPr algn="l" fontAlgn="base"/>
            <a:r>
              <a:rPr lang="en-US" b="0" i="0" dirty="0">
                <a:solidFill>
                  <a:srgbClr val="0A0A0A"/>
                </a:solidFill>
                <a:effectLst/>
                <a:latin typeface="Raleway" pitchFamily="2" charset="0"/>
              </a:rPr>
              <a:t>Whereas; </a:t>
            </a:r>
            <a:r>
              <a:rPr lang="en-US" b="0" i="1" dirty="0">
                <a:solidFill>
                  <a:srgbClr val="0A0A0A"/>
                </a:solidFill>
                <a:effectLst/>
                <a:latin typeface="inherit"/>
              </a:rPr>
              <a:t>“How much would it cost?”</a:t>
            </a:r>
            <a:r>
              <a:rPr lang="en-US" b="0" i="0" dirty="0">
                <a:solidFill>
                  <a:srgbClr val="0A0A0A"/>
                </a:solidFill>
                <a:effectLst/>
                <a:latin typeface="Raleway" pitchFamily="2" charset="0"/>
              </a:rPr>
              <a:t> and </a:t>
            </a:r>
            <a:r>
              <a:rPr lang="en-US" b="0" i="1" dirty="0">
                <a:solidFill>
                  <a:srgbClr val="0A0A0A"/>
                </a:solidFill>
                <a:effectLst/>
                <a:latin typeface="inherit"/>
              </a:rPr>
              <a:t>“Can I get a quote?”</a:t>
            </a:r>
            <a:r>
              <a:rPr lang="en-US" b="0" i="0" dirty="0">
                <a:solidFill>
                  <a:srgbClr val="0A0A0A"/>
                </a:solidFill>
                <a:effectLst/>
                <a:latin typeface="Raleway" pitchFamily="2" charset="0"/>
              </a:rPr>
              <a:t> would both be examples of training data that you’d put into a different ‘bucket’. That’s because both of those phrases mean the user is wanting to know how much a ride would cost.</a:t>
            </a:r>
          </a:p>
          <a:p>
            <a:pPr algn="l" fontAlgn="base"/>
            <a:r>
              <a:rPr lang="en-US" b="0" i="0" dirty="0">
                <a:solidFill>
                  <a:srgbClr val="0A0A0A"/>
                </a:solidFill>
                <a:effectLst/>
                <a:latin typeface="Raleway" pitchFamily="2" charset="0"/>
              </a:rPr>
              <a:t>Each ‘bucket’ is given a specific label and that label is, you guessed it, the ‘intent’.</a:t>
            </a:r>
          </a:p>
          <a:p>
            <a:pPr algn="l" fontAlgn="base"/>
            <a:br>
              <a:rPr lang="en-US" b="0" i="0" dirty="0">
                <a:solidFill>
                  <a:srgbClr val="0A0A0A"/>
                </a:solidFill>
                <a:effectLst/>
                <a:latin typeface="Raleway" pitchFamily="2" charset="0"/>
              </a:rPr>
            </a:br>
            <a:r>
              <a:rPr lang="en-US" b="0" i="0" dirty="0">
                <a:solidFill>
                  <a:srgbClr val="0A0A0A"/>
                </a:solidFill>
                <a:effectLst/>
                <a:latin typeface="Raleway" pitchFamily="2" charset="0"/>
              </a:rPr>
              <a:t>NLP = NLU + NLG</a:t>
            </a:r>
          </a:p>
          <a:p>
            <a:pPr algn="l" fontAlgn="base"/>
            <a:endParaRPr lang="en-US" b="0" i="0" dirty="0">
              <a:solidFill>
                <a:srgbClr val="0A0A0A"/>
              </a:solidFill>
              <a:effectLst/>
              <a:latin typeface="Raleway" pitchFamily="2" charset="0"/>
            </a:endParaRPr>
          </a:p>
          <a:p>
            <a:pPr algn="l">
              <a:buFont typeface="+mj-lt"/>
              <a:buAutoNum type="arabicPeriod"/>
            </a:pPr>
            <a:r>
              <a:rPr lang="en-US" b="0" i="0" dirty="0">
                <a:solidFill>
                  <a:srgbClr val="292929"/>
                </a:solidFill>
                <a:effectLst/>
                <a:latin typeface="source-serif-pro"/>
              </a:rPr>
              <a:t>NLU takes up the understanding of the data based on grammar, the context in which it was said and decide on intent and entities.</a:t>
            </a:r>
          </a:p>
          <a:p>
            <a:pPr algn="l">
              <a:buFont typeface="+mj-lt"/>
              <a:buAutoNum type="arabicPeriod"/>
            </a:pPr>
            <a:r>
              <a:rPr lang="en-US" b="0" i="0" dirty="0">
                <a:solidFill>
                  <a:srgbClr val="292929"/>
                </a:solidFill>
                <a:effectLst/>
                <a:latin typeface="source-serif-pro"/>
              </a:rPr>
              <a:t>NLP will convert the text into structured data.</a:t>
            </a:r>
          </a:p>
          <a:p>
            <a:pPr algn="l">
              <a:buFont typeface="+mj-lt"/>
              <a:buAutoNum type="arabicPeriod"/>
            </a:pPr>
            <a:r>
              <a:rPr lang="en-US" b="0" i="0" dirty="0">
                <a:solidFill>
                  <a:srgbClr val="292929"/>
                </a:solidFill>
                <a:effectLst/>
                <a:latin typeface="source-serif-pro"/>
              </a:rPr>
              <a:t>NLG generates text generated based on structured data.</a:t>
            </a:r>
          </a:p>
          <a:p>
            <a:pPr algn="l" fontAlgn="base"/>
            <a:endParaRPr lang="en-US" b="0" i="0" dirty="0">
              <a:solidFill>
                <a:srgbClr val="0A0A0A"/>
              </a:solidFill>
              <a:effectLst/>
              <a:latin typeface="Raleway" pitchFamily="2" charset="0"/>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91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Supervised learning is a type of Machine learning in which the machine needs external supervision to learn. The supervised learning models are trained using the labeled dataset. Once the training and processing are done, the model is tested by providing a sample test data to check whether it predicts the correct output.</a:t>
            </a:r>
          </a:p>
          <a:p>
            <a:pPr algn="just"/>
            <a:r>
              <a:rPr lang="en-US" b="0" i="0" dirty="0">
                <a:solidFill>
                  <a:srgbClr val="333333"/>
                </a:solidFill>
                <a:effectLst/>
                <a:latin typeface="inter-regular"/>
              </a:rPr>
              <a:t>The goal of supervised learning is to map input data with the output data. Supervised learning is based on supervision, and it is the same as when a student learns things in the teacher's supervision. The example of supervised learning is </a:t>
            </a:r>
            <a:r>
              <a:rPr lang="en-US" b="1" i="0" dirty="0">
                <a:solidFill>
                  <a:srgbClr val="333333"/>
                </a:solidFill>
                <a:effectLst/>
                <a:latin typeface="inter-bold"/>
              </a:rPr>
              <a:t>spam filtering</a:t>
            </a:r>
            <a:r>
              <a:rPr lang="en-US" b="0" i="0" dirty="0">
                <a:solidFill>
                  <a:srgbClr val="333333"/>
                </a:solidFill>
                <a:effectLst/>
                <a:latin typeface="inter-regular"/>
              </a:rPr>
              <a:t>.</a:t>
            </a:r>
          </a:p>
          <a:p>
            <a:pPr algn="just"/>
            <a:r>
              <a:rPr lang="en-US" b="0" i="0" dirty="0">
                <a:solidFill>
                  <a:srgbClr val="333333"/>
                </a:solidFill>
                <a:effectLst/>
                <a:latin typeface="inter-regular"/>
              </a:rPr>
              <a:t>Supervised learning can be divided further into two categories of problem:</a:t>
            </a:r>
          </a:p>
          <a:p>
            <a:pPr algn="just">
              <a:buFont typeface="Arial" panose="020B0604020202020204" pitchFamily="34" charset="0"/>
              <a:buChar char="•"/>
            </a:pPr>
            <a:r>
              <a:rPr lang="en-US" b="0" i="0" u="none" strike="noStrike" dirty="0">
                <a:solidFill>
                  <a:srgbClr val="008000"/>
                </a:solidFill>
                <a:effectLst/>
                <a:latin typeface="inter-regular"/>
                <a:hlinkClick r:id="rId3"/>
              </a:rPr>
              <a:t>Classification</a:t>
            </a:r>
            <a:endParaRPr lang="en-US" b="0" i="0" dirty="0">
              <a:solidFill>
                <a:srgbClr val="000000"/>
              </a:solidFill>
              <a:effectLst/>
              <a:latin typeface="inter-regular"/>
            </a:endParaRPr>
          </a:p>
          <a:p>
            <a:pPr algn="just">
              <a:buFont typeface="Arial" panose="020B0604020202020204" pitchFamily="34" charset="0"/>
              <a:buChar char="•"/>
            </a:pPr>
            <a:r>
              <a:rPr lang="en-US" b="0" i="0" u="none" strike="noStrike" dirty="0">
                <a:solidFill>
                  <a:srgbClr val="008000"/>
                </a:solidFill>
                <a:effectLst/>
                <a:latin typeface="inter-regular"/>
                <a:hlinkClick r:id="rId4"/>
              </a:rPr>
              <a:t>Regression</a:t>
            </a:r>
            <a:endParaRPr lang="en-US" b="0" i="0" dirty="0">
              <a:solidFill>
                <a:srgbClr val="000000"/>
              </a:solidFill>
              <a:effectLst/>
              <a:latin typeface="inter-regular"/>
            </a:endParaRPr>
          </a:p>
          <a:p>
            <a:pPr algn="just"/>
            <a:r>
              <a:rPr lang="en-US" b="0" i="0" dirty="0">
                <a:solidFill>
                  <a:srgbClr val="333333"/>
                </a:solidFill>
                <a:effectLst/>
                <a:latin typeface="inter-regular"/>
              </a:rPr>
              <a:t>Examples of some popular supervised learning algorithms are Simple Linear regression, Decision Tree, Logistic Regression, KNN algorithm, </a:t>
            </a:r>
            <a:r>
              <a:rPr lang="en-US" b="0" i="0" dirty="0" err="1">
                <a:solidFill>
                  <a:srgbClr val="333333"/>
                </a:solidFill>
                <a:effectLst/>
                <a:latin typeface="inter-regular"/>
              </a:rPr>
              <a:t>etc</a:t>
            </a:r>
            <a:endParaRPr lang="en-US" b="0" i="0" dirty="0">
              <a:solidFill>
                <a:srgbClr val="333333"/>
              </a:solidFill>
              <a:effectLst/>
              <a:latin typeface="inter-regular"/>
            </a:endParaRPr>
          </a:p>
          <a:p>
            <a:endParaRPr lang="en-IN" dirty="0"/>
          </a:p>
          <a:p>
            <a:pPr algn="just"/>
            <a:r>
              <a:rPr lang="en-US" b="0" i="0" dirty="0">
                <a:solidFill>
                  <a:srgbClr val="610B4B"/>
                </a:solidFill>
                <a:effectLst/>
                <a:latin typeface="erdana"/>
              </a:rPr>
              <a:t>2) Unsupervised Learning Algorithm</a:t>
            </a:r>
          </a:p>
          <a:p>
            <a:pPr algn="just"/>
            <a:r>
              <a:rPr lang="en-US" b="0" i="0" dirty="0">
                <a:solidFill>
                  <a:srgbClr val="333333"/>
                </a:solidFill>
                <a:effectLst/>
                <a:latin typeface="inter-regular"/>
              </a:rPr>
              <a:t>It is a type of machine learning in which the machine does not need any external supervision to learn from the data, hence called unsupervised learning. The unsupervised models can be trained using the </a:t>
            </a:r>
            <a:r>
              <a:rPr lang="en-US" b="0" i="0" dirty="0" err="1">
                <a:solidFill>
                  <a:srgbClr val="333333"/>
                </a:solidFill>
                <a:effectLst/>
                <a:latin typeface="inter-regular"/>
              </a:rPr>
              <a:t>unlabelled</a:t>
            </a:r>
            <a:r>
              <a:rPr lang="en-US" b="0" i="0" dirty="0">
                <a:solidFill>
                  <a:srgbClr val="333333"/>
                </a:solidFill>
                <a:effectLst/>
                <a:latin typeface="inter-regular"/>
              </a:rPr>
              <a:t> dataset that is not classified, nor categorized, and the algorithm needs to act on that data without any supervision. In unsupervised learning, the model doesn't have a predefined output, and it tries to find useful insights from the huge amount of data. These are used to solve the Association and Clustering problems</a:t>
            </a:r>
            <a:r>
              <a:rPr lang="en-US" b="1" i="0" dirty="0">
                <a:solidFill>
                  <a:srgbClr val="333333"/>
                </a:solidFill>
                <a:effectLst/>
                <a:latin typeface="inter-bold"/>
              </a:rPr>
              <a:t>. Hence further, it can be classified into two types:</a:t>
            </a:r>
            <a:endParaRPr lang="en-US" b="0" i="0" dirty="0">
              <a:solidFill>
                <a:srgbClr val="333333"/>
              </a:solidFill>
              <a:effectLst/>
              <a:latin typeface="inter-regular"/>
            </a:endParaRPr>
          </a:p>
          <a:p>
            <a:pPr algn="just">
              <a:buFont typeface="Arial" panose="020B0604020202020204" pitchFamily="34" charset="0"/>
              <a:buChar char="•"/>
            </a:pPr>
            <a:r>
              <a:rPr lang="en-US" b="0" i="0" u="none" strike="noStrike" dirty="0">
                <a:solidFill>
                  <a:srgbClr val="008000"/>
                </a:solidFill>
                <a:effectLst/>
                <a:latin typeface="inter-regular"/>
                <a:hlinkClick r:id="rId5"/>
              </a:rPr>
              <a:t>Clustering</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Association</a:t>
            </a:r>
          </a:p>
          <a:p>
            <a:pPr algn="just"/>
            <a:r>
              <a:rPr lang="en-US" b="0" i="0" dirty="0">
                <a:solidFill>
                  <a:srgbClr val="333333"/>
                </a:solidFill>
                <a:effectLst/>
                <a:latin typeface="inter-regular"/>
              </a:rPr>
              <a:t>Examples of some Unsupervised learning algorithms are </a:t>
            </a:r>
            <a:r>
              <a:rPr lang="en-US" b="1" i="0" dirty="0">
                <a:solidFill>
                  <a:srgbClr val="333333"/>
                </a:solidFill>
                <a:effectLst/>
                <a:latin typeface="inter-bold"/>
              </a:rPr>
              <a:t>K-means Clustering, </a:t>
            </a:r>
            <a:r>
              <a:rPr lang="en-US" b="1" i="0" dirty="0" err="1">
                <a:solidFill>
                  <a:srgbClr val="333333"/>
                </a:solidFill>
                <a:effectLst/>
                <a:latin typeface="inter-bold"/>
              </a:rPr>
              <a:t>Apriori</a:t>
            </a:r>
            <a:r>
              <a:rPr lang="en-US" b="1" i="0" dirty="0">
                <a:solidFill>
                  <a:srgbClr val="333333"/>
                </a:solidFill>
                <a:effectLst/>
                <a:latin typeface="inter-bold"/>
              </a:rPr>
              <a:t> Algorithm, Eclat, etc.</a:t>
            </a:r>
            <a:r>
              <a:rPr lang="en-US" b="0" i="0" dirty="0">
                <a:solidFill>
                  <a:srgbClr val="333333"/>
                </a:solidFill>
                <a:effectLst/>
                <a:latin typeface="inter-regular"/>
              </a:rPr>
              <a:t> </a:t>
            </a:r>
            <a:r>
              <a:rPr lang="en-US" b="0" i="0" u="none" strike="noStrike" dirty="0">
                <a:solidFill>
                  <a:srgbClr val="008000"/>
                </a:solidFill>
                <a:effectLst/>
                <a:latin typeface="inter-regular"/>
                <a:hlinkClick r:id="rId6"/>
              </a:rPr>
              <a:t>Read more..</a:t>
            </a:r>
            <a:endParaRPr lang="en-US" b="0" i="0" dirty="0">
              <a:solidFill>
                <a:srgbClr val="333333"/>
              </a:solidFill>
              <a:effectLst/>
              <a:latin typeface="inter-regular"/>
            </a:endParaRPr>
          </a:p>
          <a:p>
            <a:pPr algn="just"/>
            <a:r>
              <a:rPr lang="en-US" b="0" i="0" dirty="0">
                <a:solidFill>
                  <a:srgbClr val="610B4B"/>
                </a:solidFill>
                <a:effectLst/>
                <a:latin typeface="erdana"/>
              </a:rPr>
              <a:t>3) Reinforcement Learning</a:t>
            </a:r>
          </a:p>
          <a:p>
            <a:pPr algn="just"/>
            <a:r>
              <a:rPr lang="en-US" b="0" i="0" dirty="0">
                <a:solidFill>
                  <a:srgbClr val="333333"/>
                </a:solidFill>
                <a:effectLst/>
                <a:latin typeface="inter-regular"/>
              </a:rPr>
              <a:t>In Reinforcement learning, an agent interacts with its environment by producing actions, and learn with the help of feedback. The feedback is given to the agent in the form of rewards, such as for each good action, he gets a positive reward, and for each bad action, he gets a negative reward. There is no supervision provided to the agent. </a:t>
            </a:r>
            <a:r>
              <a:rPr lang="en-US" b="1" i="0" dirty="0">
                <a:solidFill>
                  <a:srgbClr val="333333"/>
                </a:solidFill>
                <a:effectLst/>
                <a:latin typeface="inter-bold"/>
              </a:rPr>
              <a:t>Q-Learning algorithm</a:t>
            </a:r>
            <a:r>
              <a:rPr lang="en-US" b="0" i="0" dirty="0">
                <a:solidFill>
                  <a:srgbClr val="333333"/>
                </a:solidFill>
                <a:effectLst/>
                <a:latin typeface="inter-regular"/>
              </a:rPr>
              <a:t> is used in reinforcement learning.</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32</a:t>
            </a:fld>
            <a:endParaRPr lang="en-IN"/>
          </a:p>
        </p:txBody>
      </p:sp>
    </p:spTree>
    <p:extLst>
      <p:ext uri="{BB962C8B-B14F-4D97-AF65-F5344CB8AC3E}">
        <p14:creationId xmlns:p14="http://schemas.microsoft.com/office/powerpoint/2010/main" val="2718776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15171A"/>
                </a:solidFill>
                <a:effectLst/>
                <a:latin typeface="var(--font-serif)"/>
              </a:rPr>
              <a:t>One important thing to consider is the type of algorithm that is giving these results. Each of these metrics is designed for the output of a (binary) classification algorithm. These outputs have a number of records, and for each record there will be a "true" or "false" classification. However, we will discuss how to extend these measurements to other types of output where appropriate.</a:t>
            </a:r>
          </a:p>
          <a:p>
            <a:pPr algn="l" fontAlgn="base"/>
            <a:r>
              <a:rPr lang="en-US" b="0" i="0" dirty="0">
                <a:solidFill>
                  <a:srgbClr val="15171A"/>
                </a:solidFill>
                <a:effectLst/>
                <a:latin typeface="var(--font-serif)"/>
              </a:rPr>
              <a:t>Briefly, a classification algorithm takes some input set and, for each member of the sets, classifies it as one of a fixed set of outputs. Examples of classification include facial recognition (match or not match), spam filters, and other kinds of pattern recognition with categorical output. Binary classification is a type of classification where there are only two possible outputs. An example of binary classification comes from perhaps the most famous educational data set in data science: the Titanic passenger dataset, where the binary outcome is survival of the disastrous sinking.</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34</a:t>
            </a:fld>
            <a:endParaRPr lang="en-IN"/>
          </a:p>
        </p:txBody>
      </p:sp>
    </p:spTree>
    <p:extLst>
      <p:ext uri="{BB962C8B-B14F-4D97-AF65-F5344CB8AC3E}">
        <p14:creationId xmlns:p14="http://schemas.microsoft.com/office/powerpoint/2010/main" val="26830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Arial" panose="020B0604020202020204" pitchFamily="34" charset="0"/>
              </a:rPr>
              <a:t>Artificial intelligence is the simulation of human intelligence processes by machines, especially computer systems. Specific applications of AI include </a:t>
            </a:r>
            <a:r>
              <a:rPr lang="en-US" b="0" i="0" u="sng" dirty="0">
                <a:solidFill>
                  <a:srgbClr val="007CAD"/>
                </a:solidFill>
                <a:effectLst/>
                <a:latin typeface="Arial" panose="020B0604020202020204" pitchFamily="34" charset="0"/>
                <a:hlinkClick r:id="rId3"/>
              </a:rPr>
              <a:t>expert systems</a:t>
            </a:r>
            <a:r>
              <a:rPr lang="en-US" b="0" i="0" dirty="0">
                <a:solidFill>
                  <a:srgbClr val="666666"/>
                </a:solidFill>
                <a:effectLst/>
                <a:latin typeface="Arial" panose="020B0604020202020204" pitchFamily="34" charset="0"/>
              </a:rPr>
              <a:t>, natural language processing, speech recognition and </a:t>
            </a:r>
            <a:r>
              <a:rPr lang="en-US" b="0" i="0" u="sng" dirty="0">
                <a:solidFill>
                  <a:srgbClr val="007CAD"/>
                </a:solidFill>
                <a:effectLst/>
                <a:latin typeface="Arial" panose="020B0604020202020204" pitchFamily="34" charset="0"/>
                <a:hlinkClick r:id="rId4"/>
              </a:rPr>
              <a:t>machine vision</a:t>
            </a:r>
            <a:r>
              <a:rPr lang="en-US" b="0" i="0" dirty="0">
                <a:solidFill>
                  <a:srgbClr val="666666"/>
                </a:solidFill>
                <a:effectLst/>
                <a:latin typeface="Arial" panose="020B0604020202020204" pitchFamily="34" charset="0"/>
              </a:rPr>
              <a:t>.</a:t>
            </a:r>
            <a:endParaRPr lang="en-IN" dirty="0"/>
          </a:p>
          <a:p>
            <a:br>
              <a:rPr lang="en-IN" dirty="0"/>
            </a:br>
            <a:r>
              <a:rPr lang="en-US" b="0" i="0" dirty="0">
                <a:solidFill>
                  <a:srgbClr val="666666"/>
                </a:solidFill>
                <a:effectLst/>
                <a:latin typeface="Arial" panose="020B0604020202020204" pitchFamily="34" charset="0"/>
              </a:rPr>
              <a:t>As the hype around AI has accelerated, vendors have been scrambling to promote how their products and services use AI. Often what they refer to as AI is simply one component of AI, </a:t>
            </a:r>
            <a:r>
              <a:rPr lang="en-US" b="0" i="0" u="sng" dirty="0">
                <a:solidFill>
                  <a:srgbClr val="007CAD"/>
                </a:solidFill>
                <a:effectLst/>
                <a:latin typeface="Arial" panose="020B0604020202020204" pitchFamily="34" charset="0"/>
                <a:hlinkClick r:id="rId5"/>
              </a:rPr>
              <a:t>such as machine learning</a:t>
            </a:r>
            <a:r>
              <a:rPr lang="en-US" b="0" i="0" dirty="0">
                <a:solidFill>
                  <a:srgbClr val="666666"/>
                </a:solidFill>
                <a:effectLst/>
                <a:latin typeface="Arial" panose="020B0604020202020204" pitchFamily="34" charset="0"/>
              </a:rPr>
              <a:t>. AI requires a foundation of specialized hardware and software for writing and training machine learning algorithms. No one programming language is synonymous with AI, but a few, including Python, R and Java, are popular.</a:t>
            </a:r>
            <a:br>
              <a:rPr lang="en-US" b="0" i="0" dirty="0">
                <a:solidFill>
                  <a:srgbClr val="666666"/>
                </a:solidFill>
                <a:effectLst/>
                <a:latin typeface="Arial" panose="020B0604020202020204" pitchFamily="34" charset="0"/>
              </a:rPr>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In general, AI systems work by ingesting large amounts of labeled training data, analyzing the data for correlations and patterns, and using these patterns to make predictions about future states. In this way, a chatbot that is fed examples of text chats can learn to produce lifelike exchanges with people, or an image recognition tool can learn to identify and describe objects in images by reviewing millions of examples.</a:t>
            </a:r>
          </a:p>
          <a:p>
            <a:endParaRPr lang="en-US" b="0" i="0" dirty="0">
              <a:solidFill>
                <a:srgbClr val="666666"/>
              </a:solidFill>
              <a:effectLst/>
              <a:latin typeface="Arial" panose="020B0604020202020204" pitchFamily="34" charset="0"/>
            </a:endParaRPr>
          </a:p>
          <a:p>
            <a:r>
              <a:rPr lang="en-US" b="1" i="0" dirty="0">
                <a:solidFill>
                  <a:srgbClr val="666666"/>
                </a:solidFill>
                <a:effectLst/>
                <a:latin typeface="Arial" panose="020B0604020202020204" pitchFamily="34" charset="0"/>
              </a:rPr>
              <a:t>Learning processes.</a:t>
            </a:r>
            <a:r>
              <a:rPr lang="en-US" b="0" i="0" dirty="0">
                <a:solidFill>
                  <a:srgbClr val="666666"/>
                </a:solidFill>
                <a:effectLst/>
                <a:latin typeface="Arial" panose="020B0604020202020204" pitchFamily="34" charset="0"/>
              </a:rPr>
              <a:t> This aspect of AI programming focuses on acquiring data and creating rules for how to turn the data into actionable information. The rules, which are called </a:t>
            </a:r>
            <a:r>
              <a:rPr lang="en-US" b="0" i="0" u="sng" dirty="0">
                <a:solidFill>
                  <a:srgbClr val="007CAD"/>
                </a:solidFill>
                <a:effectLst/>
                <a:latin typeface="Arial" panose="020B0604020202020204" pitchFamily="34" charset="0"/>
                <a:hlinkClick r:id="rId6"/>
              </a:rPr>
              <a:t>algorithms</a:t>
            </a:r>
            <a:r>
              <a:rPr lang="en-US" b="0" i="0" dirty="0">
                <a:solidFill>
                  <a:srgbClr val="666666"/>
                </a:solidFill>
                <a:effectLst/>
                <a:latin typeface="Arial" panose="020B0604020202020204" pitchFamily="34" charset="0"/>
              </a:rPr>
              <a:t>, provide computing devices with step-by-step instructions for how to complete a specific task.</a:t>
            </a:r>
          </a:p>
          <a:p>
            <a:endParaRPr lang="en-US" b="0" i="0" dirty="0">
              <a:solidFill>
                <a:srgbClr val="666666"/>
              </a:solidFill>
              <a:effectLst/>
              <a:latin typeface="Arial" panose="020B0604020202020204" pitchFamily="34" charset="0"/>
            </a:endParaRPr>
          </a:p>
          <a:p>
            <a:pPr algn="l"/>
            <a:r>
              <a:rPr lang="en-US" b="1" i="0" dirty="0">
                <a:solidFill>
                  <a:srgbClr val="666666"/>
                </a:solidFill>
                <a:effectLst/>
                <a:latin typeface="Arial" panose="020B0604020202020204" pitchFamily="34" charset="0"/>
              </a:rPr>
              <a:t>Reasoning processes.</a:t>
            </a:r>
            <a:r>
              <a:rPr lang="en-US" b="0" i="0" dirty="0">
                <a:solidFill>
                  <a:srgbClr val="666666"/>
                </a:solidFill>
                <a:effectLst/>
                <a:latin typeface="Arial" panose="020B0604020202020204" pitchFamily="34" charset="0"/>
              </a:rPr>
              <a:t> This aspect of AI programming focuses on choosing the right algorithm to reach a desired outcome.</a:t>
            </a:r>
          </a:p>
          <a:p>
            <a:pPr algn="l"/>
            <a:r>
              <a:rPr lang="en-US" b="1" i="0" dirty="0">
                <a:solidFill>
                  <a:srgbClr val="666666"/>
                </a:solidFill>
                <a:effectLst/>
                <a:latin typeface="Arial" panose="020B0604020202020204" pitchFamily="34" charset="0"/>
              </a:rPr>
              <a:t>Self-correction processes.</a:t>
            </a:r>
            <a:r>
              <a:rPr lang="en-US" b="0" i="0" dirty="0">
                <a:solidFill>
                  <a:srgbClr val="666666"/>
                </a:solidFill>
                <a:effectLst/>
                <a:latin typeface="Arial" panose="020B0604020202020204" pitchFamily="34" charset="0"/>
              </a:rPr>
              <a:t> This aspect of AI programming is designed to continually fine-tune algorithms and ensure they provide the most accurate results possible.</a:t>
            </a:r>
          </a:p>
          <a:p>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AI is important because it can give enterprises insights into their operations that they may not have been aware of previously and because, in some cases, AI can perform tasks better than humans. Particularly when it comes to repetitive, detail-oriented tasks like analyzing large numbers of legal documents to ensure relevant fields are filled in properly, AI tools often complete jobs </a:t>
            </a:r>
            <a:r>
              <a:rPr lang="en-US" b="0" i="0" u="sng" dirty="0">
                <a:solidFill>
                  <a:srgbClr val="007CAD"/>
                </a:solidFill>
                <a:effectLst/>
                <a:latin typeface="Arial" panose="020B0604020202020204" pitchFamily="34" charset="0"/>
                <a:hlinkClick r:id="rId7"/>
              </a:rPr>
              <a:t>quickly and with relatively few errors</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This has helped fuel an explosion in efficiency and opened the door to entirely new business opportunities for some larger enterprises. Prior to the current wave of AI, it would have been hard to imagine using computer software to connect riders to taxis, but today Uber has become one of the largest companies in the world by doing just that. It utilizes sophisticated machine learning algorithms to predict when people are likely to need rides in certain areas, which helps proactively get drivers on the road before they're needed. As another example, Google has become one of the largest players for a range of online services by using machine learning to understand how people use their services and then improving them. In 2017, the company's CEO, Sundar Pichai, pronounced that Google would operate as an "AI first" company.</a:t>
            </a:r>
          </a:p>
          <a:p>
            <a:pPr algn="l"/>
            <a:r>
              <a:rPr lang="en-US" b="0" i="0" dirty="0">
                <a:solidFill>
                  <a:srgbClr val="666666"/>
                </a:solidFill>
                <a:effectLst/>
                <a:latin typeface="Arial" panose="020B0604020202020204" pitchFamily="34" charset="0"/>
              </a:rPr>
              <a:t>Today's largest and most successful enterprises have used AI to improve their operations and gain advantage on their competitors.</a:t>
            </a:r>
          </a:p>
          <a:p>
            <a:pPr algn="l"/>
            <a:endParaRPr lang="en-US" b="0" i="0" dirty="0">
              <a:solidFill>
                <a:srgbClr val="666666"/>
              </a:solidFill>
              <a:effectLst/>
              <a:latin typeface="Arial" panose="020B0604020202020204" pitchFamily="34" charset="0"/>
            </a:endParaRPr>
          </a:p>
          <a:p>
            <a:pPr algn="l"/>
            <a:r>
              <a:rPr lang="en-US" b="1" i="0" dirty="0">
                <a:solidFill>
                  <a:srgbClr val="666666"/>
                </a:solidFill>
                <a:effectLst/>
                <a:latin typeface="Arial" panose="020B0604020202020204" pitchFamily="34" charset="0"/>
              </a:rPr>
              <a:t>Advantages</a:t>
            </a:r>
            <a:endParaRPr lang="en-US" b="0" i="0" dirty="0">
              <a:solidFill>
                <a:srgbClr val="666666"/>
              </a:solidFill>
              <a:effectLst/>
              <a:latin typeface="Arial" panose="020B0604020202020204" pitchFamily="34" charset="0"/>
            </a:endParaRPr>
          </a:p>
          <a:p>
            <a:pPr algn="l">
              <a:buFont typeface="Arial" panose="020B0604020202020204" pitchFamily="34" charset="0"/>
              <a:buChar char="•"/>
            </a:pPr>
            <a:r>
              <a:rPr lang="en-US" b="0" i="0" dirty="0">
                <a:solidFill>
                  <a:srgbClr val="666666"/>
                </a:solidFill>
                <a:effectLst/>
                <a:latin typeface="Arial" panose="020B0604020202020204" pitchFamily="34" charset="0"/>
              </a:rPr>
              <a:t>Good at detail-oriented jobs;</a:t>
            </a:r>
          </a:p>
          <a:p>
            <a:pPr algn="l">
              <a:buFont typeface="Arial" panose="020B0604020202020204" pitchFamily="34" charset="0"/>
              <a:buChar char="•"/>
            </a:pPr>
            <a:r>
              <a:rPr lang="en-US" b="0" i="0" dirty="0">
                <a:solidFill>
                  <a:srgbClr val="666666"/>
                </a:solidFill>
                <a:effectLst/>
                <a:latin typeface="Arial" panose="020B0604020202020204" pitchFamily="34" charset="0"/>
              </a:rPr>
              <a:t>Reduced time for data-heavy tasks;</a:t>
            </a:r>
          </a:p>
          <a:p>
            <a:pPr algn="l">
              <a:buFont typeface="Arial" panose="020B0604020202020204" pitchFamily="34" charset="0"/>
              <a:buChar char="•"/>
            </a:pPr>
            <a:r>
              <a:rPr lang="en-US" b="0" i="0" dirty="0">
                <a:solidFill>
                  <a:srgbClr val="666666"/>
                </a:solidFill>
                <a:effectLst/>
                <a:latin typeface="Arial" panose="020B0604020202020204" pitchFamily="34" charset="0"/>
              </a:rPr>
              <a:t>Delivers consistent results; and</a:t>
            </a:r>
          </a:p>
          <a:p>
            <a:pPr algn="l">
              <a:buFont typeface="Arial" panose="020B0604020202020204" pitchFamily="34" charset="0"/>
              <a:buChar char="•"/>
            </a:pPr>
            <a:r>
              <a:rPr lang="en-US" b="0" i="0" dirty="0">
                <a:solidFill>
                  <a:srgbClr val="666666"/>
                </a:solidFill>
                <a:effectLst/>
                <a:latin typeface="Arial" panose="020B0604020202020204" pitchFamily="34" charset="0"/>
              </a:rPr>
              <a:t>AI-powered virtual agents are always available.</a:t>
            </a:r>
          </a:p>
          <a:p>
            <a:pPr algn="l"/>
            <a:r>
              <a:rPr lang="en-US" b="1" i="0" dirty="0">
                <a:solidFill>
                  <a:srgbClr val="666666"/>
                </a:solidFill>
                <a:effectLst/>
                <a:latin typeface="Arial" panose="020B0604020202020204" pitchFamily="34" charset="0"/>
              </a:rPr>
              <a:t>Disadvantages</a:t>
            </a:r>
            <a:endParaRPr lang="en-US" b="0" i="0" dirty="0">
              <a:solidFill>
                <a:srgbClr val="666666"/>
              </a:solidFill>
              <a:effectLst/>
              <a:latin typeface="Arial" panose="020B0604020202020204" pitchFamily="34" charset="0"/>
            </a:endParaRPr>
          </a:p>
          <a:p>
            <a:pPr algn="l">
              <a:buFont typeface="Arial" panose="020B0604020202020204" pitchFamily="34" charset="0"/>
              <a:buChar char="•"/>
            </a:pPr>
            <a:r>
              <a:rPr lang="en-US" b="0" i="0" dirty="0">
                <a:solidFill>
                  <a:srgbClr val="666666"/>
                </a:solidFill>
                <a:effectLst/>
                <a:latin typeface="Arial" panose="020B0604020202020204" pitchFamily="34" charset="0"/>
              </a:rPr>
              <a:t>Expensive;</a:t>
            </a:r>
          </a:p>
          <a:p>
            <a:pPr algn="l">
              <a:buFont typeface="Arial" panose="020B0604020202020204" pitchFamily="34" charset="0"/>
              <a:buChar char="•"/>
            </a:pPr>
            <a:r>
              <a:rPr lang="en-US" b="0" i="0" dirty="0">
                <a:solidFill>
                  <a:srgbClr val="666666"/>
                </a:solidFill>
                <a:effectLst/>
                <a:latin typeface="Arial" panose="020B0604020202020204" pitchFamily="34" charset="0"/>
              </a:rPr>
              <a:t>Requires deep technical expertise;</a:t>
            </a:r>
          </a:p>
          <a:p>
            <a:pPr algn="l">
              <a:buFont typeface="Arial" panose="020B0604020202020204" pitchFamily="34" charset="0"/>
              <a:buChar char="•"/>
            </a:pPr>
            <a:r>
              <a:rPr lang="en-US" b="0" i="0" dirty="0">
                <a:solidFill>
                  <a:srgbClr val="666666"/>
                </a:solidFill>
                <a:effectLst/>
                <a:latin typeface="Arial" panose="020B0604020202020204" pitchFamily="34" charset="0"/>
              </a:rPr>
              <a:t>Limited supply of qualified workers to build AI tools;</a:t>
            </a:r>
          </a:p>
          <a:p>
            <a:pPr algn="l">
              <a:buFont typeface="Arial" panose="020B0604020202020204" pitchFamily="34" charset="0"/>
              <a:buChar char="•"/>
            </a:pPr>
            <a:r>
              <a:rPr lang="en-US" b="0" i="0" dirty="0">
                <a:solidFill>
                  <a:srgbClr val="666666"/>
                </a:solidFill>
                <a:effectLst/>
                <a:latin typeface="Arial" panose="020B0604020202020204" pitchFamily="34" charset="0"/>
              </a:rPr>
              <a:t>Only knows what it's been shown; and</a:t>
            </a:r>
          </a:p>
          <a:p>
            <a:pPr algn="l">
              <a:buFont typeface="Arial" panose="020B0604020202020204" pitchFamily="34" charset="0"/>
              <a:buChar char="•"/>
            </a:pPr>
            <a:r>
              <a:rPr lang="en-US" b="0" i="0" dirty="0">
                <a:solidFill>
                  <a:srgbClr val="666666"/>
                </a:solidFill>
                <a:effectLst/>
                <a:latin typeface="Arial" panose="020B0604020202020204" pitchFamily="34" charset="0"/>
              </a:rPr>
              <a:t>Lack of ability to generalize from one task to another.</a:t>
            </a:r>
          </a:p>
          <a:p>
            <a:pPr algn="l"/>
            <a:endParaRPr lang="en-US" b="0" i="0" dirty="0">
              <a:solidFill>
                <a:srgbClr val="666666"/>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373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15171A"/>
                </a:solidFill>
                <a:effectLst/>
                <a:latin typeface="var(--font-serif)"/>
              </a:rPr>
              <a:t>One important thing to consider is the type of algorithm that is giving these results. Each of these metrics is designed for the output of a (binary) classification algorithm. These outputs have a number of records, and for each record there will be a "true" or "false" classification. However, we will discuss how to extend these measurements to other types of output where appropriate.</a:t>
            </a:r>
          </a:p>
          <a:p>
            <a:pPr algn="l" fontAlgn="base"/>
            <a:r>
              <a:rPr lang="en-US" b="0" i="0" dirty="0">
                <a:solidFill>
                  <a:srgbClr val="15171A"/>
                </a:solidFill>
                <a:effectLst/>
                <a:latin typeface="var(--font-serif)"/>
              </a:rPr>
              <a:t>Briefly, a classification algorithm takes some input set and, for each member of the sets, classifies it as one of a fixed set of outputs. Examples of classification include facial recognition (match or not match), spam filters, and other kinds of pattern recognition with categorical output. Binary classification is a type of classification where there are only two possible outputs. An example of binary classification comes from perhaps the most famous educational data set in data science: the Titanic passenger dataset, where the binary outcome is survival of the disastrous sinking.</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35</a:t>
            </a:fld>
            <a:endParaRPr lang="en-IN"/>
          </a:p>
        </p:txBody>
      </p:sp>
    </p:spTree>
    <p:extLst>
      <p:ext uri="{BB962C8B-B14F-4D97-AF65-F5344CB8AC3E}">
        <p14:creationId xmlns:p14="http://schemas.microsoft.com/office/powerpoint/2010/main" val="1302207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15171A"/>
                </a:solidFill>
                <a:effectLst/>
                <a:latin typeface="inherit"/>
              </a:rPr>
              <a:t>A "True Positive" (TP), is when the device correctly identifies that a ship is carrying treasure. You raid the ship and share plunder among the crew.</a:t>
            </a:r>
          </a:p>
          <a:p>
            <a:pPr algn="l" fontAlgn="base">
              <a:buFont typeface="Arial" panose="020B0604020202020204" pitchFamily="34" charset="0"/>
              <a:buChar char="•"/>
            </a:pPr>
            <a:r>
              <a:rPr lang="en-US" b="0" i="0" dirty="0">
                <a:solidFill>
                  <a:srgbClr val="15171A"/>
                </a:solidFill>
                <a:effectLst/>
                <a:latin typeface="inherit"/>
              </a:rPr>
              <a:t>A "False Positive" (FP) is when the device says that a ship has treasure but it is empty. You raid the ship and the crew stages a mutiny over the disappointment of finding it empty.</a:t>
            </a:r>
          </a:p>
          <a:p>
            <a:pPr algn="l" fontAlgn="base">
              <a:buFont typeface="Arial" panose="020B0604020202020204" pitchFamily="34" charset="0"/>
              <a:buChar char="•"/>
            </a:pPr>
            <a:r>
              <a:rPr lang="en-US" b="0" i="0" dirty="0">
                <a:solidFill>
                  <a:srgbClr val="15171A"/>
                </a:solidFill>
                <a:effectLst/>
                <a:latin typeface="inherit"/>
              </a:rPr>
              <a:t>A "False Negative" (FN) is when the device says that a ship does not have treasure but it actually does. You let the ship pass, but when you get back to port the crew hears of another ship taking the bounty and some defect to the more successful crew.</a:t>
            </a:r>
          </a:p>
          <a:p>
            <a:pPr algn="l" fontAlgn="base">
              <a:buFont typeface="Arial" panose="020B0604020202020204" pitchFamily="34" charset="0"/>
              <a:buChar char="•"/>
            </a:pPr>
            <a:r>
              <a:rPr lang="en-US" b="0" i="0" dirty="0">
                <a:solidFill>
                  <a:srgbClr val="15171A"/>
                </a:solidFill>
                <a:effectLst/>
                <a:latin typeface="inherit"/>
              </a:rPr>
              <a:t>A "True Negative" (TN) is when the device correctly identifies that the ship is devoid of treasure. Your crew saves their strength as you let the ship pass.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36</a:t>
            </a:fld>
            <a:endParaRPr lang="en-IN"/>
          </a:p>
        </p:txBody>
      </p:sp>
    </p:spTree>
    <p:extLst>
      <p:ext uri="{BB962C8B-B14F-4D97-AF65-F5344CB8AC3E}">
        <p14:creationId xmlns:p14="http://schemas.microsoft.com/office/powerpoint/2010/main" val="4272113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Linear regression is one of the easiest and most popular Machine Learning algorithms. It is a statistical method that is used for predictive analysis. Linear regression makes predictions for continuous/real or numeric variables such as </a:t>
            </a:r>
            <a:r>
              <a:rPr lang="en-US" b="1" i="0" dirty="0">
                <a:solidFill>
                  <a:srgbClr val="333333"/>
                </a:solidFill>
                <a:effectLst/>
                <a:latin typeface="inter-bold"/>
              </a:rPr>
              <a:t>sales, salary, age, product price,</a:t>
            </a:r>
            <a:r>
              <a:rPr lang="en-US" b="0" i="0" dirty="0">
                <a:solidFill>
                  <a:srgbClr val="333333"/>
                </a:solidFill>
                <a:effectLst/>
                <a:latin typeface="inter-regular"/>
              </a:rPr>
              <a:t> etc.</a:t>
            </a:r>
          </a:p>
          <a:p>
            <a:pPr algn="just"/>
            <a:r>
              <a:rPr lang="en-US" b="0" i="0" dirty="0">
                <a:solidFill>
                  <a:srgbClr val="333333"/>
                </a:solidFill>
                <a:effectLst/>
                <a:latin typeface="inter-regular"/>
              </a:rPr>
              <a:t>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a:t>
            </a:r>
          </a:p>
          <a:p>
            <a:pPr algn="just"/>
            <a:r>
              <a:rPr lang="en-US" b="0" i="0" dirty="0">
                <a:solidFill>
                  <a:srgbClr val="333333"/>
                </a:solidFill>
                <a:effectLst/>
                <a:latin typeface="inter-regular"/>
              </a:rPr>
              <a:t>The linear regression model provides a sloped straight line representing the relationship between the variables.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41</a:t>
            </a:fld>
            <a:endParaRPr lang="en-IN"/>
          </a:p>
        </p:txBody>
      </p:sp>
    </p:spTree>
    <p:extLst>
      <p:ext uri="{BB962C8B-B14F-4D97-AF65-F5344CB8AC3E}">
        <p14:creationId xmlns:p14="http://schemas.microsoft.com/office/powerpoint/2010/main" val="179248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single independent variable is used to predict the value of a numerical dependent variable, then such a Linear Regression algorithm is called Simple Linear Regression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If more than one independent variable is used to predict the value of a numerical dependent variable, then such a Linear Regression algorithm is called Multiple Linear Regression.</a:t>
            </a:r>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inter-bold"/>
              </a:rPr>
              <a:t>Positive Linear Relationship:</a:t>
            </a:r>
            <a:br>
              <a:rPr lang="en-US" b="0" i="0" dirty="0">
                <a:solidFill>
                  <a:srgbClr val="000000"/>
                </a:solidFill>
                <a:effectLst/>
                <a:latin typeface="inter-regular"/>
              </a:rPr>
            </a:br>
            <a:r>
              <a:rPr lang="en-US" b="0" i="0" dirty="0">
                <a:solidFill>
                  <a:srgbClr val="000000"/>
                </a:solidFill>
                <a:effectLst/>
                <a:latin typeface="inter-regular"/>
              </a:rPr>
              <a:t>If the dependent variable increases on the Y-axis and independent variable increases on X-axis, then such a relationship is termed as a Positive linear relationship.</a:t>
            </a:r>
          </a:p>
          <a:p>
            <a:pPr algn="just">
              <a:buFont typeface="Arial" panose="020B0604020202020204" pitchFamily="34" charset="0"/>
              <a:buChar char="•"/>
            </a:pPr>
            <a:r>
              <a:rPr lang="en-US" b="1" i="0" dirty="0">
                <a:solidFill>
                  <a:srgbClr val="000000"/>
                </a:solidFill>
                <a:effectLst/>
                <a:latin typeface="inter-bold"/>
              </a:rPr>
              <a:t>Negative Linear Relationship:</a:t>
            </a:r>
            <a:br>
              <a:rPr lang="en-US" b="0" i="0" dirty="0">
                <a:solidFill>
                  <a:srgbClr val="000000"/>
                </a:solidFill>
                <a:effectLst/>
                <a:latin typeface="inter-regular"/>
              </a:rPr>
            </a:br>
            <a:r>
              <a:rPr lang="en-US" b="0" i="0" dirty="0">
                <a:solidFill>
                  <a:srgbClr val="000000"/>
                </a:solidFill>
                <a:effectLst/>
                <a:latin typeface="inter-regular"/>
              </a:rPr>
              <a:t>If the dependent variable decreases on the Y-axis and independent variable increases on the X-axis, then such a relationship is called a negative linear relationship.</a:t>
            </a:r>
          </a:p>
          <a:p>
            <a:br>
              <a:rPr lang="en-US" dirty="0"/>
            </a:b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43</a:t>
            </a:fld>
            <a:endParaRPr lang="en-IN"/>
          </a:p>
        </p:txBody>
      </p:sp>
    </p:spTree>
    <p:extLst>
      <p:ext uri="{BB962C8B-B14F-4D97-AF65-F5344CB8AC3E}">
        <p14:creationId xmlns:p14="http://schemas.microsoft.com/office/powerpoint/2010/main" val="69548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The Mean absolute error represents the average of the absolute difference between the actual and predicted values in the dataset. It measures the average of the residuals in the dataset.</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Mean Squared Error represents the average of the squared difference between the original and predicted values in the data set. It measures the variance of the residuals.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Root Mean Squared Error is the square root of Mean Squared error. It measures the standard deviation of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The coefficient of determination or R-squared</a:t>
            </a:r>
            <a:r>
              <a:rPr lang="en-US" b="1" i="0" dirty="0">
                <a:solidFill>
                  <a:srgbClr val="242424"/>
                </a:solidFill>
                <a:effectLst/>
                <a:latin typeface="source-serif-pro"/>
              </a:rPr>
              <a:t> </a:t>
            </a:r>
            <a:r>
              <a:rPr lang="en-US" b="0" i="0" dirty="0">
                <a:solidFill>
                  <a:srgbClr val="242424"/>
                </a:solidFill>
                <a:effectLst/>
                <a:latin typeface="source-serif-pro"/>
              </a:rPr>
              <a:t>represents the proportion of the variance in the dependent variable which is explained by the linear regression model. It is a scale-free score i.e. irrespective of the values being small or large, the value of R square will be less than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algn="l">
              <a:buFont typeface="Arial" panose="020B0604020202020204" pitchFamily="34" charset="0"/>
              <a:buChar char="•"/>
            </a:pPr>
            <a:r>
              <a:rPr lang="en-US" b="0" i="0" dirty="0">
                <a:solidFill>
                  <a:srgbClr val="242424"/>
                </a:solidFill>
                <a:effectLst/>
                <a:latin typeface="source-serif-pro"/>
              </a:rPr>
              <a:t>Mean Squared Error(MSE) and Root Mean Square Error penalizes the large prediction errors vi-a-vis Mean Absolute Error (MAE). However, RMSE is widely used than MSE to evaluate the performance of the regression model with other random models as it has the same units as the dependent variable (Y-axis).</a:t>
            </a:r>
          </a:p>
          <a:p>
            <a:pPr algn="l">
              <a:buFont typeface="Arial" panose="020B0604020202020204" pitchFamily="34" charset="0"/>
              <a:buChar char="•"/>
            </a:pPr>
            <a:r>
              <a:rPr lang="en-US" b="0" i="0" dirty="0">
                <a:solidFill>
                  <a:srgbClr val="242424"/>
                </a:solidFill>
                <a:effectLst/>
                <a:latin typeface="source-serif-pro"/>
              </a:rPr>
              <a:t>MSE is a differentiable function that makes it easy to perform mathematical operations in comparison to a non-differentiable function like MAE. Therefore, in many models, RMSE is used as a default metric for calculating Loss Function despite being harder to interpret than MAE.</a:t>
            </a:r>
          </a:p>
          <a:p>
            <a:pPr algn="l">
              <a:buFont typeface="Arial" panose="020B0604020202020204" pitchFamily="34" charset="0"/>
              <a:buChar char="•"/>
            </a:pPr>
            <a:r>
              <a:rPr lang="en-US" b="0" i="0" dirty="0">
                <a:solidFill>
                  <a:srgbClr val="242424"/>
                </a:solidFill>
                <a:effectLst/>
                <a:latin typeface="source-serif-pro"/>
              </a:rPr>
              <a:t>The lower value of MAE, MSE, and RMSE implies higher accuracy of a regression model. However, a higher value of R square is considered desirable.</a:t>
            </a:r>
          </a:p>
          <a:p>
            <a:pPr algn="l">
              <a:buFont typeface="Arial" panose="020B0604020202020204" pitchFamily="34" charset="0"/>
              <a:buChar char="•"/>
            </a:pPr>
            <a:r>
              <a:rPr lang="en-US" b="0" i="0" dirty="0">
                <a:solidFill>
                  <a:srgbClr val="242424"/>
                </a:solidFill>
                <a:effectLst/>
                <a:latin typeface="source-serif-pro"/>
              </a:rPr>
              <a:t>R Squared &amp; Adjusted R Squared are used for explaining how well the independent variables in the linear regression model explains the variability in the dependent variable. R Squared value always increases with the addition of the independent variables which might lead to the addition of the redundant variables in our model. However, the adjusted R-squared solves this problem.</a:t>
            </a:r>
          </a:p>
          <a:p>
            <a:pPr algn="l">
              <a:buFont typeface="Arial" panose="020B0604020202020204" pitchFamily="34" charset="0"/>
              <a:buChar char="•"/>
            </a:pPr>
            <a:r>
              <a:rPr lang="en-US" b="0" i="0" dirty="0">
                <a:solidFill>
                  <a:srgbClr val="242424"/>
                </a:solidFill>
                <a:effectLst/>
                <a:latin typeface="source-serif-pro"/>
              </a:rPr>
              <a:t>Adjusted R squared takes into account the number of predictor variables, and it is used to determine the number of independent variables in our model. The value of Adjusted R squared decreases if the increase in the R square by the additional variable isn’t significant enough.</a:t>
            </a:r>
          </a:p>
          <a:p>
            <a:pPr algn="l">
              <a:buFont typeface="Arial" panose="020B0604020202020204" pitchFamily="34" charset="0"/>
              <a:buChar char="•"/>
            </a:pPr>
            <a:r>
              <a:rPr lang="en-US" b="0" i="0" dirty="0">
                <a:solidFill>
                  <a:srgbClr val="242424"/>
                </a:solidFill>
                <a:effectLst/>
                <a:latin typeface="source-serif-pro"/>
              </a:rPr>
              <a:t>For comparing the accuracy among different linear regression models, RMSE is a better choice than R Squared.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44</a:t>
            </a:fld>
            <a:endParaRPr lang="en-IN"/>
          </a:p>
        </p:txBody>
      </p:sp>
    </p:spTree>
    <p:extLst>
      <p:ext uri="{BB962C8B-B14F-4D97-AF65-F5344CB8AC3E}">
        <p14:creationId xmlns:p14="http://schemas.microsoft.com/office/powerpoint/2010/main" val="296688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237063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1868406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3219929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K-Nearest </a:t>
            </a:r>
            <a:r>
              <a:rPr lang="en-US" b="0" i="0" dirty="0" err="1">
                <a:solidFill>
                  <a:srgbClr val="000000"/>
                </a:solidFill>
                <a:effectLst/>
                <a:latin typeface="inter-regular"/>
              </a:rPr>
              <a:t>Neighbour</a:t>
            </a:r>
            <a:r>
              <a:rPr lang="en-US" b="0" i="0" dirty="0">
                <a:solidFill>
                  <a:srgbClr val="000000"/>
                </a:solidFill>
                <a:effectLst/>
                <a:latin typeface="inter-regular"/>
              </a:rPr>
              <a:t> is one of the simplest Machine Learning algorithms based on Supervised Learning technique.</a:t>
            </a:r>
          </a:p>
          <a:p>
            <a:pPr algn="just">
              <a:buFont typeface="Arial" panose="020B0604020202020204" pitchFamily="34" charset="0"/>
              <a:buChar char="•"/>
            </a:pPr>
            <a:r>
              <a:rPr lang="en-US"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pPr algn="just">
              <a:buFont typeface="Arial" panose="020B0604020202020204" pitchFamily="34" charset="0"/>
              <a:buChar char="•"/>
            </a:pPr>
            <a:r>
              <a:rPr lang="en-US"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pPr algn="just">
              <a:buFont typeface="Arial" panose="020B0604020202020204" pitchFamily="34" charset="0"/>
              <a:buChar char="•"/>
            </a:pPr>
            <a:r>
              <a:rPr lang="en-US" b="0" i="0" dirty="0">
                <a:solidFill>
                  <a:srgbClr val="000000"/>
                </a:solidFill>
                <a:effectLst/>
                <a:latin typeface="inter-regular"/>
              </a:rPr>
              <a:t>K-NN algorithm can be used for Regression as well as for Classification but mostly it is used for the Classification problems.</a:t>
            </a:r>
          </a:p>
          <a:p>
            <a:pPr algn="just">
              <a:buFont typeface="Arial" panose="020B0604020202020204" pitchFamily="34" charset="0"/>
              <a:buChar char="•"/>
            </a:pPr>
            <a:r>
              <a:rPr lang="en-US" b="0" i="0" dirty="0">
                <a:solidFill>
                  <a:srgbClr val="000000"/>
                </a:solidFill>
                <a:effectLst/>
                <a:latin typeface="inter-regular"/>
              </a:rPr>
              <a:t>K-NN is a </a:t>
            </a:r>
            <a:r>
              <a:rPr lang="en-US" b="1" i="0" dirty="0">
                <a:solidFill>
                  <a:srgbClr val="000000"/>
                </a:solidFill>
                <a:effectLst/>
                <a:latin typeface="inter-bold"/>
              </a:rPr>
              <a:t>non-parametric algorithm</a:t>
            </a:r>
            <a:r>
              <a:rPr lang="en-US" b="0" i="0" dirty="0">
                <a:solidFill>
                  <a:srgbClr val="000000"/>
                </a:solidFill>
                <a:effectLst/>
                <a:latin typeface="inter-regular"/>
              </a:rPr>
              <a:t>, which means it does not make any assumption on underlying data.</a:t>
            </a:r>
          </a:p>
          <a:p>
            <a:pPr algn="just">
              <a:buFont typeface="Arial" panose="020B0604020202020204" pitchFamily="34" charset="0"/>
              <a:buChar char="•"/>
            </a:pPr>
            <a:r>
              <a:rPr lang="en-US" b="0" i="0" dirty="0">
                <a:solidFill>
                  <a:srgbClr val="000000"/>
                </a:solidFill>
                <a:effectLst/>
                <a:latin typeface="inter-regular"/>
              </a:rPr>
              <a:t>It is also called a </a:t>
            </a:r>
            <a:r>
              <a:rPr lang="en-US" b="1" i="0" dirty="0">
                <a:solidFill>
                  <a:srgbClr val="000000"/>
                </a:solidFill>
                <a:effectLst/>
                <a:latin typeface="inter-bold"/>
              </a:rPr>
              <a:t>lazy learner algorithm</a:t>
            </a:r>
            <a:r>
              <a:rPr lang="en-US" b="0" i="0" dirty="0">
                <a:solidFill>
                  <a:srgbClr val="000000"/>
                </a:solidFill>
                <a:effectLst/>
                <a:latin typeface="inter-regular"/>
              </a:rPr>
              <a:t> because it does not learn from the training set immediately instead it stores the dataset and at the time of classification, it performs an action on the dataset.</a:t>
            </a:r>
          </a:p>
          <a:p>
            <a:pPr algn="just">
              <a:buFont typeface="Arial" panose="020B0604020202020204" pitchFamily="34" charset="0"/>
              <a:buChar char="•"/>
            </a:pPr>
            <a:r>
              <a:rPr lang="en-US" b="0" i="0" dirty="0">
                <a:solidFill>
                  <a:srgbClr val="000000"/>
                </a:solidFill>
                <a:effectLst/>
                <a:latin typeface="inter-regular"/>
              </a:rPr>
              <a:t>KNN algorithm at the training phase just stores the dataset and when it gets new data, then it classifies that data into a category that is much similar to the new data.</a:t>
            </a:r>
          </a:p>
          <a:p>
            <a:pPr algn="just">
              <a:buFont typeface="Arial" panose="020B0604020202020204" pitchFamily="34" charset="0"/>
              <a:buChar char="•"/>
            </a:pPr>
            <a:r>
              <a:rPr lang="en-US" b="1" i="0" dirty="0">
                <a:solidFill>
                  <a:srgbClr val="000000"/>
                </a:solidFill>
                <a:effectLst/>
                <a:latin typeface="inter-bold"/>
              </a:rPr>
              <a:t>Example:</a:t>
            </a:r>
            <a:r>
              <a:rPr lang="en-US" b="0" i="0" dirty="0">
                <a:solidFill>
                  <a:srgbClr val="000000"/>
                </a:solidFill>
                <a:effectLst/>
                <a:latin typeface="inter-regular"/>
              </a:rPr>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a:p>
            <a:endParaRPr lang="en-IN" dirty="0"/>
          </a:p>
          <a:p>
            <a:r>
              <a:rPr lang="en-US" b="0" i="0" dirty="0">
                <a:solidFill>
                  <a:srgbClr val="333333"/>
                </a:solidFill>
                <a:effectLst/>
                <a:latin typeface="inter-regular"/>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p>
          <a:p>
            <a:endParaRPr lang="en-US" b="0" i="0" dirty="0">
              <a:solidFill>
                <a:srgbClr val="333333"/>
              </a:solidFill>
              <a:effectLst/>
              <a:latin typeface="inter-regular"/>
            </a:endParaRPr>
          </a:p>
          <a:p>
            <a:pPr algn="just"/>
            <a:r>
              <a:rPr lang="en-US" b="0" i="0" u="sng" dirty="0">
                <a:solidFill>
                  <a:srgbClr val="610B38"/>
                </a:solidFill>
                <a:effectLst/>
                <a:latin typeface="erdana"/>
              </a:rPr>
              <a:t>How does K-NN work?</a:t>
            </a:r>
            <a:endParaRPr lang="en-US" b="0" i="0" dirty="0">
              <a:solidFill>
                <a:srgbClr val="610B38"/>
              </a:solidFill>
              <a:effectLst/>
              <a:latin typeface="erdana"/>
            </a:endParaRPr>
          </a:p>
          <a:p>
            <a:pPr algn="just"/>
            <a:r>
              <a:rPr lang="en-US" b="0" i="0" dirty="0">
                <a:solidFill>
                  <a:srgbClr val="333333"/>
                </a:solidFill>
                <a:effectLst/>
                <a:latin typeface="inter-regular"/>
              </a:rPr>
              <a:t>The K-NN working can be explained on the basis of the below algorithm:</a:t>
            </a:r>
          </a:p>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Select the number K of the neighbors</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Calculate the Euclidean distance of </a:t>
            </a:r>
            <a:r>
              <a:rPr lang="en-US" b="1" i="0" dirty="0">
                <a:solidFill>
                  <a:srgbClr val="000000"/>
                </a:solidFill>
                <a:effectLst/>
                <a:latin typeface="inter-bold"/>
              </a:rPr>
              <a:t>K number of neighbors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Take the K nearest neighbors as per the calculated Euclidean distance.</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Among these k neighbors, count the number of the data points in each category.</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Assign the new data points to that category for which the number of the neighbor is maximum.</a:t>
            </a:r>
          </a:p>
          <a:p>
            <a:pPr algn="just">
              <a:buFont typeface="Arial" panose="020B0604020202020204" pitchFamily="34" charset="0"/>
              <a:buChar char="•"/>
            </a:pPr>
            <a:r>
              <a:rPr lang="en-US" b="1" i="0" dirty="0">
                <a:solidFill>
                  <a:srgbClr val="000000"/>
                </a:solidFill>
                <a:effectLst/>
                <a:latin typeface="inter-bold"/>
              </a:rPr>
              <a:t>Step-6:</a:t>
            </a:r>
            <a:r>
              <a:rPr lang="en-US" b="0" i="0" dirty="0">
                <a:solidFill>
                  <a:srgbClr val="000000"/>
                </a:solidFill>
                <a:effectLst/>
                <a:latin typeface="inter-regular"/>
              </a:rPr>
              <a:t> Our model is ready.</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u="sng" dirty="0">
                <a:solidFill>
                  <a:srgbClr val="610B38"/>
                </a:solidFill>
                <a:effectLst/>
                <a:latin typeface="erdana"/>
              </a:rPr>
              <a:t>How to select the value of K in the K-NN Algorithm?</a:t>
            </a:r>
            <a:endParaRPr lang="en-US" b="0" i="0" dirty="0">
              <a:solidFill>
                <a:srgbClr val="610B38"/>
              </a:solidFill>
              <a:effectLst/>
              <a:latin typeface="erdana"/>
            </a:endParaRPr>
          </a:p>
          <a:p>
            <a:pPr algn="just"/>
            <a:r>
              <a:rPr lang="en-US" b="0" i="0" dirty="0">
                <a:solidFill>
                  <a:srgbClr val="333333"/>
                </a:solidFill>
                <a:effectLst/>
                <a:latin typeface="inter-regular"/>
              </a:rPr>
              <a:t>Below are some points to remember while selecting the value of K in the K-NN algorithm:</a:t>
            </a:r>
          </a:p>
          <a:p>
            <a:pPr algn="just">
              <a:buFont typeface="Arial" panose="020B0604020202020204" pitchFamily="34" charset="0"/>
              <a:buChar char="•"/>
            </a:pPr>
            <a:r>
              <a:rPr lang="en-US" b="0" i="0" dirty="0">
                <a:solidFill>
                  <a:srgbClr val="000000"/>
                </a:solidFill>
                <a:effectLst/>
                <a:latin typeface="inter-regular"/>
              </a:rPr>
              <a:t>There is no particular way to determine the best value for "K", so we need to try some values to find the best out of them. The most preferred value for K is 5.</a:t>
            </a:r>
          </a:p>
          <a:p>
            <a:pPr algn="just">
              <a:buFont typeface="Arial" panose="020B0604020202020204" pitchFamily="34" charset="0"/>
              <a:buChar char="•"/>
            </a:pPr>
            <a:r>
              <a:rPr lang="en-US" b="0" i="0" dirty="0">
                <a:solidFill>
                  <a:srgbClr val="000000"/>
                </a:solidFill>
                <a:effectLst/>
                <a:latin typeface="inter-regular"/>
              </a:rPr>
              <a:t>A very low value for K such as K=1 or K=2, can be noisy and lead to the effects of outliers in the model.</a:t>
            </a:r>
          </a:p>
          <a:p>
            <a:pPr algn="just">
              <a:buFont typeface="Arial" panose="020B0604020202020204" pitchFamily="34" charset="0"/>
              <a:buChar char="•"/>
            </a:pPr>
            <a:r>
              <a:rPr lang="en-US" b="0" i="0" dirty="0">
                <a:solidFill>
                  <a:srgbClr val="000000"/>
                </a:solidFill>
                <a:effectLst/>
                <a:latin typeface="inter-regular"/>
              </a:rPr>
              <a:t>Large values for K are good, but it may find some difficulties.</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u="sng" dirty="0">
                <a:solidFill>
                  <a:srgbClr val="610B38"/>
                </a:solidFill>
                <a:effectLst/>
                <a:latin typeface="erdana"/>
              </a:rPr>
              <a:t>Advantages of KNN Algorithm:</a:t>
            </a:r>
            <a:endParaRPr lang="en-US" b="0" i="0" dirty="0">
              <a:solidFill>
                <a:srgbClr val="610B38"/>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It is simple to implement.</a:t>
            </a:r>
          </a:p>
          <a:p>
            <a:pPr algn="just">
              <a:buFont typeface="Arial" panose="020B0604020202020204" pitchFamily="34" charset="0"/>
              <a:buChar char="•"/>
            </a:pPr>
            <a:r>
              <a:rPr lang="en-US" b="0" i="0" dirty="0">
                <a:solidFill>
                  <a:srgbClr val="000000"/>
                </a:solidFill>
                <a:effectLst/>
                <a:latin typeface="inter-regular"/>
              </a:rPr>
              <a:t>It is robust to the noisy training data</a:t>
            </a:r>
          </a:p>
          <a:p>
            <a:pPr algn="just">
              <a:buFont typeface="Arial" panose="020B0604020202020204" pitchFamily="34" charset="0"/>
              <a:buChar char="•"/>
            </a:pPr>
            <a:r>
              <a:rPr lang="en-US" b="0" i="0" dirty="0">
                <a:solidFill>
                  <a:srgbClr val="000000"/>
                </a:solidFill>
                <a:effectLst/>
                <a:latin typeface="inter-regular"/>
              </a:rPr>
              <a:t>It can be more effective if the training data is large.</a:t>
            </a:r>
          </a:p>
          <a:p>
            <a:pPr algn="just"/>
            <a:r>
              <a:rPr lang="en-US" b="0" i="0" dirty="0">
                <a:solidFill>
                  <a:srgbClr val="610B4B"/>
                </a:solidFill>
                <a:effectLst/>
                <a:latin typeface="erdana"/>
              </a:rPr>
              <a:t>Disadvantages of KNN Algorithm:</a:t>
            </a:r>
          </a:p>
          <a:p>
            <a:pPr algn="just">
              <a:buFont typeface="Arial" panose="020B0604020202020204" pitchFamily="34" charset="0"/>
              <a:buChar char="•"/>
            </a:pPr>
            <a:r>
              <a:rPr lang="en-US" b="0" i="0" dirty="0">
                <a:solidFill>
                  <a:srgbClr val="000000"/>
                </a:solidFill>
                <a:effectLst/>
                <a:latin typeface="inter-regular"/>
              </a:rPr>
              <a:t>Always needs to determine the value of K which may be complex some time.</a:t>
            </a:r>
          </a:p>
          <a:p>
            <a:pPr algn="just">
              <a:buFont typeface="Arial" panose="020B0604020202020204" pitchFamily="34" charset="0"/>
              <a:buChar char="•"/>
            </a:pPr>
            <a:r>
              <a:rPr lang="en-US" b="0" i="0" dirty="0">
                <a:solidFill>
                  <a:srgbClr val="000000"/>
                </a:solidFill>
                <a:effectLst/>
                <a:latin typeface="inter-regular"/>
              </a:rPr>
              <a:t>The computation cost is high because of calculating the distance between the data points for all the training samples.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51</a:t>
            </a:fld>
            <a:endParaRPr lang="en-IN"/>
          </a:p>
        </p:txBody>
      </p:sp>
    </p:spTree>
    <p:extLst>
      <p:ext uri="{BB962C8B-B14F-4D97-AF65-F5344CB8AC3E}">
        <p14:creationId xmlns:p14="http://schemas.microsoft.com/office/powerpoint/2010/main" val="2925126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38"/>
                </a:solidFill>
                <a:effectLst/>
                <a:latin typeface="erdana"/>
              </a:rPr>
              <a:t>Naïve Bayes Classifier Algorithm</a:t>
            </a:r>
          </a:p>
          <a:p>
            <a:pPr algn="just">
              <a:buFont typeface="Arial" panose="020B0604020202020204" pitchFamily="34" charset="0"/>
              <a:buChar char="•"/>
            </a:pPr>
            <a:r>
              <a:rPr lang="en-US" b="0" i="0" dirty="0">
                <a:solidFill>
                  <a:srgbClr val="000000"/>
                </a:solidFill>
                <a:effectLst/>
                <a:latin typeface="inter-regular"/>
              </a:rPr>
              <a:t>Naïve Bayes algorithm is a supervised learning algorithm, which is based on </a:t>
            </a:r>
            <a:r>
              <a:rPr lang="en-US" b="1" i="0" dirty="0">
                <a:solidFill>
                  <a:srgbClr val="000000"/>
                </a:solidFill>
                <a:effectLst/>
                <a:latin typeface="inter-bold"/>
              </a:rPr>
              <a:t>Bayes theorem</a:t>
            </a:r>
            <a:r>
              <a:rPr lang="en-US" b="0" i="0" dirty="0">
                <a:solidFill>
                  <a:srgbClr val="000000"/>
                </a:solidFill>
                <a:effectLst/>
                <a:latin typeface="inter-regular"/>
              </a:rPr>
              <a:t> and used for solving classification problems.</a:t>
            </a:r>
          </a:p>
          <a:p>
            <a:pPr algn="just">
              <a:buFont typeface="Arial" panose="020B0604020202020204" pitchFamily="34" charset="0"/>
              <a:buChar char="•"/>
            </a:pPr>
            <a:r>
              <a:rPr lang="en-US" b="0" i="0" dirty="0">
                <a:solidFill>
                  <a:srgbClr val="000000"/>
                </a:solidFill>
                <a:effectLst/>
                <a:latin typeface="inter-regular"/>
              </a:rPr>
              <a:t>It is mainly used in </a:t>
            </a:r>
            <a:r>
              <a:rPr lang="en-US" b="0" i="1" dirty="0">
                <a:solidFill>
                  <a:srgbClr val="000000"/>
                </a:solidFill>
                <a:effectLst/>
                <a:latin typeface="inter-regular"/>
              </a:rPr>
              <a:t>text classification</a:t>
            </a:r>
            <a:r>
              <a:rPr lang="en-US" b="0" i="0" dirty="0">
                <a:solidFill>
                  <a:srgbClr val="000000"/>
                </a:solidFill>
                <a:effectLst/>
                <a:latin typeface="inter-regular"/>
              </a:rPr>
              <a:t> that includes a high-dimensional training dataset.</a:t>
            </a:r>
          </a:p>
          <a:p>
            <a:pPr algn="just">
              <a:buFont typeface="Arial" panose="020B0604020202020204" pitchFamily="34" charset="0"/>
              <a:buChar char="•"/>
            </a:pPr>
            <a:r>
              <a:rPr lang="en-US" b="0" i="0" dirty="0">
                <a:solidFill>
                  <a:srgbClr val="000000"/>
                </a:solidFill>
                <a:effectLst/>
                <a:latin typeface="inter-regular"/>
              </a:rPr>
              <a:t>Naïve Bayes Classifier is one of the simple and most effective Classification algorithms which helps in building the fast machine learning models that can make quick predictions.</a:t>
            </a:r>
          </a:p>
          <a:p>
            <a:pPr algn="just">
              <a:buFont typeface="Arial" panose="020B0604020202020204" pitchFamily="34" charset="0"/>
              <a:buChar char="•"/>
            </a:pPr>
            <a:r>
              <a:rPr lang="en-US" b="1" i="0" dirty="0">
                <a:solidFill>
                  <a:srgbClr val="000000"/>
                </a:solidFill>
                <a:effectLst/>
                <a:latin typeface="inter-bold"/>
              </a:rPr>
              <a:t>It is a probabilistic classifier, which means it predicts on the basis of the probability of an object</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Some popular examples of Naïve Bayes Algorithm are </a:t>
            </a:r>
            <a:r>
              <a:rPr lang="en-US" b="1" i="0" dirty="0">
                <a:solidFill>
                  <a:srgbClr val="000000"/>
                </a:solidFill>
                <a:effectLst/>
                <a:latin typeface="inter-bold"/>
              </a:rPr>
              <a:t>spam filtration, Sentimental analysis, and classifying articles</a:t>
            </a:r>
            <a:r>
              <a:rPr lang="en-US" b="0" i="0" dirty="0">
                <a:solidFill>
                  <a:srgbClr val="000000"/>
                </a:solidFill>
                <a:effectLst/>
                <a:latin typeface="inter-regular"/>
              </a:rPr>
              <a:t>.</a:t>
            </a:r>
          </a:p>
          <a:p>
            <a:pPr algn="just"/>
            <a:r>
              <a:rPr lang="en-US" b="0" i="0" dirty="0">
                <a:solidFill>
                  <a:srgbClr val="610B38"/>
                </a:solidFill>
                <a:effectLst/>
                <a:latin typeface="erdana"/>
              </a:rPr>
              <a:t>Why is it called Naïve Bayes?</a:t>
            </a:r>
          </a:p>
          <a:p>
            <a:pPr algn="just"/>
            <a:r>
              <a:rPr lang="en-US" b="0" i="0" dirty="0">
                <a:solidFill>
                  <a:srgbClr val="333333"/>
                </a:solidFill>
                <a:effectLst/>
                <a:latin typeface="inter-regular"/>
              </a:rPr>
              <a:t>The Naïve Bayes algorithm is comprised of two words Naïve and Bayes, Which can be described as:</a:t>
            </a:r>
          </a:p>
          <a:p>
            <a:pPr algn="just">
              <a:buFont typeface="Arial" panose="020B0604020202020204" pitchFamily="34" charset="0"/>
              <a:buChar char="•"/>
            </a:pPr>
            <a:r>
              <a:rPr lang="en-US" b="1" i="0" dirty="0">
                <a:solidFill>
                  <a:srgbClr val="000000"/>
                </a:solidFill>
                <a:effectLst/>
                <a:latin typeface="inter-bold"/>
              </a:rPr>
              <a:t>Naïve</a:t>
            </a:r>
            <a:r>
              <a:rPr lang="en-US" b="0" i="0" dirty="0">
                <a:solidFill>
                  <a:srgbClr val="000000"/>
                </a:solidFill>
                <a:effectLst/>
                <a:latin typeface="inter-regular"/>
              </a:rPr>
              <a:t>: It is called Naïve because it assumes that the occurrence of a certain feature is independent of the occurrence of other features. Such as if the fruit is identified on the bases of color, shape, and taste, then red, spherical, and sweet fruit is recognized as an apple. Hence each feature individually contributes to identify that it is an apple without depending on each other.</a:t>
            </a:r>
          </a:p>
          <a:p>
            <a:pPr algn="just">
              <a:buFont typeface="Arial" panose="020B0604020202020204" pitchFamily="34" charset="0"/>
              <a:buChar char="•"/>
            </a:pPr>
            <a:r>
              <a:rPr lang="en-US" b="1" i="0" dirty="0">
                <a:solidFill>
                  <a:srgbClr val="000000"/>
                </a:solidFill>
                <a:effectLst/>
                <a:latin typeface="inter-bold"/>
              </a:rPr>
              <a:t>Bayes</a:t>
            </a:r>
            <a:r>
              <a:rPr lang="en-US" b="0" i="0" dirty="0">
                <a:solidFill>
                  <a:srgbClr val="000000"/>
                </a:solidFill>
                <a:effectLst/>
                <a:latin typeface="inter-regular"/>
              </a:rPr>
              <a:t>: It is called Bayes because it depends on the principle of </a:t>
            </a:r>
            <a:r>
              <a:rPr lang="en-US" b="0" i="0" u="none" strike="noStrike" dirty="0">
                <a:solidFill>
                  <a:srgbClr val="008000"/>
                </a:solidFill>
                <a:effectLst/>
                <a:latin typeface="inter-regular"/>
                <a:hlinkClick r:id="rId3"/>
              </a:rPr>
              <a:t>Bayes' Theorem</a:t>
            </a:r>
            <a:r>
              <a:rPr lang="en-US" b="0" i="0" dirty="0">
                <a:solidFill>
                  <a:srgbClr val="000000"/>
                </a:solidFill>
                <a:effectLst/>
                <a:latin typeface="inter-regular"/>
              </a:rPr>
              <a:t>.</a:t>
            </a:r>
          </a:p>
          <a:p>
            <a:pPr algn="just"/>
            <a:r>
              <a:rPr lang="en-US" b="0" i="0" dirty="0">
                <a:solidFill>
                  <a:srgbClr val="610B38"/>
                </a:solidFill>
                <a:effectLst/>
                <a:latin typeface="erdana"/>
              </a:rPr>
              <a:t>Bayes' Theorem:</a:t>
            </a:r>
          </a:p>
          <a:p>
            <a:pPr algn="just">
              <a:buFont typeface="Arial" panose="020B0604020202020204" pitchFamily="34" charset="0"/>
              <a:buChar char="•"/>
            </a:pPr>
            <a:r>
              <a:rPr lang="en-US" b="0" i="0" dirty="0">
                <a:solidFill>
                  <a:srgbClr val="000000"/>
                </a:solidFill>
                <a:effectLst/>
                <a:latin typeface="inter-regular"/>
              </a:rPr>
              <a:t>Bayes' theorem is also known as </a:t>
            </a:r>
            <a:r>
              <a:rPr lang="en-US" b="1" i="0" dirty="0">
                <a:solidFill>
                  <a:srgbClr val="000000"/>
                </a:solidFill>
                <a:effectLst/>
                <a:latin typeface="inter-bold"/>
              </a:rPr>
              <a:t>Bayes' Rule</a:t>
            </a:r>
            <a:r>
              <a:rPr lang="en-US" b="0" i="0" dirty="0">
                <a:solidFill>
                  <a:srgbClr val="000000"/>
                </a:solidFill>
                <a:effectLst/>
                <a:latin typeface="inter-regular"/>
              </a:rPr>
              <a:t> or </a:t>
            </a:r>
            <a:r>
              <a:rPr lang="en-US" b="1" i="0" dirty="0">
                <a:solidFill>
                  <a:srgbClr val="000000"/>
                </a:solidFill>
                <a:effectLst/>
                <a:latin typeface="inter-bold"/>
              </a:rPr>
              <a:t>Bayes' law</a:t>
            </a:r>
            <a:r>
              <a:rPr lang="en-US" b="0" i="0" dirty="0">
                <a:solidFill>
                  <a:srgbClr val="000000"/>
                </a:solidFill>
                <a:effectLst/>
                <a:latin typeface="inter-regular"/>
              </a:rPr>
              <a:t>, which is used to determine the probability of a hypothesis with prior knowledge. It depends on the conditional probability.</a:t>
            </a:r>
          </a:p>
          <a:p>
            <a:pPr algn="just">
              <a:buFont typeface="Arial" panose="020B0604020202020204" pitchFamily="34" charset="0"/>
              <a:buChar char="•"/>
            </a:pPr>
            <a:r>
              <a:rPr lang="en-US" b="0" i="0" dirty="0">
                <a:solidFill>
                  <a:srgbClr val="000000"/>
                </a:solidFill>
                <a:effectLst/>
                <a:latin typeface="inter-regular"/>
              </a:rPr>
              <a:t>The formula for Bayes' theorem is given as:</a:t>
            </a:r>
          </a:p>
          <a:p>
            <a:pPr algn="just"/>
            <a:r>
              <a:rPr lang="en-US" b="1" i="0" dirty="0">
                <a:solidFill>
                  <a:srgbClr val="333333"/>
                </a:solidFill>
                <a:effectLst/>
                <a:latin typeface="inter-bold"/>
              </a:rPr>
              <a:t>Where,</a:t>
            </a:r>
            <a:endParaRPr lang="en-US" b="0" i="0" dirty="0">
              <a:solidFill>
                <a:srgbClr val="333333"/>
              </a:solidFill>
              <a:effectLst/>
              <a:latin typeface="inter-regular"/>
            </a:endParaRPr>
          </a:p>
          <a:p>
            <a:pPr algn="just"/>
            <a:r>
              <a:rPr lang="en-US" b="1" i="0" dirty="0">
                <a:solidFill>
                  <a:srgbClr val="333333"/>
                </a:solidFill>
                <a:effectLst/>
                <a:latin typeface="inter-bold"/>
              </a:rPr>
              <a:t>P(A|B) is Posterior probability</a:t>
            </a:r>
            <a:r>
              <a:rPr lang="en-US" b="0" i="0" dirty="0">
                <a:solidFill>
                  <a:srgbClr val="333333"/>
                </a:solidFill>
                <a:effectLst/>
                <a:latin typeface="inter-regular"/>
              </a:rPr>
              <a:t>: Probability of hypothesis A on the observed event B.</a:t>
            </a:r>
          </a:p>
          <a:p>
            <a:pPr algn="just"/>
            <a:r>
              <a:rPr lang="en-US" b="1" i="0" dirty="0">
                <a:solidFill>
                  <a:srgbClr val="333333"/>
                </a:solidFill>
                <a:effectLst/>
                <a:latin typeface="inter-bold"/>
              </a:rPr>
              <a:t>P(B|A) is Likelihood probability</a:t>
            </a:r>
            <a:r>
              <a:rPr lang="en-US" b="0" i="0" dirty="0">
                <a:solidFill>
                  <a:srgbClr val="333333"/>
                </a:solidFill>
                <a:effectLst/>
                <a:latin typeface="inter-regular"/>
              </a:rPr>
              <a:t>: Probability of the evidence given that the probability of a hypothesis is true.</a:t>
            </a:r>
          </a:p>
          <a:p>
            <a:pPr algn="just"/>
            <a:r>
              <a:rPr lang="en-US" b="1" i="0" dirty="0">
                <a:solidFill>
                  <a:srgbClr val="333333"/>
                </a:solidFill>
                <a:effectLst/>
                <a:latin typeface="inter-bold"/>
              </a:rPr>
              <a:t>P(A) is Prior Probability</a:t>
            </a:r>
            <a:r>
              <a:rPr lang="en-US" b="0" i="0" dirty="0">
                <a:solidFill>
                  <a:srgbClr val="333333"/>
                </a:solidFill>
                <a:effectLst/>
                <a:latin typeface="inter-regular"/>
              </a:rPr>
              <a:t>: Probability of hypothesis before observing the evidence.</a:t>
            </a:r>
          </a:p>
          <a:p>
            <a:pPr algn="just"/>
            <a:r>
              <a:rPr lang="en-US" b="1" i="0" dirty="0">
                <a:solidFill>
                  <a:srgbClr val="333333"/>
                </a:solidFill>
                <a:effectLst/>
                <a:latin typeface="inter-bold"/>
              </a:rPr>
              <a:t>P(B) is Marginal Probability</a:t>
            </a:r>
            <a:r>
              <a:rPr lang="en-US" b="0" i="0" dirty="0">
                <a:solidFill>
                  <a:srgbClr val="333333"/>
                </a:solidFill>
                <a:effectLst/>
                <a:latin typeface="inter-regular"/>
              </a:rPr>
              <a:t>: Probability of Evidence.</a:t>
            </a:r>
          </a:p>
          <a:p>
            <a:pPr algn="just"/>
            <a:endParaRPr lang="en-US" b="0" i="0" dirty="0">
              <a:solidFill>
                <a:srgbClr val="333333"/>
              </a:solidFill>
              <a:effectLst/>
              <a:latin typeface="inter-regular"/>
            </a:endParaRPr>
          </a:p>
          <a:p>
            <a:pPr algn="just"/>
            <a:r>
              <a:rPr lang="en-US" b="0" i="0" dirty="0">
                <a:solidFill>
                  <a:srgbClr val="610B4B"/>
                </a:solidFill>
                <a:effectLst/>
                <a:latin typeface="erdana"/>
              </a:rPr>
              <a:t>Advantages of Naïve Bayes Classifier:</a:t>
            </a:r>
          </a:p>
          <a:p>
            <a:pPr algn="just">
              <a:buFont typeface="Arial" panose="020B0604020202020204" pitchFamily="34" charset="0"/>
              <a:buChar char="•"/>
            </a:pPr>
            <a:r>
              <a:rPr lang="en-US" b="0" i="0" dirty="0">
                <a:solidFill>
                  <a:srgbClr val="000000"/>
                </a:solidFill>
                <a:effectLst/>
                <a:latin typeface="inter-regular"/>
              </a:rPr>
              <a:t>Naïve Bayes is one of the fast and easy ML algorithms to predict a class of datasets.</a:t>
            </a:r>
          </a:p>
          <a:p>
            <a:pPr algn="just">
              <a:buFont typeface="Arial" panose="020B0604020202020204" pitchFamily="34" charset="0"/>
              <a:buChar char="•"/>
            </a:pPr>
            <a:r>
              <a:rPr lang="en-US" b="0" i="0" dirty="0">
                <a:solidFill>
                  <a:srgbClr val="000000"/>
                </a:solidFill>
                <a:effectLst/>
                <a:latin typeface="inter-regular"/>
              </a:rPr>
              <a:t>It can be used for Binary as well as Multi-class Classifications.</a:t>
            </a:r>
          </a:p>
          <a:p>
            <a:pPr algn="just">
              <a:buFont typeface="Arial" panose="020B0604020202020204" pitchFamily="34" charset="0"/>
              <a:buChar char="•"/>
            </a:pPr>
            <a:r>
              <a:rPr lang="en-US" b="0" i="0" dirty="0">
                <a:solidFill>
                  <a:srgbClr val="000000"/>
                </a:solidFill>
                <a:effectLst/>
                <a:latin typeface="inter-regular"/>
              </a:rPr>
              <a:t>It performs well in Multi-class predictions as compared to the other Algorithms.</a:t>
            </a:r>
          </a:p>
          <a:p>
            <a:pPr algn="just">
              <a:buFont typeface="Arial" panose="020B0604020202020204" pitchFamily="34" charset="0"/>
              <a:buChar char="•"/>
            </a:pPr>
            <a:r>
              <a:rPr lang="en-US" b="0" i="0" dirty="0">
                <a:solidFill>
                  <a:srgbClr val="000000"/>
                </a:solidFill>
                <a:effectLst/>
                <a:latin typeface="inter-regular"/>
              </a:rPr>
              <a:t>It is the most popular choice for </a:t>
            </a:r>
            <a:r>
              <a:rPr lang="en-US" b="1" i="0" dirty="0">
                <a:solidFill>
                  <a:srgbClr val="000000"/>
                </a:solidFill>
                <a:effectLst/>
                <a:latin typeface="inter-bold"/>
              </a:rPr>
              <a:t>text classification problems</a:t>
            </a:r>
            <a:r>
              <a:rPr lang="en-US" b="0" i="0" dirty="0">
                <a:solidFill>
                  <a:srgbClr val="000000"/>
                </a:solidFill>
                <a:effectLst/>
                <a:latin typeface="inter-regular"/>
              </a:rPr>
              <a:t>.</a:t>
            </a:r>
          </a:p>
          <a:p>
            <a:pPr algn="just"/>
            <a:r>
              <a:rPr lang="en-US" b="0" i="0" dirty="0">
                <a:solidFill>
                  <a:srgbClr val="610B4B"/>
                </a:solidFill>
                <a:effectLst/>
                <a:latin typeface="erdana"/>
              </a:rPr>
              <a:t>Disadvantages of Naïve Bayes Classifier:</a:t>
            </a:r>
          </a:p>
          <a:p>
            <a:pPr algn="just">
              <a:buFont typeface="Arial" panose="020B0604020202020204" pitchFamily="34" charset="0"/>
              <a:buChar char="•"/>
            </a:pPr>
            <a:r>
              <a:rPr lang="en-US" b="0" i="0" dirty="0">
                <a:solidFill>
                  <a:srgbClr val="000000"/>
                </a:solidFill>
                <a:effectLst/>
                <a:latin typeface="inter-regular"/>
              </a:rPr>
              <a:t>Naive Bayes assumes that all features are independent or unrelated, so it cannot learn the relationship between features.</a:t>
            </a:r>
          </a:p>
          <a:p>
            <a:pPr algn="just"/>
            <a:r>
              <a:rPr lang="en-US" b="0" i="0" dirty="0">
                <a:solidFill>
                  <a:srgbClr val="610B4B"/>
                </a:solidFill>
                <a:effectLst/>
                <a:latin typeface="erdana"/>
              </a:rPr>
              <a:t>Applications of Naïve Bayes Classifier:</a:t>
            </a:r>
          </a:p>
          <a:p>
            <a:pPr algn="just">
              <a:buFont typeface="Arial" panose="020B0604020202020204" pitchFamily="34" charset="0"/>
              <a:buChar char="•"/>
            </a:pPr>
            <a:r>
              <a:rPr lang="en-US" b="0" i="0" dirty="0">
                <a:solidFill>
                  <a:srgbClr val="000000"/>
                </a:solidFill>
                <a:effectLst/>
                <a:latin typeface="inter-regular"/>
              </a:rPr>
              <a:t>It is used for </a:t>
            </a:r>
            <a:r>
              <a:rPr lang="en-US" b="1" i="0" dirty="0">
                <a:solidFill>
                  <a:srgbClr val="000000"/>
                </a:solidFill>
                <a:effectLst/>
                <a:latin typeface="inter-bold"/>
              </a:rPr>
              <a:t>Credit Scoring</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It is used in </a:t>
            </a:r>
            <a:r>
              <a:rPr lang="en-US" b="1" i="0" dirty="0">
                <a:solidFill>
                  <a:srgbClr val="000000"/>
                </a:solidFill>
                <a:effectLst/>
                <a:latin typeface="inter-bold"/>
              </a:rPr>
              <a:t>medical data classification</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It can be used in </a:t>
            </a:r>
            <a:r>
              <a:rPr lang="en-US" b="1" i="0" dirty="0">
                <a:solidFill>
                  <a:srgbClr val="000000"/>
                </a:solidFill>
                <a:effectLst/>
                <a:latin typeface="inter-bold"/>
              </a:rPr>
              <a:t>real-time predictions</a:t>
            </a:r>
            <a:r>
              <a:rPr lang="en-US" b="0" i="0" dirty="0">
                <a:solidFill>
                  <a:srgbClr val="000000"/>
                </a:solidFill>
                <a:effectLst/>
                <a:latin typeface="inter-regular"/>
              </a:rPr>
              <a:t> because Naïve Bayes Classifier is an eager learner.</a:t>
            </a:r>
          </a:p>
          <a:p>
            <a:pPr algn="just">
              <a:buFont typeface="Arial" panose="020B0604020202020204" pitchFamily="34" charset="0"/>
              <a:buChar char="•"/>
            </a:pPr>
            <a:r>
              <a:rPr lang="en-US" b="0" i="0" dirty="0">
                <a:solidFill>
                  <a:srgbClr val="000000"/>
                </a:solidFill>
                <a:effectLst/>
                <a:latin typeface="inter-regular"/>
              </a:rPr>
              <a:t>It is used in Text classification such as </a:t>
            </a:r>
            <a:r>
              <a:rPr lang="en-US" b="1" i="0" dirty="0">
                <a:solidFill>
                  <a:srgbClr val="000000"/>
                </a:solidFill>
                <a:effectLst/>
                <a:latin typeface="inter-bold"/>
              </a:rPr>
              <a:t>Spam filtering</a:t>
            </a:r>
            <a:r>
              <a:rPr lang="en-US" b="0" i="0" dirty="0">
                <a:solidFill>
                  <a:srgbClr val="000000"/>
                </a:solidFill>
                <a:effectLst/>
                <a:latin typeface="inter-regular"/>
              </a:rPr>
              <a:t> and </a:t>
            </a:r>
            <a:r>
              <a:rPr lang="en-US" b="1" i="0" dirty="0">
                <a:solidFill>
                  <a:srgbClr val="000000"/>
                </a:solidFill>
                <a:effectLst/>
                <a:latin typeface="inter-bold"/>
              </a:rPr>
              <a:t>Sentiment analysis</a:t>
            </a:r>
            <a:r>
              <a:rPr lang="en-US" b="0" i="0" dirty="0">
                <a:solidFill>
                  <a:srgbClr val="000000"/>
                </a:solidFill>
                <a:effectLst/>
                <a:latin typeface="inter-regular"/>
              </a:rPr>
              <a:t>.</a:t>
            </a:r>
          </a:p>
          <a:p>
            <a:pPr algn="just"/>
            <a:endParaRPr lang="en-US"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0" i="0" dirty="0">
                <a:solidFill>
                  <a:srgbClr val="610B38"/>
                </a:solidFill>
                <a:effectLst/>
                <a:latin typeface="erdana"/>
              </a:rPr>
              <a:t>Types of Naïve Bayes Model:</a:t>
            </a:r>
          </a:p>
          <a:p>
            <a:pPr algn="just"/>
            <a:r>
              <a:rPr lang="en-US" b="0" i="0" dirty="0">
                <a:solidFill>
                  <a:srgbClr val="333333"/>
                </a:solidFill>
                <a:effectLst/>
                <a:latin typeface="inter-regular"/>
              </a:rPr>
              <a:t>There are three types of Naive Bayes Model, which are given below:</a:t>
            </a:r>
          </a:p>
          <a:p>
            <a:pPr algn="just">
              <a:buFont typeface="Arial" panose="020B0604020202020204" pitchFamily="34" charset="0"/>
              <a:buChar char="•"/>
            </a:pPr>
            <a:r>
              <a:rPr lang="en-US" b="1" i="0" dirty="0">
                <a:solidFill>
                  <a:srgbClr val="000000"/>
                </a:solidFill>
                <a:effectLst/>
                <a:latin typeface="inter-bold"/>
              </a:rPr>
              <a:t>Gaussian</a:t>
            </a:r>
            <a:r>
              <a:rPr lang="en-US" b="0" i="0" dirty="0">
                <a:solidFill>
                  <a:srgbClr val="000000"/>
                </a:solidFill>
                <a:effectLst/>
                <a:latin typeface="inter-regular"/>
              </a:rPr>
              <a:t>: The Gaussian model assumes that features follow a normal distribution. This means if predictors take continuous values instead of discrete, then the model assumes that these values are sampled from the Gaussian distribution.</a:t>
            </a:r>
          </a:p>
          <a:p>
            <a:pPr algn="just">
              <a:buFont typeface="Arial" panose="020B0604020202020204" pitchFamily="34" charset="0"/>
              <a:buChar char="•"/>
            </a:pPr>
            <a:r>
              <a:rPr lang="en-US" b="1" i="0" dirty="0">
                <a:solidFill>
                  <a:srgbClr val="000000"/>
                </a:solidFill>
                <a:effectLst/>
                <a:latin typeface="inter-bold"/>
              </a:rPr>
              <a:t>Multinomial</a:t>
            </a:r>
            <a:r>
              <a:rPr lang="en-US" b="0" i="0" dirty="0">
                <a:solidFill>
                  <a:srgbClr val="000000"/>
                </a:solidFill>
                <a:effectLst/>
                <a:latin typeface="inter-regular"/>
              </a:rPr>
              <a:t>: The Multinomial Naïve Bayes classifier is used when the data is multinomial distributed. It is primarily used for document classification problems, it means a particular document belongs to which category such as Sports, Politics, education, etc.</a:t>
            </a:r>
            <a:br>
              <a:rPr lang="en-US" b="0" i="0" dirty="0">
                <a:solidFill>
                  <a:srgbClr val="000000"/>
                </a:solidFill>
                <a:effectLst/>
                <a:latin typeface="inter-regular"/>
              </a:rPr>
            </a:br>
            <a:r>
              <a:rPr lang="en-US" b="0" i="0" dirty="0">
                <a:solidFill>
                  <a:srgbClr val="000000"/>
                </a:solidFill>
                <a:effectLst/>
                <a:latin typeface="inter-regular"/>
              </a:rPr>
              <a:t>The classifier uses the frequency of words for the predictors.</a:t>
            </a:r>
          </a:p>
          <a:p>
            <a:pPr algn="just">
              <a:buFont typeface="Arial" panose="020B0604020202020204" pitchFamily="34" charset="0"/>
              <a:buChar char="•"/>
            </a:pPr>
            <a:r>
              <a:rPr lang="en-US" b="1" i="0" dirty="0">
                <a:solidFill>
                  <a:srgbClr val="000000"/>
                </a:solidFill>
                <a:effectLst/>
                <a:latin typeface="inter-bold"/>
              </a:rPr>
              <a:t>Bernoulli</a:t>
            </a:r>
            <a:r>
              <a:rPr lang="en-US" b="0" i="0" dirty="0">
                <a:solidFill>
                  <a:srgbClr val="000000"/>
                </a:solidFill>
                <a:effectLst/>
                <a:latin typeface="inter-regular"/>
              </a:rPr>
              <a:t>: The Bernoulli classifier works similar to the Multinomial classifier, but the predictor variables are the independent Booleans variables. Such as if a particular word is present or not in a document. This model is also famous for document classification tasks.</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55</a:t>
            </a:fld>
            <a:endParaRPr lang="en-IN"/>
          </a:p>
        </p:txBody>
      </p:sp>
    </p:spTree>
    <p:extLst>
      <p:ext uri="{BB962C8B-B14F-4D97-AF65-F5344CB8AC3E}">
        <p14:creationId xmlns:p14="http://schemas.microsoft.com/office/powerpoint/2010/main" val="339173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futura-pt"/>
              </a:rPr>
              <a:t>The artificial intelligence that we now see in our daily lives is what we refer to as weak (narrow AI). It’s actually the only artificial intelligence that exists today. It’s called weak because it has limited functionality. The AI algorithms are built to accomplish specific tasks rather than possess full cognitive abilities like the human brain. Weak AI illustrates that intelligent behavior can be modeled. Examples of weak AI include Siri, Alexa and Google search.</a:t>
            </a:r>
          </a:p>
          <a:p>
            <a:pPr algn="l"/>
            <a:r>
              <a:rPr lang="en-US" b="0" i="0" dirty="0">
                <a:solidFill>
                  <a:srgbClr val="000000"/>
                </a:solidFill>
                <a:effectLst/>
                <a:latin typeface="futura-pt"/>
              </a:rPr>
              <a:t>Weak AI is in action when there can be a programmed response such as when AI runs a chess program. These algorithms will process data to find things they know and then classify based on training/programming. They can’t veer off the programmed path.</a:t>
            </a:r>
          </a:p>
          <a:p>
            <a:pPr algn="l"/>
            <a:r>
              <a:rPr lang="en-US" b="0" i="0" dirty="0">
                <a:solidFill>
                  <a:srgbClr val="000000"/>
                </a:solidFill>
                <a:effectLst/>
                <a:latin typeface="futura-pt"/>
              </a:rPr>
              <a:t>Weak AI has changed many aspects of business and our personal lifestyles by being able to solve or complete tasks much quicker or better than humans can. It’s what powers chatbots and recommendation engines on streaming services. Weak AI can also discover patterns in volumes of data to help diagnose disease and develop treatments. It’s certainly been a transformative technology thus far. </a:t>
            </a:r>
          </a:p>
          <a:p>
            <a:pPr algn="l"/>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Weak AI models intelligent human behavior, which allows machines to solve complex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Narrow AI is programmed to operate within a set of pre-defined functions that the programming is taught to complete or solve.</a:t>
            </a:r>
          </a:p>
          <a:p>
            <a:pPr algn="l"/>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Weak AI does not achieve self-awareness.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000000"/>
                </a:solidFill>
                <a:effectLst/>
                <a:latin typeface="futura-pt"/>
              </a:rPr>
              <a:t>Narrow AI classifies data.</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534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p>
          <a:p>
            <a:pPr algn="just">
              <a:buFont typeface="Arial" panose="020B0604020202020204" pitchFamily="34" charset="0"/>
              <a:buChar char="•"/>
            </a:pPr>
            <a:r>
              <a:rPr lang="en-US" b="0"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b="1" i="0" dirty="0">
                <a:solidFill>
                  <a:srgbClr val="000000"/>
                </a:solidFill>
                <a:effectLst/>
                <a:latin typeface="inter-bold"/>
              </a:rPr>
              <a:t>it gives the probabilistic values which lie between 0 and 1</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Logistic Regression is much similar to the Linear Regression except that how they are used. Linear Regression is used for solving Regression problems, whereas </a:t>
            </a:r>
            <a:r>
              <a:rPr lang="en-US" b="1" i="0" dirty="0">
                <a:solidFill>
                  <a:srgbClr val="000000"/>
                </a:solidFill>
                <a:effectLst/>
                <a:latin typeface="inter-bold"/>
              </a:rPr>
              <a:t>Logistic regression is used for solving the classification problems</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US"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US"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US" b="0" i="0" dirty="0">
                <a:solidFill>
                  <a:srgbClr val="000000"/>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pPr algn="just"/>
            <a:r>
              <a:rPr lang="en-US" b="0" i="0" dirty="0">
                <a:solidFill>
                  <a:srgbClr val="610B4B"/>
                </a:solidFill>
                <a:effectLst/>
                <a:latin typeface="erdana"/>
              </a:rPr>
              <a:t>Logistic Function (Sigmoid Function):</a:t>
            </a:r>
          </a:p>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r>
              <a:rPr lang="en-US" b="0" i="0" dirty="0">
                <a:solidFill>
                  <a:srgbClr val="610B4B"/>
                </a:solidFill>
                <a:effectLst/>
                <a:latin typeface="erdana"/>
              </a:rPr>
              <a:t>Type of Logistic Regression:</a:t>
            </a:r>
          </a:p>
          <a:p>
            <a:pPr algn="just"/>
            <a:r>
              <a:rPr lang="en-US" b="0" i="0" dirty="0">
                <a:solidFill>
                  <a:srgbClr val="333333"/>
                </a:solidFill>
                <a:effectLst/>
                <a:latin typeface="inter-regular"/>
              </a:rPr>
              <a:t>On the basis of the categories, Logistic Regression can be classified into three types:</a:t>
            </a:r>
          </a:p>
          <a:p>
            <a:pPr algn="just">
              <a:buFont typeface="Arial" panose="020B0604020202020204" pitchFamily="34" charset="0"/>
              <a:buChar char="•"/>
            </a:pPr>
            <a:r>
              <a:rPr lang="en-US" b="1" i="0" dirty="0">
                <a:solidFill>
                  <a:srgbClr val="000000"/>
                </a:solidFill>
                <a:effectLst/>
                <a:latin typeface="inter-bold"/>
              </a:rPr>
              <a:t>Binomial:</a:t>
            </a:r>
            <a:r>
              <a:rPr lang="en-US" b="0" i="0" dirty="0">
                <a:solidFill>
                  <a:srgbClr val="000000"/>
                </a:solidFill>
                <a:effectLst/>
                <a:latin typeface="inter-regular"/>
              </a:rPr>
              <a:t> In binomial Logistic regression, there can be only two possible types of the dependent variables, such as 0 or 1, Pass or Fail, etc.</a:t>
            </a:r>
          </a:p>
          <a:p>
            <a:pPr algn="just">
              <a:buFont typeface="Arial" panose="020B0604020202020204" pitchFamily="34" charset="0"/>
              <a:buChar char="•"/>
            </a:pPr>
            <a:r>
              <a:rPr lang="en-US" b="1" i="0" dirty="0">
                <a:solidFill>
                  <a:srgbClr val="000000"/>
                </a:solidFill>
                <a:effectLst/>
                <a:latin typeface="inter-bold"/>
              </a:rPr>
              <a:t>Multinomial:</a:t>
            </a:r>
            <a:r>
              <a:rPr lang="en-US" b="0" i="0" dirty="0">
                <a:solidFill>
                  <a:srgbClr val="000000"/>
                </a:solidFill>
                <a:effectLst/>
                <a:latin typeface="inter-regular"/>
              </a:rPr>
              <a:t> In multinomial Logistic regression, there can be 3 or more possible unordered types of the dependent variable, such as "cat", "dogs", or "sheep"</a:t>
            </a:r>
          </a:p>
          <a:p>
            <a:pPr algn="just">
              <a:buFont typeface="Arial" panose="020B0604020202020204" pitchFamily="34" charset="0"/>
              <a:buChar char="•"/>
            </a:pPr>
            <a:r>
              <a:rPr lang="en-US" b="1" i="0" dirty="0">
                <a:solidFill>
                  <a:srgbClr val="000000"/>
                </a:solidFill>
                <a:effectLst/>
                <a:latin typeface="inter-bold"/>
              </a:rPr>
              <a:t>Ordinal:</a:t>
            </a:r>
            <a:r>
              <a:rPr lang="en-US" b="0" i="0" dirty="0">
                <a:solidFill>
                  <a:srgbClr val="000000"/>
                </a:solidFill>
                <a:effectLst/>
                <a:latin typeface="inter-regular"/>
              </a:rPr>
              <a:t> In ordinal Logistic regression, there can be 3 or more possible ordered types of dependent variables, such as "low", "Medium", or "High".</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57</a:t>
            </a:fld>
            <a:endParaRPr lang="en-IN"/>
          </a:p>
        </p:txBody>
      </p:sp>
    </p:spTree>
    <p:extLst>
      <p:ext uri="{BB962C8B-B14F-4D97-AF65-F5344CB8AC3E}">
        <p14:creationId xmlns:p14="http://schemas.microsoft.com/office/powerpoint/2010/main" val="143223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p>
          <a:p>
            <a:pPr algn="just"/>
            <a:r>
              <a:rPr lang="en-US"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b="0" i="0" dirty="0">
                <a:solidFill>
                  <a:srgbClr val="333333"/>
                </a:solidFill>
                <a:effectLst/>
                <a:latin typeface="inter-regular"/>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a:p>
            <a:r>
              <a:rPr lang="en-US" b="1" i="0" dirty="0">
                <a:solidFill>
                  <a:srgbClr val="333333"/>
                </a:solidFill>
                <a:effectLst/>
                <a:latin typeface="inter-bold"/>
              </a:rPr>
              <a:t>Example:</a:t>
            </a:r>
            <a:r>
              <a:rPr lang="en-US" b="0" i="0" dirty="0">
                <a:solidFill>
                  <a:srgbClr val="333333"/>
                </a:solidFill>
                <a:effectLst/>
                <a:latin typeface="inter-regular"/>
              </a:rPr>
              <a:t> SVM can be understood with the example that we have used in the KNN classifier.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Consider the below diagram:</a:t>
            </a:r>
          </a:p>
          <a:p>
            <a:pPr algn="just"/>
            <a:r>
              <a:rPr lang="en-US" b="0" i="0" dirty="0">
                <a:solidFill>
                  <a:srgbClr val="610B4B"/>
                </a:solidFill>
                <a:effectLst/>
                <a:latin typeface="erdana"/>
              </a:rPr>
              <a:t>Types of SVM</a:t>
            </a:r>
          </a:p>
          <a:p>
            <a:pPr algn="just"/>
            <a:r>
              <a:rPr lang="en-US" b="1" i="0" dirty="0">
                <a:solidFill>
                  <a:srgbClr val="333333"/>
                </a:solidFill>
                <a:effectLst/>
                <a:latin typeface="inter-bold"/>
              </a:rPr>
              <a:t>SVM can be of two types:</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Linear SVM:</a:t>
            </a:r>
            <a:r>
              <a:rPr lang="en-US" b="0" i="0" dirty="0">
                <a:solidFill>
                  <a:srgbClr val="000000"/>
                </a:solidFill>
                <a:effectLst/>
                <a:latin typeface="inter-regular"/>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r>
              <a:rPr lang="en-US" b="1" i="0" dirty="0">
                <a:solidFill>
                  <a:srgbClr val="000000"/>
                </a:solidFill>
                <a:effectLst/>
                <a:latin typeface="inter-bold"/>
              </a:rPr>
              <a:t>Non-linear SVM:</a:t>
            </a:r>
            <a:r>
              <a:rPr lang="en-US" b="0" i="0" dirty="0">
                <a:solidFill>
                  <a:srgbClr val="000000"/>
                </a:solidFill>
                <a:effectLst/>
                <a:latin typeface="inter-regular"/>
              </a:rPr>
              <a:t> Non-Linear SVM is used for non-linearly separated data, which means if a dataset cannot be classified by using a straight line, then such data is termed as non-linear data and classifier used is called as Non-linear SVM classifier.</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610B4B"/>
                </a:solidFill>
                <a:effectLst/>
                <a:latin typeface="erdana"/>
              </a:rPr>
              <a:t>Hyperplane and Support Vectors in the SVM algorithm:</a:t>
            </a:r>
          </a:p>
          <a:p>
            <a:pPr algn="just"/>
            <a:r>
              <a:rPr lang="en-US" b="1" i="0" dirty="0">
                <a:solidFill>
                  <a:srgbClr val="333333"/>
                </a:solidFill>
                <a:effectLst/>
                <a:latin typeface="inter-bold"/>
              </a:rPr>
              <a:t>Hyperplane:</a:t>
            </a:r>
            <a:r>
              <a:rPr lang="en-US" b="0" i="0" dirty="0">
                <a:solidFill>
                  <a:srgbClr val="333333"/>
                </a:solidFill>
                <a:effectLst/>
                <a:latin typeface="inter-regular"/>
              </a:rPr>
              <a:t> There can be multiple lines/decision boundaries to segregate the classes in n-dimensional space, but we need to find out the best decision boundary that helps to classify the data points. This best boundary is known as the hyperplane of SVM.</a:t>
            </a:r>
          </a:p>
          <a:p>
            <a:pPr algn="just"/>
            <a:r>
              <a:rPr lang="en-US" b="0" i="0" dirty="0">
                <a:solidFill>
                  <a:srgbClr val="333333"/>
                </a:solidFill>
                <a:effectLst/>
                <a:latin typeface="inter-regular"/>
              </a:rPr>
              <a:t>The dimensions of the hyperplane depend on the features present in the dataset, which means if there are 2 features (as shown in image), then hyperplane will be a straight line. And if there are 3 features, then hyperplane will be a 2-dimension plane.</a:t>
            </a:r>
          </a:p>
          <a:p>
            <a:pPr algn="just"/>
            <a:r>
              <a:rPr lang="en-US" b="0" i="0" dirty="0">
                <a:solidFill>
                  <a:srgbClr val="333333"/>
                </a:solidFill>
                <a:effectLst/>
                <a:latin typeface="inter-regular"/>
              </a:rPr>
              <a:t>We always create a hyperplane that has a maximum margin, which means the maximum distance between the data points.</a:t>
            </a:r>
          </a:p>
          <a:p>
            <a:pPr algn="just"/>
            <a:r>
              <a:rPr lang="en-US" b="1" i="0" dirty="0">
                <a:solidFill>
                  <a:srgbClr val="333333"/>
                </a:solidFill>
                <a:effectLst/>
                <a:latin typeface="inter-bold"/>
              </a:rPr>
              <a:t>Support Vectors:</a:t>
            </a:r>
            <a:endParaRPr lang="en-US" b="0" i="0" dirty="0">
              <a:solidFill>
                <a:srgbClr val="333333"/>
              </a:solidFill>
              <a:effectLst/>
              <a:latin typeface="inter-regular"/>
            </a:endParaRPr>
          </a:p>
          <a:p>
            <a:pPr algn="just"/>
            <a:r>
              <a:rPr lang="en-US" b="0" i="0" dirty="0">
                <a:solidFill>
                  <a:srgbClr val="333333"/>
                </a:solidFill>
                <a:effectLst/>
                <a:latin typeface="inter-regular"/>
              </a:rPr>
              <a:t>The data points or vectors that are the closest to the hyperplane and which affect the position of the hyperplane are termed as Support Vector. Since these vectors support the hyperplane, hence called a Support vector.</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59</a:t>
            </a:fld>
            <a:endParaRPr lang="en-IN"/>
          </a:p>
        </p:txBody>
      </p:sp>
    </p:spTree>
    <p:extLst>
      <p:ext uri="{BB962C8B-B14F-4D97-AF65-F5344CB8AC3E}">
        <p14:creationId xmlns:p14="http://schemas.microsoft.com/office/powerpoint/2010/main" val="2272298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38"/>
                </a:solidFill>
                <a:effectLst/>
                <a:latin typeface="erdana"/>
              </a:rPr>
              <a:t>K-Means Clustering Algorithm</a:t>
            </a:r>
          </a:p>
          <a:p>
            <a:pPr algn="just"/>
            <a:r>
              <a:rPr lang="en-US" b="0" i="0" dirty="0">
                <a:solidFill>
                  <a:srgbClr val="333333"/>
                </a:solidFill>
                <a:effectLst/>
                <a:latin typeface="inter-regular"/>
              </a:rPr>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p>
          <a:p>
            <a:pPr algn="just"/>
            <a:r>
              <a:rPr lang="en-US" b="0" i="0" dirty="0">
                <a:solidFill>
                  <a:srgbClr val="610B38"/>
                </a:solidFill>
                <a:effectLst/>
                <a:latin typeface="erdana"/>
              </a:rPr>
              <a:t>What is K-Means Algorithm?</a:t>
            </a:r>
          </a:p>
          <a:p>
            <a:pPr algn="just"/>
            <a:r>
              <a:rPr lang="en-US" b="0" i="0" dirty="0">
                <a:solidFill>
                  <a:srgbClr val="333333"/>
                </a:solidFill>
                <a:effectLst/>
                <a:latin typeface="inter-regular"/>
              </a:rPr>
              <a:t>K-Means Clustering is an </a:t>
            </a:r>
            <a:r>
              <a:rPr lang="en-US" b="0" i="0" u="none" strike="noStrike" dirty="0">
                <a:solidFill>
                  <a:srgbClr val="008000"/>
                </a:solidFill>
                <a:effectLst/>
                <a:latin typeface="inter-regular"/>
                <a:hlinkClick r:id="rId3"/>
              </a:rPr>
              <a:t>Unsupervised Learning algorithm</a:t>
            </a:r>
            <a:r>
              <a:rPr lang="en-US" b="0" i="0" dirty="0">
                <a:solidFill>
                  <a:srgbClr val="333333"/>
                </a:solidFill>
                <a:effectLst/>
                <a:latin typeface="inter-regular"/>
              </a:rPr>
              <a:t>, which groups the unlabeled dataset into different clusters. Here K defines the number of pre-defined clusters that need to be created in the process, as if K=2, there will be two clusters, and for K=3, there will be three clusters, and so on.</a:t>
            </a:r>
          </a:p>
          <a:p>
            <a:pPr algn="just"/>
            <a:r>
              <a:rPr lang="en-US" dirty="0"/>
              <a:t>It is an iterative algorithm that divides the unlabeled dataset into k different clusters in such a way that each dataset belongs only one group that has similar </a:t>
            </a:r>
            <a:r>
              <a:rPr lang="en-US" dirty="0" err="1"/>
              <a:t>properties.</a:t>
            </a:r>
            <a:r>
              <a:rPr lang="en-US" b="0" i="0" dirty="0" err="1">
                <a:solidFill>
                  <a:srgbClr val="333333"/>
                </a:solidFill>
                <a:effectLst/>
                <a:latin typeface="inter-regular"/>
              </a:rPr>
              <a:t>It</a:t>
            </a:r>
            <a:r>
              <a:rPr lang="en-US" b="0" i="0" dirty="0">
                <a:solidFill>
                  <a:srgbClr val="333333"/>
                </a:solidFill>
                <a:effectLst/>
                <a:latin typeface="inter-regular"/>
              </a:rPr>
              <a:t> allows us to cluster the data into different groups and a convenient way to discover the categories of groups in the unlabeled dataset on its own without the need for any training.</a:t>
            </a:r>
          </a:p>
          <a:p>
            <a:pPr algn="just"/>
            <a:r>
              <a:rPr lang="en-US" b="0" i="0" dirty="0">
                <a:solidFill>
                  <a:srgbClr val="333333"/>
                </a:solidFill>
                <a:effectLst/>
                <a:latin typeface="inter-regular"/>
              </a:rPr>
              <a:t>It is a centroid-based algorithm, where each cluster is associated with a centroid. The main aim of this algorithm is to minimize the sum of distances between the data point and their corresponding clusters.</a:t>
            </a:r>
          </a:p>
          <a:p>
            <a:pPr algn="just"/>
            <a:r>
              <a:rPr lang="en-US" b="0" i="0" dirty="0">
                <a:solidFill>
                  <a:srgbClr val="333333"/>
                </a:solidFill>
                <a:effectLst/>
                <a:latin typeface="inter-regular"/>
              </a:rPr>
              <a:t>The algorithm takes the unlabeled dataset as input, divides the dataset into k-number of clusters, and repeats the process until it does not find the best clusters. The value of k should be predetermined in this algorithm.</a:t>
            </a:r>
          </a:p>
          <a:p>
            <a:pPr algn="just"/>
            <a:r>
              <a:rPr lang="en-US" b="0" i="0" dirty="0">
                <a:solidFill>
                  <a:srgbClr val="333333"/>
                </a:solidFill>
                <a:effectLst/>
                <a:latin typeface="inter-regular"/>
              </a:rPr>
              <a:t>The k-means </a:t>
            </a:r>
            <a:r>
              <a:rPr lang="en-US" b="0" i="0" u="none" strike="noStrike" dirty="0">
                <a:solidFill>
                  <a:srgbClr val="008000"/>
                </a:solidFill>
                <a:effectLst/>
                <a:latin typeface="inter-regular"/>
                <a:hlinkClick r:id="rId4"/>
              </a:rPr>
              <a:t>clustering</a:t>
            </a:r>
            <a:r>
              <a:rPr lang="en-US" b="0" i="0" dirty="0">
                <a:solidFill>
                  <a:srgbClr val="333333"/>
                </a:solidFill>
                <a:effectLst/>
                <a:latin typeface="inter-regular"/>
              </a:rPr>
              <a:t> algorithm mainly performs two tasks:</a:t>
            </a:r>
          </a:p>
          <a:p>
            <a:pPr algn="just">
              <a:buFont typeface="Arial" panose="020B0604020202020204" pitchFamily="34" charset="0"/>
              <a:buChar char="•"/>
            </a:pPr>
            <a:r>
              <a:rPr lang="en-US" b="0" i="0" dirty="0">
                <a:solidFill>
                  <a:srgbClr val="000000"/>
                </a:solidFill>
                <a:effectLst/>
                <a:latin typeface="inter-regular"/>
              </a:rPr>
              <a:t>Determines the best value for K center points or centroids by an iterative process.</a:t>
            </a:r>
          </a:p>
          <a:p>
            <a:pPr algn="just">
              <a:buFont typeface="Arial" panose="020B0604020202020204" pitchFamily="34" charset="0"/>
              <a:buChar char="•"/>
            </a:pPr>
            <a:r>
              <a:rPr lang="en-US" b="0" i="0" dirty="0">
                <a:solidFill>
                  <a:srgbClr val="000000"/>
                </a:solidFill>
                <a:effectLst/>
                <a:latin typeface="inter-regular"/>
              </a:rPr>
              <a:t>Assigns each data point to its closest k-center. Those data points which are near to the particular k-center, create a cluster.</a:t>
            </a:r>
          </a:p>
          <a:p>
            <a:pPr algn="just"/>
            <a:r>
              <a:rPr lang="en-US" b="0" i="0" dirty="0">
                <a:solidFill>
                  <a:srgbClr val="333333"/>
                </a:solidFill>
                <a:effectLst/>
                <a:latin typeface="inter-regular"/>
              </a:rPr>
              <a:t>Hence each cluster has datapoints with some commonalities, and it is away from other clusters.</a:t>
            </a:r>
          </a:p>
          <a:p>
            <a:endParaRPr lang="en-IN" dirty="0"/>
          </a:p>
          <a:p>
            <a:pPr algn="just"/>
            <a:r>
              <a:rPr lang="en-US" b="0" i="0" dirty="0">
                <a:solidFill>
                  <a:srgbClr val="610B38"/>
                </a:solidFill>
                <a:effectLst/>
                <a:latin typeface="erdana"/>
              </a:rPr>
              <a:t>How does the K-Means Algorithm Work?</a:t>
            </a:r>
          </a:p>
          <a:p>
            <a:pPr algn="just"/>
            <a:r>
              <a:rPr lang="en-US" b="0" i="0" dirty="0">
                <a:solidFill>
                  <a:srgbClr val="333333"/>
                </a:solidFill>
                <a:effectLst/>
                <a:latin typeface="inter-regular"/>
              </a:rPr>
              <a:t>The working of the K-Means algorithm is explained in the below steps:</a:t>
            </a:r>
          </a:p>
          <a:p>
            <a:pPr algn="just"/>
            <a:r>
              <a:rPr lang="en-US" b="1" i="0" dirty="0">
                <a:solidFill>
                  <a:srgbClr val="333333"/>
                </a:solidFill>
                <a:effectLst/>
                <a:latin typeface="inter-bold"/>
              </a:rPr>
              <a:t>Step-1:</a:t>
            </a:r>
            <a:r>
              <a:rPr lang="en-US" b="0" i="0" dirty="0">
                <a:solidFill>
                  <a:srgbClr val="333333"/>
                </a:solidFill>
                <a:effectLst/>
                <a:latin typeface="inter-regular"/>
              </a:rPr>
              <a:t> Select the number K to decide the number of clusters.</a:t>
            </a:r>
          </a:p>
          <a:p>
            <a:pPr algn="just"/>
            <a:r>
              <a:rPr lang="en-US" b="1" i="0" dirty="0">
                <a:solidFill>
                  <a:srgbClr val="333333"/>
                </a:solidFill>
                <a:effectLst/>
                <a:latin typeface="inter-bold"/>
              </a:rPr>
              <a:t>Step-2:</a:t>
            </a:r>
            <a:r>
              <a:rPr lang="en-US" b="0" i="0" dirty="0">
                <a:solidFill>
                  <a:srgbClr val="333333"/>
                </a:solidFill>
                <a:effectLst/>
                <a:latin typeface="inter-regular"/>
              </a:rPr>
              <a:t> Select random K points or centroids. (It can be other from the input dataset).</a:t>
            </a:r>
          </a:p>
          <a:p>
            <a:pPr algn="just"/>
            <a:r>
              <a:rPr lang="en-US" b="1" i="0" dirty="0">
                <a:solidFill>
                  <a:srgbClr val="333333"/>
                </a:solidFill>
                <a:effectLst/>
                <a:latin typeface="inter-bold"/>
              </a:rPr>
              <a:t>Step-3:</a:t>
            </a:r>
            <a:r>
              <a:rPr lang="en-US" b="0" i="0" dirty="0">
                <a:solidFill>
                  <a:srgbClr val="333333"/>
                </a:solidFill>
                <a:effectLst/>
                <a:latin typeface="inter-regular"/>
              </a:rPr>
              <a:t> Assign each data point to their closest centroid, which will form the predefined K clusters.</a:t>
            </a:r>
          </a:p>
          <a:p>
            <a:pPr algn="just"/>
            <a:r>
              <a:rPr lang="en-US" b="1" i="0" dirty="0">
                <a:solidFill>
                  <a:srgbClr val="333333"/>
                </a:solidFill>
                <a:effectLst/>
                <a:latin typeface="inter-bold"/>
              </a:rPr>
              <a:t>Step-4:</a:t>
            </a:r>
            <a:r>
              <a:rPr lang="en-US" b="0" i="0" dirty="0">
                <a:solidFill>
                  <a:srgbClr val="333333"/>
                </a:solidFill>
                <a:effectLst/>
                <a:latin typeface="inter-regular"/>
              </a:rPr>
              <a:t> Calculate the variance and place a new centroid of each cluster.</a:t>
            </a:r>
          </a:p>
          <a:p>
            <a:pPr algn="just"/>
            <a:r>
              <a:rPr lang="en-US" b="1" i="0" dirty="0">
                <a:solidFill>
                  <a:srgbClr val="333333"/>
                </a:solidFill>
                <a:effectLst/>
                <a:latin typeface="inter-bold"/>
              </a:rPr>
              <a:t>Step-5:</a:t>
            </a:r>
            <a:r>
              <a:rPr lang="en-US" b="0" i="0" dirty="0">
                <a:solidFill>
                  <a:srgbClr val="333333"/>
                </a:solidFill>
                <a:effectLst/>
                <a:latin typeface="inter-regular"/>
              </a:rPr>
              <a:t> Repeat the third steps, which means reassign each datapoint to the new closest centroid of each cluster.</a:t>
            </a:r>
          </a:p>
          <a:p>
            <a:pPr algn="just"/>
            <a:r>
              <a:rPr lang="en-US" b="1" i="0" dirty="0">
                <a:solidFill>
                  <a:srgbClr val="333333"/>
                </a:solidFill>
                <a:effectLst/>
                <a:latin typeface="inter-bold"/>
              </a:rPr>
              <a:t>Step-6:</a:t>
            </a:r>
            <a:r>
              <a:rPr lang="en-US" b="0" i="0" dirty="0">
                <a:solidFill>
                  <a:srgbClr val="333333"/>
                </a:solidFill>
                <a:effectLst/>
                <a:latin typeface="inter-regular"/>
              </a:rPr>
              <a:t> If any reassignment occurs, then go to step-4 else go to FINISH.</a:t>
            </a:r>
          </a:p>
          <a:p>
            <a:pPr algn="just"/>
            <a:r>
              <a:rPr lang="en-US" b="1" i="0" dirty="0">
                <a:solidFill>
                  <a:srgbClr val="333333"/>
                </a:solidFill>
                <a:effectLst/>
                <a:latin typeface="inter-bold"/>
              </a:rPr>
              <a:t>Step-7</a:t>
            </a:r>
            <a:r>
              <a:rPr lang="en-US" b="0" i="0" dirty="0">
                <a:solidFill>
                  <a:srgbClr val="333333"/>
                </a:solidFill>
                <a:effectLst/>
                <a:latin typeface="inter-regular"/>
              </a:rPr>
              <a:t>: The model is ready.</a:t>
            </a:r>
          </a:p>
          <a:p>
            <a:pPr algn="just"/>
            <a:r>
              <a:rPr lang="en-US" b="0" i="0" dirty="0">
                <a:solidFill>
                  <a:srgbClr val="333333"/>
                </a:solidFill>
                <a:effectLst/>
                <a:latin typeface="inter-regular"/>
              </a:rPr>
              <a:t>Let's understand the above steps by considering the visual plots:</a:t>
            </a:r>
          </a:p>
          <a:p>
            <a:pPr algn="just"/>
            <a:r>
              <a:rPr lang="en-US" b="0" i="0" dirty="0">
                <a:solidFill>
                  <a:srgbClr val="333333"/>
                </a:solidFill>
                <a:effectLst/>
                <a:latin typeface="inter-regular"/>
              </a:rPr>
              <a:t>Suppose we have two variables M1 and M2. The x-y axis scatter plot of these two variables is given below:</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62</a:t>
            </a:fld>
            <a:endParaRPr lang="en-IN"/>
          </a:p>
        </p:txBody>
      </p:sp>
    </p:spTree>
    <p:extLst>
      <p:ext uri="{BB962C8B-B14F-4D97-AF65-F5344CB8AC3E}">
        <p14:creationId xmlns:p14="http://schemas.microsoft.com/office/powerpoint/2010/main" val="216161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Suppose we have two variables M1 and M2. The x-y axis scatter plot of these two variables is given below:</a:t>
            </a:r>
          </a:p>
          <a:p>
            <a:endParaRPr lang="en-US" dirty="0"/>
          </a:p>
          <a:p>
            <a:pPr algn="just">
              <a:buFont typeface="Arial" panose="020B0604020202020204" pitchFamily="34" charset="0"/>
              <a:buChar char="•"/>
            </a:pPr>
            <a:r>
              <a:rPr lang="en-US" b="0" i="0" dirty="0">
                <a:solidFill>
                  <a:srgbClr val="000000"/>
                </a:solidFill>
                <a:effectLst/>
                <a:latin typeface="inter-regular"/>
              </a:rPr>
              <a:t>Let's take number k of clusters, i.e., K=2, to identify the dataset and to put them into different clusters. It means here we will try to group these datasets into two different clusters.</a:t>
            </a:r>
          </a:p>
          <a:p>
            <a:pPr algn="just">
              <a:buFont typeface="Arial" panose="020B0604020202020204" pitchFamily="34" charset="0"/>
              <a:buChar char="•"/>
            </a:pPr>
            <a:r>
              <a:rPr lang="en-US" b="0" i="0" dirty="0">
                <a:solidFill>
                  <a:srgbClr val="000000"/>
                </a:solidFill>
                <a:effectLst/>
                <a:latin typeface="inter-regular"/>
              </a:rPr>
              <a:t>We need to choose some random k points or centroid to form the cluster. These points can be either the points from the dataset or any other point. So, here we are selecting the below two points as k points, which are not the part of our dataset. Consider the below image:</a:t>
            </a:r>
          </a:p>
          <a:p>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63</a:t>
            </a:fld>
            <a:endParaRPr lang="en-IN"/>
          </a:p>
        </p:txBody>
      </p:sp>
    </p:spTree>
    <p:extLst>
      <p:ext uri="{BB962C8B-B14F-4D97-AF65-F5344CB8AC3E}">
        <p14:creationId xmlns:p14="http://schemas.microsoft.com/office/powerpoint/2010/main" val="10977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Now we will assign each data point of the scatter plot to its closest K-point or centroid. We will compute it by applying some mathematics that we have studied to calculate the distance between two points. So, we will draw a median between both the centroids. Consider the below image:</a:t>
            </a:r>
          </a:p>
          <a:p>
            <a:endParaRPr lang="en-US" b="0" i="0" dirty="0">
              <a:solidFill>
                <a:srgbClr val="000000"/>
              </a:solidFill>
              <a:effectLst/>
              <a:latin typeface="inter-regular"/>
            </a:endParaRPr>
          </a:p>
          <a:p>
            <a:r>
              <a:rPr lang="en-US" b="0" i="0" dirty="0">
                <a:solidFill>
                  <a:srgbClr val="333333"/>
                </a:solidFill>
                <a:effectLst/>
                <a:latin typeface="inter-regular"/>
              </a:rPr>
              <a:t>From the above image, it is clear that points left side of the line is near to the K1 or blue centroid, and points to the right of the line are close to the yellow centroid. Let's color them as blue and yellow for clear visualization</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64</a:t>
            </a:fld>
            <a:endParaRPr lang="en-IN"/>
          </a:p>
        </p:txBody>
      </p:sp>
    </p:spTree>
    <p:extLst>
      <p:ext uri="{BB962C8B-B14F-4D97-AF65-F5344CB8AC3E}">
        <p14:creationId xmlns:p14="http://schemas.microsoft.com/office/powerpoint/2010/main" val="3422802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As we need to find the closest cluster, so we will repeat the process by choosing </a:t>
            </a:r>
            <a:r>
              <a:rPr lang="en-US" b="1" i="0" dirty="0">
                <a:solidFill>
                  <a:srgbClr val="000000"/>
                </a:solidFill>
                <a:effectLst/>
                <a:latin typeface="inter-bold"/>
              </a:rPr>
              <a:t>a new centroid</a:t>
            </a:r>
            <a:r>
              <a:rPr lang="en-US" b="0" i="0" dirty="0">
                <a:solidFill>
                  <a:srgbClr val="000000"/>
                </a:solidFill>
                <a:effectLst/>
                <a:latin typeface="inter-regular"/>
              </a:rPr>
              <a:t>. To choose the new centroids, we will compute the center of gravity of these centroids, and will find new centroids as below:</a:t>
            </a:r>
          </a:p>
          <a:p>
            <a:endParaRPr lang="en-US" b="0" i="0" dirty="0">
              <a:solidFill>
                <a:srgbClr val="000000"/>
              </a:solidFill>
              <a:effectLst/>
              <a:latin typeface="inter-regular"/>
            </a:endParaRPr>
          </a:p>
          <a:p>
            <a:r>
              <a:rPr lang="en-US" b="0" i="0" dirty="0">
                <a:solidFill>
                  <a:srgbClr val="000000"/>
                </a:solidFill>
                <a:effectLst/>
                <a:latin typeface="inter-regular"/>
              </a:rPr>
              <a:t>Next, we will reassign each datapoint to the new centroid. For this, we will repeat the same process of finding a median line. The median will be like below image:</a:t>
            </a:r>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65</a:t>
            </a:fld>
            <a:endParaRPr lang="en-IN"/>
          </a:p>
        </p:txBody>
      </p:sp>
    </p:spTree>
    <p:extLst>
      <p:ext uri="{BB962C8B-B14F-4D97-AF65-F5344CB8AC3E}">
        <p14:creationId xmlns:p14="http://schemas.microsoft.com/office/powerpoint/2010/main" val="2687353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From the above image, we can see, one yellow point is on the left side of the line, and two blue points are right to the line. So, these three points will be assigned to new centroids.</a:t>
            </a: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As reassignment has taken place, so we will again go to the step-4, which is finding new centroids or K-points.</a:t>
            </a:r>
          </a:p>
          <a:p>
            <a:pPr algn="just">
              <a:buFont typeface="Arial" panose="020B0604020202020204" pitchFamily="34" charset="0"/>
              <a:buChar char="•"/>
            </a:pPr>
            <a:r>
              <a:rPr lang="en-US" b="0" i="0" dirty="0">
                <a:solidFill>
                  <a:srgbClr val="000000"/>
                </a:solidFill>
                <a:effectLst/>
                <a:latin typeface="inter-regular"/>
              </a:rPr>
              <a:t>We will repeat the process by finding the center of gravity of centroids, so the new centroids will be as shown in the below image:</a:t>
            </a:r>
          </a:p>
          <a:p>
            <a:pPr algn="just"/>
            <a:endParaRPr lang="en-US" b="0" i="0" dirty="0">
              <a:solidFill>
                <a:srgbClr val="333333"/>
              </a:solidFill>
              <a:effectLst/>
              <a:latin typeface="inter-regular"/>
            </a:endParaRPr>
          </a:p>
          <a:p>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66</a:t>
            </a:fld>
            <a:endParaRPr lang="en-IN"/>
          </a:p>
        </p:txBody>
      </p:sp>
    </p:spTree>
    <p:extLst>
      <p:ext uri="{BB962C8B-B14F-4D97-AF65-F5344CB8AC3E}">
        <p14:creationId xmlns:p14="http://schemas.microsoft.com/office/powerpoint/2010/main" val="1555912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As we got the new centroids so again will draw the median line and reassign the data points. So, the image will be:</a:t>
            </a:r>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67</a:t>
            </a:fld>
            <a:endParaRPr lang="en-IN"/>
          </a:p>
        </p:txBody>
      </p:sp>
    </p:spTree>
    <p:extLst>
      <p:ext uri="{BB962C8B-B14F-4D97-AF65-F5344CB8AC3E}">
        <p14:creationId xmlns:p14="http://schemas.microsoft.com/office/powerpoint/2010/main" val="3744665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inter-regular"/>
              </a:rPr>
              <a:t>The Elbow method is one of the most popular ways to find the optimal number of clusters. This method uses the concept of WCSS value. </a:t>
            </a:r>
            <a:r>
              <a:rPr lang="en-US" b="1" i="0" dirty="0">
                <a:solidFill>
                  <a:srgbClr val="333333"/>
                </a:solidFill>
                <a:effectLst/>
                <a:latin typeface="inter-bold"/>
              </a:rPr>
              <a:t>WCSS</a:t>
            </a:r>
            <a:r>
              <a:rPr lang="en-US" b="0" i="0" dirty="0">
                <a:solidFill>
                  <a:srgbClr val="333333"/>
                </a:solidFill>
                <a:effectLst/>
                <a:latin typeface="inter-regular"/>
              </a:rPr>
              <a:t> stands for </a:t>
            </a:r>
            <a:r>
              <a:rPr lang="en-US" b="1" i="0" dirty="0">
                <a:solidFill>
                  <a:srgbClr val="333333"/>
                </a:solidFill>
                <a:effectLst/>
                <a:latin typeface="inter-bold"/>
              </a:rPr>
              <a:t>Within Cluster Sum of Squares</a:t>
            </a:r>
            <a:r>
              <a:rPr lang="en-US" b="0" i="0" dirty="0">
                <a:solidFill>
                  <a:srgbClr val="333333"/>
                </a:solidFill>
                <a:effectLst/>
                <a:latin typeface="inter-regular"/>
              </a:rPr>
              <a:t>, which defines the total variations within a cluster. The formula to calculate the value of WCSS (for 3 clusters) is given below:</a:t>
            </a:r>
          </a:p>
          <a:p>
            <a:endParaRPr lang="en-US" b="0" i="0" dirty="0">
              <a:solidFill>
                <a:srgbClr val="333333"/>
              </a:solidFill>
              <a:effectLst/>
              <a:latin typeface="inter-regular"/>
            </a:endParaRPr>
          </a:p>
          <a:p>
            <a:endParaRPr lang="en-US" b="0" i="0" dirty="0">
              <a:solidFill>
                <a:srgbClr val="333333"/>
              </a:solidFill>
              <a:effectLst/>
              <a:latin typeface="inter-regular"/>
            </a:endParaRPr>
          </a:p>
          <a:p>
            <a:pPr algn="just"/>
            <a:r>
              <a:rPr lang="en-US" b="0" i="0" dirty="0">
                <a:solidFill>
                  <a:srgbClr val="333333"/>
                </a:solidFill>
                <a:effectLst/>
                <a:latin typeface="inter-regular"/>
              </a:rPr>
              <a:t>In the above formula of WCSS,</a:t>
            </a:r>
          </a:p>
          <a:p>
            <a:pPr algn="just"/>
            <a:r>
              <a:rPr lang="en-US" b="0" i="0" dirty="0">
                <a:solidFill>
                  <a:srgbClr val="333333"/>
                </a:solidFill>
                <a:effectLst/>
                <a:latin typeface="inter-regular"/>
              </a:rPr>
              <a:t>∑</a:t>
            </a:r>
            <a:r>
              <a:rPr lang="en-US" b="0" i="0" baseline="-25000" dirty="0">
                <a:solidFill>
                  <a:srgbClr val="333333"/>
                </a:solidFill>
                <a:effectLst/>
                <a:latin typeface="inter-regular"/>
              </a:rPr>
              <a:t>Pi in Cluster1</a:t>
            </a:r>
            <a:r>
              <a:rPr lang="en-US" b="0" i="0" dirty="0">
                <a:solidFill>
                  <a:srgbClr val="333333"/>
                </a:solidFill>
                <a:effectLst/>
                <a:latin typeface="inter-regular"/>
              </a:rPr>
              <a:t> distance(P</a:t>
            </a:r>
            <a:r>
              <a:rPr lang="en-US" b="0" i="0" baseline="-25000" dirty="0">
                <a:solidFill>
                  <a:srgbClr val="333333"/>
                </a:solidFill>
                <a:effectLst/>
                <a:latin typeface="inter-regular"/>
              </a:rPr>
              <a:t>i</a:t>
            </a:r>
            <a:r>
              <a:rPr lang="en-US" b="0" i="0" dirty="0">
                <a:solidFill>
                  <a:srgbClr val="333333"/>
                </a:solidFill>
                <a:effectLst/>
                <a:latin typeface="inter-regular"/>
              </a:rPr>
              <a:t> C</a:t>
            </a:r>
            <a:r>
              <a:rPr lang="en-US" b="0" i="0" baseline="-25000" dirty="0">
                <a:solidFill>
                  <a:srgbClr val="333333"/>
                </a:solidFill>
                <a:effectLst/>
                <a:latin typeface="inter-regular"/>
              </a:rPr>
              <a:t>1</a:t>
            </a:r>
            <a:r>
              <a:rPr lang="en-US" b="0" i="0" dirty="0">
                <a:solidFill>
                  <a:srgbClr val="333333"/>
                </a:solidFill>
                <a:effectLst/>
                <a:latin typeface="inter-regular"/>
              </a:rPr>
              <a:t>)</a:t>
            </a:r>
            <a:r>
              <a:rPr lang="en-US" b="0" i="0" baseline="30000" dirty="0">
                <a:solidFill>
                  <a:srgbClr val="333333"/>
                </a:solidFill>
                <a:effectLst/>
                <a:latin typeface="inter-regular"/>
              </a:rPr>
              <a:t>2</a:t>
            </a:r>
            <a:r>
              <a:rPr lang="en-US" b="0" i="0" dirty="0">
                <a:solidFill>
                  <a:srgbClr val="333333"/>
                </a:solidFill>
                <a:effectLst/>
                <a:latin typeface="inter-regular"/>
              </a:rPr>
              <a:t>: It is the sum of the square of the distances between each data point and its centroid within a cluster1 and the same for the other two terms.</a:t>
            </a:r>
          </a:p>
          <a:p>
            <a:pPr algn="just"/>
            <a:r>
              <a:rPr lang="en-US" b="0" i="0" dirty="0">
                <a:solidFill>
                  <a:srgbClr val="333333"/>
                </a:solidFill>
                <a:effectLst/>
                <a:latin typeface="inter-regular"/>
              </a:rPr>
              <a:t>To measure the distance between data points and centroid, we can use any method such as Euclidean distance or Manhattan distance.</a:t>
            </a:r>
          </a:p>
          <a:p>
            <a:pPr algn="just"/>
            <a:r>
              <a:rPr lang="en-US" b="0" i="0" dirty="0">
                <a:solidFill>
                  <a:srgbClr val="333333"/>
                </a:solidFill>
                <a:effectLst/>
                <a:latin typeface="inter-regular"/>
              </a:rPr>
              <a:t>To find the optimal value of clusters, the elbow method follows the below steps:</a:t>
            </a:r>
          </a:p>
          <a:p>
            <a:pPr algn="just">
              <a:buFont typeface="Arial" panose="020B0604020202020204" pitchFamily="34" charset="0"/>
              <a:buChar char="•"/>
            </a:pPr>
            <a:r>
              <a:rPr lang="en-US" b="0" i="0" dirty="0">
                <a:solidFill>
                  <a:srgbClr val="000000"/>
                </a:solidFill>
                <a:effectLst/>
                <a:latin typeface="inter-regular"/>
              </a:rPr>
              <a:t>It executes the K-means clustering on a given dataset for different K values (ranges from 1-10).</a:t>
            </a:r>
          </a:p>
          <a:p>
            <a:pPr algn="just">
              <a:buFont typeface="Arial" panose="020B0604020202020204" pitchFamily="34" charset="0"/>
              <a:buChar char="•"/>
            </a:pPr>
            <a:r>
              <a:rPr lang="en-US" b="0" i="0" dirty="0">
                <a:solidFill>
                  <a:srgbClr val="000000"/>
                </a:solidFill>
                <a:effectLst/>
                <a:latin typeface="inter-regular"/>
              </a:rPr>
              <a:t>For each value of K, calculates the WCSS value.</a:t>
            </a:r>
          </a:p>
          <a:p>
            <a:pPr algn="just">
              <a:buFont typeface="Arial" panose="020B0604020202020204" pitchFamily="34" charset="0"/>
              <a:buChar char="•"/>
            </a:pPr>
            <a:r>
              <a:rPr lang="en-US" b="0" i="0" dirty="0">
                <a:solidFill>
                  <a:srgbClr val="000000"/>
                </a:solidFill>
                <a:effectLst/>
                <a:latin typeface="inter-regular"/>
              </a:rPr>
              <a:t>Plots a curve between calculated WCSS values and the number of clusters K.</a:t>
            </a:r>
          </a:p>
          <a:p>
            <a:pPr algn="just">
              <a:buFont typeface="Arial" panose="020B0604020202020204" pitchFamily="34" charset="0"/>
              <a:buChar char="•"/>
            </a:pPr>
            <a:r>
              <a:rPr lang="en-US" b="0" i="0" dirty="0">
                <a:solidFill>
                  <a:srgbClr val="000000"/>
                </a:solidFill>
                <a:effectLst/>
                <a:latin typeface="inter-regular"/>
              </a:rPr>
              <a:t>The sharp point of bend or a point of the plot looks like an arm, then that point is considered as the best value of K.</a:t>
            </a:r>
          </a:p>
          <a:p>
            <a:pPr algn="just"/>
            <a:r>
              <a:rPr lang="en-US" b="0" i="0" dirty="0">
                <a:solidFill>
                  <a:srgbClr val="333333"/>
                </a:solidFill>
                <a:effectLst/>
                <a:latin typeface="inter-regular"/>
              </a:rPr>
              <a:t>Since the graph shows the sharp bend, which looks like an elbow, hence it is known as the elbow method. The graph for the elbow method looks like the below image: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69</a:t>
            </a:fld>
            <a:endParaRPr lang="en-IN"/>
          </a:p>
        </p:txBody>
      </p:sp>
    </p:spTree>
    <p:extLst>
      <p:ext uri="{BB962C8B-B14F-4D97-AF65-F5344CB8AC3E}">
        <p14:creationId xmlns:p14="http://schemas.microsoft.com/office/powerpoint/2010/main" val="4188526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The </a:t>
            </a:r>
            <a:r>
              <a:rPr lang="en-US" b="0" i="0" dirty="0" err="1">
                <a:solidFill>
                  <a:srgbClr val="333333"/>
                </a:solidFill>
                <a:effectLst/>
                <a:latin typeface="inter-regular"/>
              </a:rPr>
              <a:t>Apriori</a:t>
            </a:r>
            <a:r>
              <a:rPr lang="en-US" b="0" i="0" dirty="0">
                <a:solidFill>
                  <a:srgbClr val="333333"/>
                </a:solidFill>
                <a:effectLst/>
                <a:latin typeface="inter-regular"/>
              </a:rPr>
              <a:t> algorithm uses frequent </a:t>
            </a:r>
            <a:r>
              <a:rPr lang="en-US" b="0" i="0" dirty="0" err="1">
                <a:solidFill>
                  <a:srgbClr val="333333"/>
                </a:solidFill>
                <a:effectLst/>
                <a:latin typeface="inter-regular"/>
              </a:rPr>
              <a:t>itemsets</a:t>
            </a:r>
            <a:r>
              <a:rPr lang="en-US" b="0" i="0" dirty="0">
                <a:solidFill>
                  <a:srgbClr val="333333"/>
                </a:solidFill>
                <a:effectLst/>
                <a:latin typeface="inter-regular"/>
              </a:rPr>
              <a:t> to generate association rules, and it is designed to work on the databases that contain transactions. With the help of these association rule, it determines how strongly or how weakly two objects are connected. This algorithm uses a </a:t>
            </a:r>
            <a:r>
              <a:rPr lang="en-US" b="1" i="0" dirty="0">
                <a:solidFill>
                  <a:srgbClr val="333333"/>
                </a:solidFill>
                <a:effectLst/>
                <a:latin typeface="inter-bold"/>
              </a:rPr>
              <a:t>breadth-first search</a:t>
            </a:r>
            <a:r>
              <a:rPr lang="en-US" b="0" i="0" dirty="0">
                <a:solidFill>
                  <a:srgbClr val="333333"/>
                </a:solidFill>
                <a:effectLst/>
                <a:latin typeface="inter-regular"/>
              </a:rPr>
              <a:t> and </a:t>
            </a:r>
            <a:r>
              <a:rPr lang="en-US" b="1" i="0" dirty="0">
                <a:solidFill>
                  <a:srgbClr val="333333"/>
                </a:solidFill>
                <a:effectLst/>
                <a:latin typeface="inter-bold"/>
              </a:rPr>
              <a:t>Hash Tree</a:t>
            </a:r>
            <a:r>
              <a:rPr lang="en-US" b="0" i="0" dirty="0">
                <a:solidFill>
                  <a:srgbClr val="333333"/>
                </a:solidFill>
                <a:effectLst/>
                <a:latin typeface="inter-regular"/>
              </a:rPr>
              <a:t> to calculate the itemset associations efficiently. It is the iterative process for finding the frequent </a:t>
            </a:r>
            <a:r>
              <a:rPr lang="en-US" b="0" i="0" dirty="0" err="1">
                <a:solidFill>
                  <a:srgbClr val="333333"/>
                </a:solidFill>
                <a:effectLst/>
                <a:latin typeface="inter-regular"/>
              </a:rPr>
              <a:t>itemsets</a:t>
            </a:r>
            <a:r>
              <a:rPr lang="en-US" b="0" i="0" dirty="0">
                <a:solidFill>
                  <a:srgbClr val="333333"/>
                </a:solidFill>
                <a:effectLst/>
                <a:latin typeface="inter-regular"/>
              </a:rPr>
              <a:t> from the large dataset.</a:t>
            </a:r>
          </a:p>
          <a:p>
            <a:pPr algn="just"/>
            <a:r>
              <a:rPr lang="en-US" b="0" i="0" dirty="0">
                <a:solidFill>
                  <a:srgbClr val="333333"/>
                </a:solidFill>
                <a:effectLst/>
                <a:latin typeface="inter-regular"/>
              </a:rPr>
              <a:t>This algorithm was given by the </a:t>
            </a:r>
            <a:r>
              <a:rPr lang="en-US" b="1" i="0" dirty="0">
                <a:solidFill>
                  <a:srgbClr val="333333"/>
                </a:solidFill>
                <a:effectLst/>
                <a:latin typeface="inter-bold"/>
              </a:rPr>
              <a:t>R. Agrawal</a:t>
            </a:r>
            <a:r>
              <a:rPr lang="en-US" b="0" i="0" dirty="0">
                <a:solidFill>
                  <a:srgbClr val="333333"/>
                </a:solidFill>
                <a:effectLst/>
                <a:latin typeface="inter-regular"/>
              </a:rPr>
              <a:t> and </a:t>
            </a:r>
            <a:r>
              <a:rPr lang="en-US" b="1" i="0" dirty="0">
                <a:solidFill>
                  <a:srgbClr val="333333"/>
                </a:solidFill>
                <a:effectLst/>
                <a:latin typeface="inter-bold"/>
              </a:rPr>
              <a:t>Srikant</a:t>
            </a:r>
            <a:r>
              <a:rPr lang="en-US" b="0" i="0" dirty="0">
                <a:solidFill>
                  <a:srgbClr val="333333"/>
                </a:solidFill>
                <a:effectLst/>
                <a:latin typeface="inter-regular"/>
              </a:rPr>
              <a:t> in the year </a:t>
            </a:r>
            <a:r>
              <a:rPr lang="en-US" b="1" i="0" dirty="0">
                <a:solidFill>
                  <a:srgbClr val="333333"/>
                </a:solidFill>
                <a:effectLst/>
                <a:latin typeface="inter-bold"/>
              </a:rPr>
              <a:t>1994</a:t>
            </a:r>
            <a:r>
              <a:rPr lang="en-US" b="0" i="0" dirty="0">
                <a:solidFill>
                  <a:srgbClr val="333333"/>
                </a:solidFill>
                <a:effectLst/>
                <a:latin typeface="inter-regular"/>
              </a:rPr>
              <a:t>. It is mainly used for </a:t>
            </a:r>
            <a:r>
              <a:rPr lang="en-US" b="0" i="1" dirty="0">
                <a:solidFill>
                  <a:srgbClr val="333333"/>
                </a:solidFill>
                <a:effectLst/>
                <a:latin typeface="inter-regular"/>
              </a:rPr>
              <a:t>market basket analysis</a:t>
            </a:r>
            <a:r>
              <a:rPr lang="en-US" b="0" i="0" dirty="0">
                <a:solidFill>
                  <a:srgbClr val="333333"/>
                </a:solidFill>
                <a:effectLst/>
                <a:latin typeface="inter-regular"/>
              </a:rPr>
              <a:t> and helps to find those products that can be bought together. It can also be used in the healthcare field to find drug reactions for patients.</a:t>
            </a:r>
          </a:p>
          <a:p>
            <a:pPr algn="just"/>
            <a:r>
              <a:rPr lang="en-US" b="1" i="0" dirty="0">
                <a:solidFill>
                  <a:srgbClr val="333333"/>
                </a:solidFill>
                <a:effectLst/>
                <a:latin typeface="inter-bold"/>
              </a:rPr>
              <a:t>What is Frequent Itemset?</a:t>
            </a:r>
            <a:endParaRPr lang="en-US" b="0" i="0" dirty="0">
              <a:solidFill>
                <a:srgbClr val="333333"/>
              </a:solidFill>
              <a:effectLst/>
              <a:latin typeface="inter-regular"/>
            </a:endParaRPr>
          </a:p>
          <a:p>
            <a:pPr algn="just"/>
            <a:r>
              <a:rPr lang="en-US" b="0" i="0" dirty="0">
                <a:solidFill>
                  <a:srgbClr val="333333"/>
                </a:solidFill>
                <a:effectLst/>
                <a:latin typeface="inter-regular"/>
              </a:rPr>
              <a:t>Frequent </a:t>
            </a:r>
            <a:r>
              <a:rPr lang="en-US" b="0" i="0" dirty="0" err="1">
                <a:solidFill>
                  <a:srgbClr val="333333"/>
                </a:solidFill>
                <a:effectLst/>
                <a:latin typeface="inter-regular"/>
              </a:rPr>
              <a:t>itemsets</a:t>
            </a:r>
            <a:r>
              <a:rPr lang="en-US" b="0" i="0" dirty="0">
                <a:solidFill>
                  <a:srgbClr val="333333"/>
                </a:solidFill>
                <a:effectLst/>
                <a:latin typeface="inter-regular"/>
              </a:rPr>
              <a:t> are those items whose support is greater than the threshold value or user-specified minimum support. It means if A &amp; B are the frequent </a:t>
            </a:r>
            <a:r>
              <a:rPr lang="en-US" b="0" i="0" dirty="0" err="1">
                <a:solidFill>
                  <a:srgbClr val="333333"/>
                </a:solidFill>
                <a:effectLst/>
                <a:latin typeface="inter-regular"/>
              </a:rPr>
              <a:t>itemsets</a:t>
            </a:r>
            <a:r>
              <a:rPr lang="en-US" b="0" i="0" dirty="0">
                <a:solidFill>
                  <a:srgbClr val="333333"/>
                </a:solidFill>
                <a:effectLst/>
                <a:latin typeface="inter-regular"/>
              </a:rPr>
              <a:t> together, then individually A and B should also be the frequent itemset.</a:t>
            </a:r>
          </a:p>
          <a:p>
            <a:pPr algn="just"/>
            <a:r>
              <a:rPr lang="en-US" b="0" i="0" dirty="0">
                <a:solidFill>
                  <a:srgbClr val="333333"/>
                </a:solidFill>
                <a:effectLst/>
                <a:latin typeface="inter-regular"/>
              </a:rPr>
              <a:t>Suppose there are the two transactions: A= {1,2,3,4,5}, and B= {2,3,7}, in these two transactions, 2 and 3 are the frequent </a:t>
            </a:r>
            <a:r>
              <a:rPr lang="en-US" b="0" i="0" dirty="0" err="1">
                <a:solidFill>
                  <a:srgbClr val="333333"/>
                </a:solidFill>
                <a:effectLst/>
                <a:latin typeface="inter-regular"/>
              </a:rPr>
              <a:t>itemsets</a:t>
            </a:r>
            <a:r>
              <a:rPr lang="en-US" b="0" i="0" dirty="0">
                <a:solidFill>
                  <a:srgbClr val="333333"/>
                </a:solidFill>
                <a:effectLst/>
                <a:latin typeface="inter-regular"/>
              </a:rPr>
              <a:t>.</a:t>
            </a:r>
          </a:p>
          <a:p>
            <a:endParaRPr lang="en-IN" dirty="0"/>
          </a:p>
          <a:p>
            <a:r>
              <a:rPr lang="en-US" b="0" i="0" dirty="0">
                <a:solidFill>
                  <a:srgbClr val="D1D5DB"/>
                </a:solidFill>
                <a:effectLst/>
                <a:latin typeface="Söhne"/>
              </a:rPr>
              <a:t>Support is a measure of how frequently an itemset (a set of items) appears in the dataset. It indicates the proportion of transactions in which the itemset occurs. </a:t>
            </a:r>
          </a:p>
          <a:p>
            <a:endParaRPr lang="en-US" b="0" i="0" dirty="0">
              <a:solidFill>
                <a:srgbClr val="D1D5DB"/>
              </a:solidFill>
              <a:effectLst/>
              <a:latin typeface="Söhne"/>
            </a:endParaRPr>
          </a:p>
          <a:p>
            <a:r>
              <a:rPr lang="en-US" b="1" i="0" dirty="0">
                <a:effectLst/>
                <a:latin typeface="Söhne"/>
              </a:rPr>
              <a:t>Confidence</a:t>
            </a:r>
            <a:r>
              <a:rPr lang="en-US" b="0" i="0" dirty="0">
                <a:solidFill>
                  <a:srgbClr val="D1D5DB"/>
                </a:solidFill>
                <a:effectLst/>
                <a:latin typeface="Söhne"/>
              </a:rPr>
              <a:t>: Confidence measures how often a certain association rule holds true. An association rule has the form "If A then B," where A and B are </a:t>
            </a:r>
            <a:r>
              <a:rPr lang="en-US" b="0" i="0" dirty="0" err="1">
                <a:solidFill>
                  <a:srgbClr val="D1D5DB"/>
                </a:solidFill>
                <a:effectLst/>
                <a:latin typeface="Söhne"/>
              </a:rPr>
              <a:t>itemsets</a:t>
            </a:r>
            <a:r>
              <a:rPr lang="en-US" b="0" i="0" dirty="0">
                <a:solidFill>
                  <a:srgbClr val="D1D5DB"/>
                </a:solidFill>
                <a:effectLst/>
                <a:latin typeface="Söhne"/>
              </a:rPr>
              <a:t>. Confidence quantifies the likelihood that itemset B will appear in a transaction given that itemset A appears in the same transaction. Mathematically, the confidence of a rule A → B is </a:t>
            </a:r>
          </a:p>
          <a:p>
            <a:endParaRPr lang="en-US" b="0" i="0" dirty="0">
              <a:solidFill>
                <a:srgbClr val="D1D5DB"/>
              </a:solidFill>
              <a:effectLst/>
              <a:latin typeface="Söhne"/>
            </a:endParaRPr>
          </a:p>
          <a:p>
            <a:endParaRPr lang="en-US" b="0" i="0" dirty="0">
              <a:solidFill>
                <a:srgbClr val="D1D5DB"/>
              </a:solidFill>
              <a:effectLst/>
              <a:latin typeface="Söhne"/>
            </a:endParaRPr>
          </a:p>
          <a:p>
            <a:pPr algn="l"/>
            <a:r>
              <a:rPr lang="en-US" b="1" i="0" dirty="0">
                <a:solidFill>
                  <a:srgbClr val="D1D5DB"/>
                </a:solidFill>
                <a:effectLst/>
                <a:latin typeface="Söhne"/>
              </a:rPr>
              <a:t>Support</a:t>
            </a:r>
            <a:r>
              <a:rPr lang="en-US" b="0" i="0" dirty="0">
                <a:solidFill>
                  <a:srgbClr val="D1D5DB"/>
                </a:solidFill>
                <a:effectLst/>
                <a:latin typeface="Söhne"/>
              </a:rPr>
              <a:t> is like checking how popular something is among a group. Imagine you have a group of friends, and you want to know how many of them like pizza. If 8 out of 10 friends like pizza, then the support for "pizza" is 8 out of 10, or 80%. It tells you how common or popular the thing (like pizza) is in the group.</a:t>
            </a:r>
          </a:p>
          <a:p>
            <a:pPr algn="l"/>
            <a:r>
              <a:rPr lang="en-US" b="1" i="0" dirty="0">
                <a:solidFill>
                  <a:srgbClr val="D1D5DB"/>
                </a:solidFill>
                <a:effectLst/>
                <a:latin typeface="Söhne"/>
              </a:rPr>
              <a:t>Confidence</a:t>
            </a:r>
            <a:r>
              <a:rPr lang="en-US" b="0" i="0" dirty="0">
                <a:solidFill>
                  <a:srgbClr val="D1D5DB"/>
                </a:solidFill>
                <a:effectLst/>
                <a:latin typeface="Söhne"/>
              </a:rPr>
              <a:t> is about making predictions based on what you know. Let's say you notice that every time your friend Jane eats pizza (A), she also orders a drink (B). Confidence is a way to measure how often your prediction about Jane's drink choice is correct. If you find that out of 10 times Jane eats pizza (A), she orders a drink (B) 9 times, then the confidence is 90%. This means that when Jane eats pizza, there's a pretty good chance she'll also order a drink.</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72</a:t>
            </a:fld>
            <a:endParaRPr lang="en-IN"/>
          </a:p>
        </p:txBody>
      </p:sp>
    </p:spTree>
    <p:extLst>
      <p:ext uri="{BB962C8B-B14F-4D97-AF65-F5344CB8AC3E}">
        <p14:creationId xmlns:p14="http://schemas.microsoft.com/office/powerpoint/2010/main" val="36696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futura-pt"/>
              </a:rPr>
              <a:t>Strong or general artificial intelligence at this point is only theoretical. It’s when machines develop consciousness and decision-making on par (or better) than humans. When strong AI is achieved, the machines won’t rely on human programming to be able to think or accomplish tasks. This is the AI imagined in sci-fi stories such as “I-Robot” and “The Terminator.”</a:t>
            </a:r>
          </a:p>
          <a:p>
            <a:pPr algn="l"/>
            <a:r>
              <a:rPr lang="en-US" b="0" i="0" dirty="0">
                <a:solidFill>
                  <a:srgbClr val="000000"/>
                </a:solidFill>
                <a:effectLst/>
                <a:latin typeface="futura-pt"/>
              </a:rPr>
              <a:t>Additionally, machines with strong AI will be able to exhibit self-awareness and emotions. Ultimately, the goal with general AI is a machine that has intelligence in true human form.</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General AI is currently hypothetical, but when or if it’s realized, machines would have full human cognitive abilities.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Strong AI will have a mind of its own to be able to accomplish any type of task its “mind” can envision.</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Strong AI will be advanced enough to be considered truly intelligent and fully self-aware.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General AI uses clustering and association.</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56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Decision Tree is a </a:t>
            </a:r>
            <a:r>
              <a:rPr lang="en-US" b="1" i="0" dirty="0">
                <a:solidFill>
                  <a:srgbClr val="000000"/>
                </a:solidFill>
                <a:effectLst/>
                <a:latin typeface="inter-bold"/>
              </a:rPr>
              <a:t>Supervised learning technique </a:t>
            </a:r>
            <a:r>
              <a:rPr lang="en-US" b="0" i="0" dirty="0">
                <a:solidFill>
                  <a:srgbClr val="000000"/>
                </a:solidFill>
                <a:effectLst/>
                <a:latin typeface="inter-regular"/>
              </a:rPr>
              <a:t>that can be used for both classification and Regression problems, but mostly it is preferred for solving Classification problems. It is a tree-structured classifier, where</a:t>
            </a:r>
            <a:r>
              <a:rPr lang="en-US" b="1" i="0" dirty="0">
                <a:solidFill>
                  <a:srgbClr val="000000"/>
                </a:solidFill>
                <a:effectLst/>
                <a:latin typeface="inter-bold"/>
              </a:rPr>
              <a:t> internal nodes represent the features of a dataset, branches represent the decision rules</a:t>
            </a:r>
            <a:r>
              <a:rPr lang="en-US" b="0" i="0" dirty="0">
                <a:solidFill>
                  <a:srgbClr val="000000"/>
                </a:solidFill>
                <a:effectLst/>
                <a:latin typeface="inter-regular"/>
              </a:rPr>
              <a:t> and </a:t>
            </a:r>
            <a:r>
              <a:rPr lang="en-US" b="1" i="0" dirty="0">
                <a:solidFill>
                  <a:srgbClr val="000000"/>
                </a:solidFill>
                <a:effectLst/>
                <a:latin typeface="inter-bold"/>
              </a:rPr>
              <a:t>each leaf node represents the outcome.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a Decision tree, there are two nodes, which are the </a:t>
            </a:r>
            <a:r>
              <a:rPr lang="en-US" b="1" i="0" dirty="0">
                <a:solidFill>
                  <a:srgbClr val="000000"/>
                </a:solidFill>
                <a:effectLst/>
                <a:latin typeface="inter-bold"/>
              </a:rPr>
              <a:t>Decision Node</a:t>
            </a:r>
            <a:r>
              <a:rPr lang="en-US" b="0" i="0" dirty="0">
                <a:solidFill>
                  <a:srgbClr val="000000"/>
                </a:solidFill>
                <a:effectLst/>
                <a:latin typeface="inter-regular"/>
              </a:rPr>
              <a:t> and</a:t>
            </a:r>
            <a:r>
              <a:rPr lang="en-US" b="1" i="0" dirty="0">
                <a:solidFill>
                  <a:srgbClr val="000000"/>
                </a:solidFill>
                <a:effectLst/>
                <a:latin typeface="inter-bold"/>
              </a:rPr>
              <a:t> Leaf Node.</a:t>
            </a:r>
            <a:r>
              <a:rPr lang="en-US" b="0" i="0" dirty="0">
                <a:solidFill>
                  <a:srgbClr val="000000"/>
                </a:solidFill>
                <a:effectLst/>
                <a:latin typeface="inter-regular"/>
              </a:rPr>
              <a:t> Decision nodes are used to make any decision and have multiple branches, whereas Leaf nodes are the output of those decisions and do not contain any further branches.</a:t>
            </a:r>
          </a:p>
          <a:p>
            <a:pPr algn="just">
              <a:buFont typeface="Arial" panose="020B0604020202020204" pitchFamily="34" charset="0"/>
              <a:buChar char="•"/>
            </a:pPr>
            <a:r>
              <a:rPr lang="en-US" b="0" i="0" dirty="0">
                <a:solidFill>
                  <a:srgbClr val="000000"/>
                </a:solidFill>
                <a:effectLst/>
                <a:latin typeface="inter-regular"/>
              </a:rPr>
              <a:t>The decisions or the test are performed on the basis of features of the given dataset.</a:t>
            </a:r>
          </a:p>
          <a:p>
            <a:pPr algn="just">
              <a:buFont typeface="Arial" panose="020B0604020202020204" pitchFamily="34" charset="0"/>
              <a:buChar char="•"/>
            </a:pPr>
            <a:r>
              <a:rPr lang="en-US" b="1" i="1" dirty="0">
                <a:solidFill>
                  <a:srgbClr val="000000"/>
                </a:solidFill>
                <a:effectLst/>
                <a:latin typeface="inter-bold"/>
              </a:rPr>
              <a:t>It is a graphical representation for getting all the possible solutions to a problem/decision based on given conditions.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is called a decision tree because, similar to a tree, it starts with the root node, which expands on further branches and constructs a tree-like structure.</a:t>
            </a:r>
          </a:p>
          <a:p>
            <a:pPr algn="just">
              <a:buFont typeface="Arial" panose="020B0604020202020204" pitchFamily="34" charset="0"/>
              <a:buChar char="•"/>
            </a:pPr>
            <a:r>
              <a:rPr lang="en-US" b="0" i="0" dirty="0">
                <a:solidFill>
                  <a:srgbClr val="000000"/>
                </a:solidFill>
                <a:effectLst/>
                <a:latin typeface="inter-regular"/>
              </a:rPr>
              <a:t>In order to build a tree, we use the </a:t>
            </a:r>
            <a:r>
              <a:rPr lang="en-US" b="1" i="0" dirty="0">
                <a:solidFill>
                  <a:srgbClr val="000000"/>
                </a:solidFill>
                <a:effectLst/>
                <a:latin typeface="inter-bold"/>
              </a:rPr>
              <a:t>CART algorithm,</a:t>
            </a:r>
            <a:r>
              <a:rPr lang="en-US" b="0" i="0" dirty="0">
                <a:solidFill>
                  <a:srgbClr val="000000"/>
                </a:solidFill>
                <a:effectLst/>
                <a:latin typeface="inter-regular"/>
              </a:rPr>
              <a:t> which stands for </a:t>
            </a:r>
            <a:r>
              <a:rPr lang="en-US" b="1" i="0" dirty="0">
                <a:solidFill>
                  <a:srgbClr val="000000"/>
                </a:solidFill>
                <a:effectLst/>
                <a:latin typeface="inter-bold"/>
              </a:rPr>
              <a:t>Classification and Regression Tree algorithm.</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 decision tree simply asks a question, and based on the answer (Yes/No), it further split the tree into subtrees.</a:t>
            </a:r>
          </a:p>
          <a:p>
            <a:pPr algn="just">
              <a:buFont typeface="Arial" panose="020B0604020202020204" pitchFamily="34" charset="0"/>
              <a:buChar char="•"/>
            </a:pPr>
            <a:r>
              <a:rPr lang="en-US" b="0" i="0" dirty="0">
                <a:solidFill>
                  <a:srgbClr val="000000"/>
                </a:solidFill>
                <a:effectLst/>
                <a:latin typeface="inter-regular"/>
              </a:rPr>
              <a:t>Below diagram explains the general structure of a decision tree:</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610B4B"/>
                </a:solidFill>
                <a:effectLst/>
                <a:latin typeface="erdana"/>
              </a:rPr>
              <a:t>Why use Decision Trees?</a:t>
            </a:r>
          </a:p>
          <a:p>
            <a:pPr algn="just"/>
            <a:r>
              <a:rPr lang="en-US" b="0" i="0" dirty="0">
                <a:solidFill>
                  <a:srgbClr val="333333"/>
                </a:solidFill>
                <a:effectLst/>
                <a:latin typeface="inter-regular"/>
              </a:rPr>
              <a:t>There are various algorithms in Machine learning, so choosing the best algorithm for the given dataset and problem is the main point to remember while creating a machine learning model. Below are the two reasons for using the Decision tree:</a:t>
            </a:r>
          </a:p>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p>
          <a:p>
            <a:pPr algn="just"/>
            <a:r>
              <a:rPr lang="en-US" b="0" i="0" dirty="0">
                <a:solidFill>
                  <a:srgbClr val="610B4B"/>
                </a:solidFill>
                <a:effectLst/>
                <a:latin typeface="erdana"/>
              </a:rPr>
              <a:t>Decision Tree Terminologies</a:t>
            </a:r>
          </a:p>
          <a:p>
            <a:r>
              <a:rPr lang="en-US" b="1" dirty="0">
                <a:effectLst/>
                <a:latin typeface="inter-bold"/>
              </a:rPr>
              <a:t>Root Node:</a:t>
            </a:r>
            <a:r>
              <a:rPr lang="en-US" dirty="0"/>
              <a:t> Root node is from where the decision tree starts. It represents the entire dataset, which further gets divided into two or more homogeneous </a:t>
            </a:r>
            <a:r>
              <a:rPr lang="en-US" dirty="0" err="1"/>
              <a:t>sets.</a:t>
            </a:r>
            <a:r>
              <a:rPr lang="en-US" b="1" dirty="0" err="1">
                <a:effectLst/>
                <a:latin typeface="inter-bold"/>
              </a:rPr>
              <a:t>Leaf</a:t>
            </a:r>
            <a:r>
              <a:rPr lang="en-US" b="1" dirty="0">
                <a:effectLst/>
                <a:latin typeface="inter-bold"/>
              </a:rPr>
              <a:t> Node:</a:t>
            </a:r>
            <a:r>
              <a:rPr lang="en-US" dirty="0"/>
              <a:t> Leaf nodes are the final output node, and the tree cannot be segregated further after getting a leaf </a:t>
            </a:r>
            <a:r>
              <a:rPr lang="en-US" dirty="0" err="1"/>
              <a:t>node.</a:t>
            </a:r>
            <a:r>
              <a:rPr lang="en-US" b="1" dirty="0" err="1">
                <a:effectLst/>
                <a:latin typeface="inter-bold"/>
              </a:rPr>
              <a:t>Splitting</a:t>
            </a:r>
            <a:r>
              <a:rPr lang="en-US" b="1" dirty="0">
                <a:effectLst/>
                <a:latin typeface="inter-bold"/>
              </a:rPr>
              <a:t>:</a:t>
            </a:r>
            <a:r>
              <a:rPr lang="en-US" dirty="0"/>
              <a:t> Splitting is the process of dividing the decision node/root node into sub-nodes according to the given </a:t>
            </a:r>
            <a:r>
              <a:rPr lang="en-US" dirty="0" err="1"/>
              <a:t>conditions.</a:t>
            </a:r>
            <a:r>
              <a:rPr lang="en-US" b="1" dirty="0" err="1">
                <a:effectLst/>
                <a:latin typeface="inter-bold"/>
              </a:rPr>
              <a:t>Branch</a:t>
            </a:r>
            <a:r>
              <a:rPr lang="en-US" b="1" dirty="0">
                <a:effectLst/>
                <a:latin typeface="inter-bold"/>
              </a:rPr>
              <a:t>/Sub Tree:</a:t>
            </a:r>
            <a:r>
              <a:rPr lang="en-US" dirty="0"/>
              <a:t> A tree formed by splitting the </a:t>
            </a:r>
            <a:r>
              <a:rPr lang="en-US" dirty="0" err="1"/>
              <a:t>tree.</a:t>
            </a:r>
            <a:r>
              <a:rPr lang="en-US" b="1" dirty="0" err="1">
                <a:effectLst/>
                <a:latin typeface="inter-bold"/>
              </a:rPr>
              <a:t>Pruning</a:t>
            </a:r>
            <a:r>
              <a:rPr lang="en-US" b="1" dirty="0">
                <a:effectLst/>
                <a:latin typeface="inter-bold"/>
              </a:rPr>
              <a:t>:</a:t>
            </a:r>
            <a:r>
              <a:rPr lang="en-US" dirty="0"/>
              <a:t> Pruning is the process of removing the unwanted branches from the </a:t>
            </a:r>
            <a:r>
              <a:rPr lang="en-US" dirty="0" err="1"/>
              <a:t>tree.</a:t>
            </a:r>
            <a:r>
              <a:rPr lang="en-US" b="1" dirty="0" err="1">
                <a:effectLst/>
                <a:latin typeface="inter-bold"/>
              </a:rPr>
              <a:t>Parent</a:t>
            </a:r>
            <a:r>
              <a:rPr lang="en-US" b="1" dirty="0">
                <a:effectLst/>
                <a:latin typeface="inter-bold"/>
              </a:rPr>
              <a:t>/Child node:</a:t>
            </a:r>
            <a:r>
              <a:rPr lang="en-US" dirty="0"/>
              <a:t> The root node of the tree is called the parent node, and other nodes are called the child nodes.</a:t>
            </a: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73</a:t>
            </a:fld>
            <a:endParaRPr lang="en-IN"/>
          </a:p>
        </p:txBody>
      </p:sp>
    </p:spTree>
    <p:extLst>
      <p:ext uri="{BB962C8B-B14F-4D97-AF65-F5344CB8AC3E}">
        <p14:creationId xmlns:p14="http://schemas.microsoft.com/office/powerpoint/2010/main" val="3077650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inter-regular"/>
              </a:rPr>
              <a:t>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75</a:t>
            </a:fld>
            <a:endParaRPr lang="en-IN"/>
          </a:p>
        </p:txBody>
      </p:sp>
    </p:spTree>
    <p:extLst>
      <p:ext uri="{BB962C8B-B14F-4D97-AF65-F5344CB8AC3E}">
        <p14:creationId xmlns:p14="http://schemas.microsoft.com/office/powerpoint/2010/main" val="252772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4B"/>
                </a:solidFill>
                <a:effectLst/>
                <a:latin typeface="erdana"/>
              </a:rPr>
              <a:t>1. Information Gain:</a:t>
            </a:r>
          </a:p>
          <a:p>
            <a:pPr algn="just">
              <a:buFont typeface="Arial" panose="020B0604020202020204" pitchFamily="34" charset="0"/>
              <a:buChar char="•"/>
            </a:pPr>
            <a:r>
              <a:rPr lang="en-US" b="0" i="0" dirty="0">
                <a:solidFill>
                  <a:srgbClr val="000000"/>
                </a:solidFill>
                <a:effectLst/>
                <a:latin typeface="inter-regular"/>
              </a:rPr>
              <a:t>Information gain is the measurement of changes in entropy after the segmentation of a dataset based on an attribute.</a:t>
            </a:r>
          </a:p>
          <a:p>
            <a:pPr algn="just">
              <a:buFont typeface="Arial" panose="020B0604020202020204" pitchFamily="34" charset="0"/>
              <a:buChar char="•"/>
            </a:pPr>
            <a:r>
              <a:rPr lang="en-US" b="0" i="0" dirty="0">
                <a:solidFill>
                  <a:srgbClr val="000000"/>
                </a:solidFill>
                <a:effectLst/>
                <a:latin typeface="inter-regular"/>
              </a:rPr>
              <a:t>It calculates how much information a feature provides us about a class.</a:t>
            </a:r>
          </a:p>
          <a:p>
            <a:pPr algn="just">
              <a:buFont typeface="Arial" panose="020B0604020202020204" pitchFamily="34" charset="0"/>
              <a:buChar char="•"/>
            </a:pPr>
            <a:r>
              <a:rPr lang="en-US" b="0" i="0" dirty="0">
                <a:solidFill>
                  <a:srgbClr val="000000"/>
                </a:solidFill>
                <a:effectLst/>
                <a:latin typeface="inter-regular"/>
              </a:rPr>
              <a:t>According to the value of information gain, we split the node and build the decision tree.</a:t>
            </a:r>
          </a:p>
          <a:p>
            <a:pPr algn="just">
              <a:buFont typeface="Arial" panose="020B0604020202020204" pitchFamily="34" charset="0"/>
              <a:buChar char="•"/>
            </a:pPr>
            <a:r>
              <a:rPr lang="en-US" b="0" i="0" dirty="0">
                <a:solidFill>
                  <a:srgbClr val="000000"/>
                </a:solidFill>
                <a:effectLst/>
                <a:latin typeface="inter-regular"/>
              </a:rPr>
              <a:t>A decision tree algorithm always tries to maximize the value of information gain, and a node/attribute having the highest information gain is split first. It can be calculated using the below formula:</a:t>
            </a:r>
          </a:p>
          <a:p>
            <a:pPr algn="just"/>
            <a:r>
              <a:rPr lang="en-US" b="0" i="0" dirty="0">
                <a:solidFill>
                  <a:srgbClr val="610B4B"/>
                </a:solidFill>
                <a:effectLst/>
                <a:latin typeface="erdana"/>
              </a:rPr>
              <a:t>2. Gini Index:</a:t>
            </a:r>
          </a:p>
          <a:p>
            <a:pPr algn="just">
              <a:buFont typeface="Arial" panose="020B0604020202020204" pitchFamily="34" charset="0"/>
              <a:buChar char="•"/>
            </a:pPr>
            <a:r>
              <a:rPr lang="en-US" b="0" i="0" dirty="0">
                <a:solidFill>
                  <a:srgbClr val="000000"/>
                </a:solidFill>
                <a:effectLst/>
                <a:latin typeface="inter-regular"/>
              </a:rPr>
              <a:t>Gini index is a measure of impurity or purity used while creating a decision tree in the CART(Classification and Regression Tree) algorithm.</a:t>
            </a:r>
          </a:p>
          <a:p>
            <a:pPr algn="just">
              <a:buFont typeface="Arial" panose="020B0604020202020204" pitchFamily="34" charset="0"/>
              <a:buChar char="•"/>
            </a:pPr>
            <a:r>
              <a:rPr lang="en-US" b="0" i="0" dirty="0">
                <a:solidFill>
                  <a:srgbClr val="000000"/>
                </a:solidFill>
                <a:effectLst/>
                <a:latin typeface="inter-regular"/>
              </a:rPr>
              <a:t>An attribute with the low Gini index should be preferred as compared to the high Gini index.</a:t>
            </a:r>
          </a:p>
          <a:p>
            <a:pPr algn="just">
              <a:buFont typeface="Arial" panose="020B0604020202020204" pitchFamily="34" charset="0"/>
              <a:buChar char="•"/>
            </a:pPr>
            <a:r>
              <a:rPr lang="en-US" b="0" i="0" dirty="0">
                <a:solidFill>
                  <a:srgbClr val="000000"/>
                </a:solidFill>
                <a:effectLst/>
                <a:latin typeface="inter-regular"/>
              </a:rPr>
              <a:t>It only creates binary splits, and the CART algorithm uses the Gini index to create binary splits.</a:t>
            </a:r>
          </a:p>
          <a:p>
            <a:pPr algn="just">
              <a:buFont typeface="Arial" panose="020B0604020202020204" pitchFamily="34" charset="0"/>
              <a:buChar char="•"/>
            </a:pPr>
            <a:r>
              <a:rPr lang="en-US" b="0" i="0" dirty="0">
                <a:solidFill>
                  <a:srgbClr val="000000"/>
                </a:solidFill>
                <a:effectLst/>
                <a:latin typeface="inter-regular"/>
              </a:rPr>
              <a:t>Gini index can be calculated using the below formula:</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76</a:t>
            </a:fld>
            <a:endParaRPr lang="en-IN"/>
          </a:p>
        </p:txBody>
      </p:sp>
    </p:spTree>
    <p:extLst>
      <p:ext uri="{BB962C8B-B14F-4D97-AF65-F5344CB8AC3E}">
        <p14:creationId xmlns:p14="http://schemas.microsoft.com/office/powerpoint/2010/main" val="2670013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1" dirty="0">
                <a:solidFill>
                  <a:srgbClr val="333333"/>
                </a:solidFill>
                <a:effectLst/>
                <a:latin typeface="inter-regular"/>
              </a:rPr>
              <a:t>Pruning is a process of deleting the unnecessary nodes from a tree in order to get the optimal decision tree.</a:t>
            </a:r>
            <a:endParaRPr lang="en-US" b="0" i="0" dirty="0">
              <a:solidFill>
                <a:srgbClr val="333333"/>
              </a:solidFill>
              <a:effectLst/>
              <a:latin typeface="inter-regular"/>
            </a:endParaRPr>
          </a:p>
          <a:p>
            <a:pPr algn="just"/>
            <a:r>
              <a:rPr lang="en-US" b="0" i="0" dirty="0">
                <a:solidFill>
                  <a:srgbClr val="333333"/>
                </a:solidFill>
                <a:effectLst/>
                <a:latin typeface="inter-regular"/>
              </a:rPr>
              <a:t>A too-large tree increases the risk of overfitting, and a small tree may not capture all the important features of the dataset. Therefore, a technique that decreases the size of the learning tree without reducing accuracy is known as Pruning. There are mainly two types of tree </a:t>
            </a:r>
            <a:r>
              <a:rPr lang="en-US" b="1" i="0" dirty="0">
                <a:solidFill>
                  <a:srgbClr val="333333"/>
                </a:solidFill>
                <a:effectLst/>
                <a:latin typeface="inter-bold"/>
              </a:rPr>
              <a:t>pruning </a:t>
            </a:r>
            <a:r>
              <a:rPr lang="en-US" b="0" i="0" dirty="0">
                <a:solidFill>
                  <a:srgbClr val="333333"/>
                </a:solidFill>
                <a:effectLst/>
                <a:latin typeface="inter-regular"/>
              </a:rPr>
              <a:t>technology used:</a:t>
            </a:r>
          </a:p>
          <a:p>
            <a:pPr algn="just"/>
            <a:r>
              <a:rPr lang="en-US" b="0" i="0" dirty="0">
                <a:solidFill>
                  <a:srgbClr val="610B38"/>
                </a:solidFill>
                <a:effectLst/>
                <a:latin typeface="erdana"/>
              </a:rPr>
              <a:t>Advantages of the Decision Tree</a:t>
            </a:r>
          </a:p>
          <a:p>
            <a:pPr algn="just">
              <a:buFont typeface="Arial" panose="020B0604020202020204" pitchFamily="34" charset="0"/>
              <a:buChar char="•"/>
            </a:pPr>
            <a:r>
              <a:rPr lang="en-US" b="0" i="0" dirty="0">
                <a:solidFill>
                  <a:srgbClr val="000000"/>
                </a:solidFill>
                <a:effectLst/>
                <a:latin typeface="inter-regular"/>
              </a:rPr>
              <a:t>It is simple to understand as it follows the same process which a human follow while making any decision in real-life.</a:t>
            </a:r>
          </a:p>
          <a:p>
            <a:pPr algn="just">
              <a:buFont typeface="Arial" panose="020B0604020202020204" pitchFamily="34" charset="0"/>
              <a:buChar char="•"/>
            </a:pPr>
            <a:r>
              <a:rPr lang="en-US" b="0" i="0" dirty="0">
                <a:solidFill>
                  <a:srgbClr val="000000"/>
                </a:solidFill>
                <a:effectLst/>
                <a:latin typeface="inter-regular"/>
              </a:rPr>
              <a:t>It can be very useful for solving decision-related problems.</a:t>
            </a:r>
          </a:p>
          <a:p>
            <a:pPr algn="just">
              <a:buFont typeface="Arial" panose="020B0604020202020204" pitchFamily="34" charset="0"/>
              <a:buChar char="•"/>
            </a:pPr>
            <a:r>
              <a:rPr lang="en-US" b="0" i="0" dirty="0">
                <a:solidFill>
                  <a:srgbClr val="000000"/>
                </a:solidFill>
                <a:effectLst/>
                <a:latin typeface="inter-regular"/>
              </a:rPr>
              <a:t>It helps to think about all the possible outcomes for a problem.</a:t>
            </a:r>
          </a:p>
          <a:p>
            <a:pPr algn="just">
              <a:buFont typeface="Arial" panose="020B0604020202020204" pitchFamily="34" charset="0"/>
              <a:buChar char="•"/>
            </a:pPr>
            <a:r>
              <a:rPr lang="en-US" b="0" i="0" dirty="0">
                <a:solidFill>
                  <a:srgbClr val="000000"/>
                </a:solidFill>
                <a:effectLst/>
                <a:latin typeface="inter-regular"/>
              </a:rPr>
              <a:t>There is less requirement of data cleaning compared to other algorithms.</a:t>
            </a:r>
          </a:p>
          <a:p>
            <a:pPr algn="just"/>
            <a:r>
              <a:rPr lang="en-US" b="0" i="0" dirty="0">
                <a:solidFill>
                  <a:srgbClr val="610B38"/>
                </a:solidFill>
                <a:effectLst/>
                <a:latin typeface="erdana"/>
              </a:rPr>
              <a:t>Disadvantages of the Decision Tree</a:t>
            </a:r>
          </a:p>
          <a:p>
            <a:pPr algn="just">
              <a:buFont typeface="Arial" panose="020B0604020202020204" pitchFamily="34" charset="0"/>
              <a:buChar char="•"/>
            </a:pPr>
            <a:r>
              <a:rPr lang="en-US" b="0" i="0" dirty="0">
                <a:solidFill>
                  <a:srgbClr val="000000"/>
                </a:solidFill>
                <a:effectLst/>
                <a:latin typeface="inter-regular"/>
              </a:rPr>
              <a:t>The decision tree contains lots of layers, which makes it complex.</a:t>
            </a:r>
          </a:p>
          <a:p>
            <a:pPr algn="just">
              <a:buFont typeface="Arial" panose="020B0604020202020204" pitchFamily="34" charset="0"/>
              <a:buChar char="•"/>
            </a:pPr>
            <a:r>
              <a:rPr lang="en-US" b="0" i="0" dirty="0">
                <a:solidFill>
                  <a:srgbClr val="000000"/>
                </a:solidFill>
                <a:effectLst/>
                <a:latin typeface="inter-regular"/>
              </a:rPr>
              <a:t>It may have an overfitting issue, which can be resolved using the </a:t>
            </a:r>
            <a:r>
              <a:rPr lang="en-US" b="1" i="0" dirty="0">
                <a:solidFill>
                  <a:srgbClr val="000000"/>
                </a:solidFill>
                <a:effectLst/>
                <a:latin typeface="inter-bold"/>
              </a:rPr>
              <a:t>Random Forest algorithm.</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For more class labels, the computational complexity of the decision tree may increase.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77</a:t>
            </a:fld>
            <a:endParaRPr lang="en-IN"/>
          </a:p>
        </p:txBody>
      </p:sp>
    </p:spTree>
    <p:extLst>
      <p:ext uri="{BB962C8B-B14F-4D97-AF65-F5344CB8AC3E}">
        <p14:creationId xmlns:p14="http://schemas.microsoft.com/office/powerpoint/2010/main" val="3279320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Deep learning is based on the branch of machine learning, which is a subset of artificial intelligence. Since neural networks imitate the human brain and so deep learning will do. In deep learning, nothing is programmed explicitly. Basically, it is a machine learning class that makes use of numerous nonlinear processing units so as to perform feature extraction as well as transformation. The output from each preceding layer is taken as input by each one of the successive layers.</a:t>
            </a:r>
          </a:p>
          <a:p>
            <a:pPr algn="just"/>
            <a:r>
              <a:rPr lang="en-US" b="0" i="0" dirty="0">
                <a:solidFill>
                  <a:srgbClr val="333333"/>
                </a:solidFill>
                <a:effectLst/>
                <a:latin typeface="inter-regular"/>
              </a:rPr>
              <a:t>Deep learning models are capable enough to focus on the accurate features themselves by requiring a little guidance from the programmer and are very helpful in solving out the problem of dimensionality. </a:t>
            </a:r>
            <a:r>
              <a:rPr lang="en-US" b="0" i="0" u="none" strike="noStrike" dirty="0">
                <a:solidFill>
                  <a:srgbClr val="008000"/>
                </a:solidFill>
                <a:effectLst/>
                <a:latin typeface="inter-regular"/>
                <a:hlinkClick r:id="rId3"/>
              </a:rPr>
              <a:t>Deep learning algorithms</a:t>
            </a:r>
            <a:r>
              <a:rPr lang="en-US" b="0" i="0" dirty="0">
                <a:solidFill>
                  <a:srgbClr val="333333"/>
                </a:solidFill>
                <a:effectLst/>
                <a:latin typeface="inter-regular"/>
              </a:rPr>
              <a:t> are used, especially when we have a huge no of inputs and outputs.</a:t>
            </a:r>
          </a:p>
          <a:p>
            <a:pPr algn="just"/>
            <a:r>
              <a:rPr lang="en-US" b="0" i="0" dirty="0">
                <a:solidFill>
                  <a:srgbClr val="333333"/>
                </a:solidFill>
                <a:effectLst/>
                <a:latin typeface="inter-regular"/>
              </a:rPr>
              <a:t>Since deep learning has been evolved by the </a:t>
            </a:r>
            <a:r>
              <a:rPr lang="en-US" b="0" i="0" u="none" strike="noStrike" dirty="0">
                <a:solidFill>
                  <a:srgbClr val="008000"/>
                </a:solidFill>
                <a:effectLst/>
                <a:latin typeface="inter-regular"/>
                <a:hlinkClick r:id="rId4"/>
              </a:rPr>
              <a:t>machine learning</a:t>
            </a:r>
            <a:r>
              <a:rPr lang="en-US" b="0" i="0" dirty="0">
                <a:solidFill>
                  <a:srgbClr val="333333"/>
                </a:solidFill>
                <a:effectLst/>
                <a:latin typeface="inter-regular"/>
              </a:rPr>
              <a:t>, which itself is a subset of artificial intelligence and as the idea behind the </a:t>
            </a:r>
            <a:r>
              <a:rPr lang="en-US" b="0" i="0" u="none" strike="noStrike" dirty="0">
                <a:solidFill>
                  <a:srgbClr val="008000"/>
                </a:solidFill>
                <a:effectLst/>
                <a:latin typeface="inter-regular"/>
                <a:hlinkClick r:id="rId5"/>
              </a:rPr>
              <a:t>artificial intelligence</a:t>
            </a:r>
            <a:r>
              <a:rPr lang="en-US" b="0" i="0" dirty="0">
                <a:solidFill>
                  <a:srgbClr val="333333"/>
                </a:solidFill>
                <a:effectLst/>
                <a:latin typeface="inter-regular"/>
              </a:rPr>
              <a:t> is to mimic the human behavior, so same is "the idea of deep learning to build such algorithm that can mimic the brain".</a:t>
            </a:r>
          </a:p>
          <a:p>
            <a:pPr algn="just"/>
            <a:r>
              <a:rPr lang="en-US" b="0" i="0" dirty="0">
                <a:solidFill>
                  <a:srgbClr val="333333"/>
                </a:solidFill>
                <a:effectLst/>
                <a:latin typeface="inter-regular"/>
              </a:rPr>
              <a:t>Deep learning is implemented with the help of Neural Networks, and the idea behind the motivation of </a:t>
            </a:r>
            <a:r>
              <a:rPr lang="en-US" b="0" i="0" u="none" strike="noStrike" dirty="0">
                <a:solidFill>
                  <a:srgbClr val="008000"/>
                </a:solidFill>
                <a:effectLst/>
                <a:latin typeface="inter-regular"/>
                <a:hlinkClick r:id="rId6"/>
              </a:rPr>
              <a:t>Neural Network</a:t>
            </a:r>
            <a:r>
              <a:rPr lang="en-US" b="0" i="0" dirty="0">
                <a:solidFill>
                  <a:srgbClr val="333333"/>
                </a:solidFill>
                <a:effectLst/>
                <a:latin typeface="inter-regular"/>
              </a:rPr>
              <a:t> is the biological neurons, which is nothing but a brain cell.</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80</a:t>
            </a:fld>
            <a:endParaRPr lang="en-IN"/>
          </a:p>
        </p:txBody>
      </p:sp>
    </p:spTree>
    <p:extLst>
      <p:ext uri="{BB962C8B-B14F-4D97-AF65-F5344CB8AC3E}">
        <p14:creationId xmlns:p14="http://schemas.microsoft.com/office/powerpoint/2010/main" val="4076230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hne"/>
              </a:rPr>
              <a:t>Activation functions are functions that decide, given the inputs into the node, what should be the node’s output? Because it’s the activation function that decides the actual output, we often refer to the outputs of a layer as its “activations”.</a:t>
            </a:r>
          </a:p>
          <a:p>
            <a:pPr algn="l"/>
            <a:r>
              <a:rPr lang="en-US" b="0" i="0" dirty="0">
                <a:solidFill>
                  <a:srgbClr val="242424"/>
                </a:solidFill>
                <a:effectLst/>
                <a:latin typeface="sohne"/>
              </a:rPr>
              <a:t>One of the simplest activation functions is the Heaviside step function. This function returns a 0 if the linear combination is less than 0. It returns a 1 if the linear combination is positive or equal to zero.</a:t>
            </a:r>
          </a:p>
          <a:p>
            <a:endParaRPr lang="en-IN" dirty="0"/>
          </a:p>
          <a:p>
            <a:endParaRPr lang="en-IN" dirty="0"/>
          </a:p>
          <a:p>
            <a:pPr algn="l"/>
            <a:r>
              <a:rPr lang="en-US" b="0" i="0" dirty="0">
                <a:solidFill>
                  <a:srgbClr val="242424"/>
                </a:solidFill>
                <a:effectLst/>
                <a:latin typeface="sohne"/>
              </a:rPr>
              <a:t>When input data comes into a neuron, it gets multiplied by a weight value that is assigned to this particular input. For example, the neuron above university example have two inputs, tests for test scores and grades, so it has two associated weights that can be adjusted individually.</a:t>
            </a:r>
          </a:p>
          <a:p>
            <a:pPr algn="l"/>
            <a:r>
              <a:rPr lang="en-US" b="0" i="0" dirty="0">
                <a:solidFill>
                  <a:srgbClr val="242424"/>
                </a:solidFill>
                <a:effectLst/>
                <a:latin typeface="sohne"/>
              </a:rPr>
              <a:t>Use of weights</a:t>
            </a:r>
          </a:p>
          <a:p>
            <a:pPr algn="l"/>
            <a:r>
              <a:rPr lang="en-US" b="0" i="0" dirty="0">
                <a:solidFill>
                  <a:srgbClr val="242424"/>
                </a:solidFill>
                <a:effectLst/>
                <a:latin typeface="sohne"/>
              </a:rPr>
              <a:t>These weights start out as random values, and as the neural network learns more about what kind of input data leads to a student being accepted into a university, the network adjusts the weights based on any errors in categorization that the previous weights resulted in. This is called training the neural network.</a:t>
            </a:r>
          </a:p>
          <a:p>
            <a:pPr algn="l"/>
            <a:r>
              <a:rPr lang="en-US" b="0" i="0" dirty="0">
                <a:solidFill>
                  <a:srgbClr val="242424"/>
                </a:solidFill>
                <a:effectLst/>
                <a:latin typeface="sohne"/>
              </a:rPr>
              <a:t>Remember we can associate weight as m(slope) in the </a:t>
            </a:r>
            <a:r>
              <a:rPr lang="en-US" b="0" i="0" dirty="0" err="1">
                <a:solidFill>
                  <a:srgbClr val="242424"/>
                </a:solidFill>
                <a:effectLst/>
                <a:latin typeface="sohne"/>
              </a:rPr>
              <a:t>orginal</a:t>
            </a:r>
            <a:r>
              <a:rPr lang="en-US" b="0" i="0" dirty="0">
                <a:solidFill>
                  <a:srgbClr val="242424"/>
                </a:solidFill>
                <a:effectLst/>
                <a:latin typeface="sohne"/>
              </a:rPr>
              <a:t> linear equation.</a:t>
            </a:r>
          </a:p>
          <a:p>
            <a:endParaRPr lang="en-IN" dirty="0"/>
          </a:p>
          <a:p>
            <a:pPr algn="l"/>
            <a:r>
              <a:rPr lang="en-US" b="0" i="0" dirty="0">
                <a:solidFill>
                  <a:srgbClr val="242424"/>
                </a:solidFill>
                <a:effectLst/>
                <a:latin typeface="sohne"/>
              </a:rPr>
              <a:t>Weights and biases are the learnable parameters of the deep learning models.</a:t>
            </a:r>
          </a:p>
          <a:p>
            <a:pPr algn="l"/>
            <a:r>
              <a:rPr lang="en-US" b="0" i="0" dirty="0">
                <a:solidFill>
                  <a:srgbClr val="242424"/>
                </a:solidFill>
                <a:effectLst/>
                <a:latin typeface="sohne"/>
              </a:rPr>
              <a:t>Bias represented as b in the above linear equation.</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81</a:t>
            </a:fld>
            <a:endParaRPr lang="en-IN"/>
          </a:p>
        </p:txBody>
      </p:sp>
    </p:spTree>
    <p:extLst>
      <p:ext uri="{BB962C8B-B14F-4D97-AF65-F5344CB8AC3E}">
        <p14:creationId xmlns:p14="http://schemas.microsoft.com/office/powerpoint/2010/main" val="3161149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As you can see the function is a line or linear. Therefore, the output of the functions will not be confined between any range.</a:t>
            </a:r>
          </a:p>
          <a:p>
            <a:r>
              <a:rPr lang="en-US" b="0" i="0" dirty="0">
                <a:solidFill>
                  <a:srgbClr val="242424"/>
                </a:solidFill>
                <a:effectLst/>
                <a:latin typeface="source-serif-pro"/>
              </a:rPr>
              <a:t>The Nonlinear Activation Functions are the most used activation functions. Nonlinearity helps to makes the graph look something like this</a:t>
            </a:r>
          </a:p>
          <a:p>
            <a:pPr algn="l"/>
            <a:r>
              <a:rPr lang="en-US" b="0" i="0" dirty="0">
                <a:solidFill>
                  <a:srgbClr val="242424"/>
                </a:solidFill>
                <a:effectLst/>
                <a:latin typeface="source-serif-pro"/>
              </a:rPr>
              <a:t>It makes it easy for the model to generalize or adapt with variety of data and to differentiate between the output.</a:t>
            </a:r>
          </a:p>
          <a:p>
            <a:pPr algn="l"/>
            <a:r>
              <a:rPr lang="en-US" b="0" i="0" dirty="0">
                <a:solidFill>
                  <a:srgbClr val="242424"/>
                </a:solidFill>
                <a:effectLst/>
                <a:latin typeface="source-serif-pro"/>
              </a:rPr>
              <a:t>The main terminologies needed to understand for nonlinear functions are:</a:t>
            </a:r>
          </a:p>
          <a:p>
            <a:r>
              <a:rPr lang="en-US" b="1" i="1" dirty="0">
                <a:solidFill>
                  <a:srgbClr val="242424"/>
                </a:solidFill>
                <a:effectLst/>
                <a:latin typeface="source-serif-pro"/>
              </a:rPr>
              <a:t>Derivative or Differential: </a:t>
            </a:r>
            <a:r>
              <a:rPr lang="en-US" b="0" i="1" dirty="0">
                <a:solidFill>
                  <a:srgbClr val="242424"/>
                </a:solidFill>
                <a:effectLst/>
                <a:latin typeface="source-serif-pro"/>
              </a:rPr>
              <a:t>Change in y-axis </a:t>
            </a:r>
            <a:r>
              <a:rPr lang="en-US" b="0" i="1" dirty="0" err="1">
                <a:solidFill>
                  <a:srgbClr val="242424"/>
                </a:solidFill>
                <a:effectLst/>
                <a:latin typeface="source-serif-pro"/>
              </a:rPr>
              <a:t>w.r.t.</a:t>
            </a:r>
            <a:r>
              <a:rPr lang="en-US" b="0" i="1" dirty="0">
                <a:solidFill>
                  <a:srgbClr val="242424"/>
                </a:solidFill>
                <a:effectLst/>
                <a:latin typeface="source-serif-pro"/>
              </a:rPr>
              <a:t> change in x-</a:t>
            </a:r>
            <a:r>
              <a:rPr lang="en-US" b="0" i="1" dirty="0" err="1">
                <a:solidFill>
                  <a:srgbClr val="242424"/>
                </a:solidFill>
                <a:effectLst/>
                <a:latin typeface="source-serif-pro"/>
              </a:rPr>
              <a:t>axis.It</a:t>
            </a:r>
            <a:r>
              <a:rPr lang="en-US" b="0" i="1" dirty="0">
                <a:solidFill>
                  <a:srgbClr val="242424"/>
                </a:solidFill>
                <a:effectLst/>
                <a:latin typeface="source-serif-pro"/>
              </a:rPr>
              <a:t> is also known as slope.</a:t>
            </a:r>
          </a:p>
          <a:p>
            <a:r>
              <a:rPr lang="en-US" b="1" i="1" dirty="0">
                <a:solidFill>
                  <a:srgbClr val="242424"/>
                </a:solidFill>
                <a:effectLst/>
                <a:latin typeface="source-serif-pro"/>
              </a:rPr>
              <a:t>Monotonic function:</a:t>
            </a:r>
            <a:r>
              <a:rPr lang="en-US" b="0" i="1" dirty="0">
                <a:solidFill>
                  <a:srgbClr val="242424"/>
                </a:solidFill>
                <a:effectLst/>
                <a:latin typeface="source-serif-pro"/>
              </a:rPr>
              <a:t> A function which is either entirely non-increasing or non-decreasing.</a:t>
            </a:r>
          </a:p>
          <a:p>
            <a:pPr algn="l"/>
            <a:r>
              <a:rPr lang="en-US" b="0" i="0" dirty="0">
                <a:solidFill>
                  <a:srgbClr val="242424"/>
                </a:solidFill>
                <a:effectLst/>
                <a:latin typeface="source-serif-pro"/>
              </a:rPr>
              <a:t>The Nonlinear Activation Functions are mainly divided on the basis of their </a:t>
            </a:r>
            <a:r>
              <a:rPr lang="en-US" b="1" i="0" dirty="0">
                <a:solidFill>
                  <a:srgbClr val="242424"/>
                </a:solidFill>
                <a:effectLst/>
                <a:latin typeface="source-serif-pro"/>
              </a:rPr>
              <a:t>range or curves</a:t>
            </a:r>
            <a:r>
              <a:rPr lang="en-US" b="0" i="0" dirty="0">
                <a:solidFill>
                  <a:srgbClr val="242424"/>
                </a:solidFill>
                <a:effectLst/>
                <a:latin typeface="source-serif-pro"/>
              </a:rPr>
              <a:t>-</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83</a:t>
            </a:fld>
            <a:endParaRPr lang="en-IN"/>
          </a:p>
        </p:txBody>
      </p:sp>
    </p:spTree>
    <p:extLst>
      <p:ext uri="{BB962C8B-B14F-4D97-AF65-F5344CB8AC3E}">
        <p14:creationId xmlns:p14="http://schemas.microsoft.com/office/powerpoint/2010/main" val="840339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The main reason why we use sigmoid function is because it exists between </a:t>
            </a:r>
            <a:r>
              <a:rPr lang="en-US" b="1" i="0" dirty="0">
                <a:solidFill>
                  <a:srgbClr val="242424"/>
                </a:solidFill>
                <a:effectLst/>
                <a:latin typeface="source-serif-pro"/>
              </a:rPr>
              <a:t>(0 to 1). </a:t>
            </a:r>
            <a:r>
              <a:rPr lang="en-US" b="0" i="0" dirty="0">
                <a:solidFill>
                  <a:srgbClr val="242424"/>
                </a:solidFill>
                <a:effectLst/>
                <a:latin typeface="source-serif-pro"/>
              </a:rPr>
              <a:t>Therefore, it is especially used for models where we have to </a:t>
            </a:r>
            <a:r>
              <a:rPr lang="en-US" b="1" i="0" dirty="0">
                <a:solidFill>
                  <a:srgbClr val="242424"/>
                </a:solidFill>
                <a:effectLst/>
                <a:latin typeface="source-serif-pro"/>
              </a:rPr>
              <a:t>predict the probability</a:t>
            </a:r>
            <a:r>
              <a:rPr lang="en-US" b="0" i="0" dirty="0">
                <a:solidFill>
                  <a:srgbClr val="242424"/>
                </a:solidFill>
                <a:effectLst/>
                <a:latin typeface="source-serif-pro"/>
              </a:rPr>
              <a:t> as an </a:t>
            </a:r>
            <a:r>
              <a:rPr lang="en-US" b="0" i="0" dirty="0" err="1">
                <a:solidFill>
                  <a:srgbClr val="242424"/>
                </a:solidFill>
                <a:effectLst/>
                <a:latin typeface="source-serif-pro"/>
              </a:rPr>
              <a:t>output.Since</a:t>
            </a:r>
            <a:r>
              <a:rPr lang="en-US" b="0" i="0" dirty="0">
                <a:solidFill>
                  <a:srgbClr val="242424"/>
                </a:solidFill>
                <a:effectLst/>
                <a:latin typeface="source-serif-pro"/>
              </a:rPr>
              <a:t> probability of anything exists only between the range of </a:t>
            </a:r>
            <a:r>
              <a:rPr lang="en-US" b="1" i="0" dirty="0">
                <a:solidFill>
                  <a:srgbClr val="242424"/>
                </a:solidFill>
                <a:effectLst/>
                <a:latin typeface="source-serif-pro"/>
              </a:rPr>
              <a:t>0 and 1,</a:t>
            </a:r>
            <a:r>
              <a:rPr lang="en-US" b="0" i="0" dirty="0">
                <a:solidFill>
                  <a:srgbClr val="242424"/>
                </a:solidFill>
                <a:effectLst/>
                <a:latin typeface="source-serif-pro"/>
              </a:rPr>
              <a:t> sigmoid is the right choice.</a:t>
            </a:r>
          </a:p>
          <a:p>
            <a:pPr algn="l"/>
            <a:r>
              <a:rPr lang="en-US" b="0" i="0" dirty="0">
                <a:solidFill>
                  <a:srgbClr val="242424"/>
                </a:solidFill>
                <a:effectLst/>
                <a:latin typeface="source-serif-pro"/>
              </a:rPr>
              <a:t>The function is </a:t>
            </a:r>
            <a:r>
              <a:rPr lang="en-US" b="1" i="0" dirty="0" err="1">
                <a:solidFill>
                  <a:srgbClr val="242424"/>
                </a:solidFill>
                <a:effectLst/>
                <a:latin typeface="source-serif-pro"/>
              </a:rPr>
              <a:t>differentiable</a:t>
            </a:r>
            <a:r>
              <a:rPr lang="en-US" b="0" i="0" dirty="0" err="1">
                <a:solidFill>
                  <a:srgbClr val="242424"/>
                </a:solidFill>
                <a:effectLst/>
                <a:latin typeface="source-serif-pro"/>
              </a:rPr>
              <a:t>.That</a:t>
            </a:r>
            <a:r>
              <a:rPr lang="en-US" b="0" i="0" dirty="0">
                <a:solidFill>
                  <a:srgbClr val="242424"/>
                </a:solidFill>
                <a:effectLst/>
                <a:latin typeface="source-serif-pro"/>
              </a:rPr>
              <a:t> means, we can find the slope of the sigmoid curve at any two points.</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monotonic </a:t>
            </a:r>
            <a:r>
              <a:rPr lang="en-US" b="0" i="0" dirty="0">
                <a:solidFill>
                  <a:srgbClr val="242424"/>
                </a:solidFill>
                <a:effectLst/>
                <a:latin typeface="source-serif-pro"/>
              </a:rPr>
              <a:t>but function’s derivative is not.</a:t>
            </a:r>
          </a:p>
          <a:p>
            <a:pPr algn="l"/>
            <a:r>
              <a:rPr lang="en-US" b="0" i="0" dirty="0">
                <a:solidFill>
                  <a:srgbClr val="242424"/>
                </a:solidFill>
                <a:effectLst/>
                <a:latin typeface="source-serif-pro"/>
              </a:rPr>
              <a:t>The logistic sigmoid function can cause a neural network to get stuck at the training time.</a:t>
            </a:r>
          </a:p>
          <a:p>
            <a:pPr algn="l"/>
            <a:r>
              <a:rPr lang="en-US" b="0" i="0" dirty="0">
                <a:solidFill>
                  <a:srgbClr val="242424"/>
                </a:solidFill>
                <a:effectLst/>
                <a:latin typeface="source-serif-pro"/>
              </a:rPr>
              <a:t>The </a:t>
            </a:r>
            <a:r>
              <a:rPr lang="en-US" b="1" i="0" dirty="0" err="1">
                <a:solidFill>
                  <a:srgbClr val="242424"/>
                </a:solidFill>
                <a:effectLst/>
                <a:latin typeface="source-serif-pro"/>
              </a:rPr>
              <a:t>softmax</a:t>
            </a:r>
            <a:r>
              <a:rPr lang="en-US" b="1" i="0" dirty="0">
                <a:solidFill>
                  <a:srgbClr val="242424"/>
                </a:solidFill>
                <a:effectLst/>
                <a:latin typeface="source-serif-pro"/>
              </a:rPr>
              <a:t> function</a:t>
            </a:r>
            <a:r>
              <a:rPr lang="en-US" b="0" i="0" dirty="0">
                <a:solidFill>
                  <a:srgbClr val="242424"/>
                </a:solidFill>
                <a:effectLst/>
                <a:latin typeface="source-serif-pro"/>
              </a:rPr>
              <a:t> is a more generalized logistic activation function which is used for multiclass classification.</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84</a:t>
            </a:fld>
            <a:endParaRPr lang="en-IN"/>
          </a:p>
        </p:txBody>
      </p:sp>
    </p:spTree>
    <p:extLst>
      <p:ext uri="{BB962C8B-B14F-4D97-AF65-F5344CB8AC3E}">
        <p14:creationId xmlns:p14="http://schemas.microsoft.com/office/powerpoint/2010/main" val="385399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tanh is also like logistic sigmoid but better. The range of the tanh function is from (-1 to 1). tanh is also sigmoidal (s - shaped).</a:t>
            </a:r>
          </a:p>
          <a:p>
            <a:endParaRPr lang="en-US" b="0" i="0" dirty="0">
              <a:solidFill>
                <a:srgbClr val="242424"/>
              </a:solidFill>
              <a:effectLst/>
              <a:latin typeface="source-serif-pro"/>
            </a:endParaRPr>
          </a:p>
          <a:p>
            <a:pPr algn="l"/>
            <a:r>
              <a:rPr lang="en-US" b="0" i="0" dirty="0">
                <a:solidFill>
                  <a:srgbClr val="242424"/>
                </a:solidFill>
                <a:effectLst/>
                <a:latin typeface="source-serif-pro"/>
              </a:rPr>
              <a:t>The advantage is that the negative inputs will be mapped strongly negative and the zero inputs will be mapped near zero in the tanh graph.</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differentiable</a:t>
            </a:r>
            <a:r>
              <a:rPr lang="en-US" b="0" i="0" dirty="0">
                <a:solidFill>
                  <a:srgbClr val="242424"/>
                </a:solidFill>
                <a:effectLst/>
                <a:latin typeface="source-serif-pro"/>
              </a:rPr>
              <a:t>.</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monotonic</a:t>
            </a:r>
            <a:r>
              <a:rPr lang="en-US" b="0" i="0" dirty="0">
                <a:solidFill>
                  <a:srgbClr val="242424"/>
                </a:solidFill>
                <a:effectLst/>
                <a:latin typeface="source-serif-pro"/>
              </a:rPr>
              <a:t> while its </a:t>
            </a:r>
            <a:r>
              <a:rPr lang="en-US" b="1" i="0" dirty="0">
                <a:solidFill>
                  <a:srgbClr val="242424"/>
                </a:solidFill>
                <a:effectLst/>
                <a:latin typeface="source-serif-pro"/>
              </a:rPr>
              <a:t>derivative is not monotonic</a:t>
            </a:r>
            <a:r>
              <a:rPr lang="en-US" b="0" i="0" dirty="0">
                <a:solidFill>
                  <a:srgbClr val="242424"/>
                </a:solidFill>
                <a:effectLst/>
                <a:latin typeface="source-serif-pro"/>
              </a:rPr>
              <a:t>.</a:t>
            </a:r>
          </a:p>
          <a:p>
            <a:pPr algn="l"/>
            <a:r>
              <a:rPr lang="en-US" b="0" i="0" dirty="0">
                <a:solidFill>
                  <a:srgbClr val="242424"/>
                </a:solidFill>
                <a:effectLst/>
                <a:latin typeface="source-serif-pro"/>
              </a:rPr>
              <a:t>The tanh function is mainly used classification between two classes.</a:t>
            </a:r>
          </a:p>
          <a:p>
            <a:r>
              <a:rPr lang="en-US" b="0" i="1" dirty="0">
                <a:solidFill>
                  <a:srgbClr val="242424"/>
                </a:solidFill>
                <a:effectLst/>
                <a:latin typeface="source-serif-pro"/>
              </a:rPr>
              <a:t>Both tanh and logistic sigmoid activation functions are used in feed-forward nets.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85</a:t>
            </a:fld>
            <a:endParaRPr lang="en-IN"/>
          </a:p>
        </p:txBody>
      </p:sp>
    </p:spTree>
    <p:extLst>
      <p:ext uri="{BB962C8B-B14F-4D97-AF65-F5344CB8AC3E}">
        <p14:creationId xmlns:p14="http://schemas.microsoft.com/office/powerpoint/2010/main" val="172320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The </a:t>
            </a:r>
            <a:r>
              <a:rPr lang="en-US" b="0" i="0" dirty="0" err="1">
                <a:solidFill>
                  <a:srgbClr val="242424"/>
                </a:solidFill>
                <a:effectLst/>
                <a:latin typeface="source-serif-pro"/>
              </a:rPr>
              <a:t>ReLU</a:t>
            </a:r>
            <a:r>
              <a:rPr lang="en-US" b="0" i="0" dirty="0">
                <a:solidFill>
                  <a:srgbClr val="242424"/>
                </a:solidFill>
                <a:effectLst/>
                <a:latin typeface="source-serif-pro"/>
              </a:rPr>
              <a:t> is the most used activation function in the world right </a:t>
            </a:r>
            <a:r>
              <a:rPr lang="en-US" b="0" i="0" dirty="0" err="1">
                <a:solidFill>
                  <a:srgbClr val="242424"/>
                </a:solidFill>
                <a:effectLst/>
                <a:latin typeface="source-serif-pro"/>
              </a:rPr>
              <a:t>now.Since</a:t>
            </a:r>
            <a:r>
              <a:rPr lang="en-US" b="0" i="0" dirty="0">
                <a:solidFill>
                  <a:srgbClr val="242424"/>
                </a:solidFill>
                <a:effectLst/>
                <a:latin typeface="source-serif-pro"/>
              </a:rPr>
              <a:t>, it is used in almost all the convolutional neural networks or deep learning.</a:t>
            </a:r>
          </a:p>
          <a:p>
            <a:pPr algn="l"/>
            <a:r>
              <a:rPr lang="en-US" b="0" i="0" dirty="0">
                <a:solidFill>
                  <a:srgbClr val="242424"/>
                </a:solidFill>
                <a:effectLst/>
                <a:latin typeface="source-serif-pro"/>
              </a:rPr>
              <a:t>As you can see, the </a:t>
            </a:r>
            <a:r>
              <a:rPr lang="en-US" b="0" i="0" dirty="0" err="1">
                <a:solidFill>
                  <a:srgbClr val="242424"/>
                </a:solidFill>
                <a:effectLst/>
                <a:latin typeface="source-serif-pro"/>
              </a:rPr>
              <a:t>ReLU</a:t>
            </a:r>
            <a:r>
              <a:rPr lang="en-US" b="0" i="0" dirty="0">
                <a:solidFill>
                  <a:srgbClr val="242424"/>
                </a:solidFill>
                <a:effectLst/>
                <a:latin typeface="source-serif-pro"/>
              </a:rPr>
              <a:t> is half rectified (from bottom). f(z) is zero when z is less than zero and f(z) is equal to z when z is above or equal to zero.</a:t>
            </a:r>
          </a:p>
          <a:p>
            <a:pPr algn="l"/>
            <a:r>
              <a:rPr lang="en-US" b="1" i="0" dirty="0">
                <a:solidFill>
                  <a:srgbClr val="242424"/>
                </a:solidFill>
                <a:effectLst/>
                <a:latin typeface="source-serif-pro"/>
              </a:rPr>
              <a:t>Range: </a:t>
            </a:r>
            <a:r>
              <a:rPr lang="en-US" b="0" i="0" dirty="0">
                <a:solidFill>
                  <a:srgbClr val="242424"/>
                </a:solidFill>
                <a:effectLst/>
                <a:latin typeface="source-serif-pro"/>
              </a:rPr>
              <a:t>[ 0 to infinity)</a:t>
            </a:r>
          </a:p>
          <a:p>
            <a:pPr algn="l"/>
            <a:r>
              <a:rPr lang="en-US" b="0" i="0" dirty="0">
                <a:solidFill>
                  <a:srgbClr val="242424"/>
                </a:solidFill>
                <a:effectLst/>
                <a:latin typeface="source-serif-pro"/>
              </a:rPr>
              <a:t>The function and its derivative </a:t>
            </a:r>
            <a:r>
              <a:rPr lang="en-US" b="1" i="0" dirty="0">
                <a:solidFill>
                  <a:srgbClr val="242424"/>
                </a:solidFill>
                <a:effectLst/>
                <a:latin typeface="source-serif-pro"/>
              </a:rPr>
              <a:t>both are</a:t>
            </a:r>
            <a:r>
              <a:rPr lang="en-US" b="0" i="0" dirty="0">
                <a:solidFill>
                  <a:srgbClr val="242424"/>
                </a:solidFill>
                <a:effectLst/>
                <a:latin typeface="source-serif-pro"/>
              </a:rPr>
              <a:t> </a:t>
            </a:r>
            <a:r>
              <a:rPr lang="en-US" b="1" i="0" dirty="0">
                <a:solidFill>
                  <a:srgbClr val="242424"/>
                </a:solidFill>
                <a:effectLst/>
                <a:latin typeface="source-serif-pro"/>
              </a:rPr>
              <a:t>monotonic</a:t>
            </a:r>
            <a:r>
              <a:rPr lang="en-US" b="0" i="0" dirty="0">
                <a:solidFill>
                  <a:srgbClr val="242424"/>
                </a:solidFill>
                <a:effectLst/>
                <a:latin typeface="source-serif-pro"/>
              </a:rPr>
              <a:t>.</a:t>
            </a:r>
          </a:p>
          <a:p>
            <a:pPr algn="l"/>
            <a:r>
              <a:rPr lang="en-US" b="0" i="0" dirty="0">
                <a:solidFill>
                  <a:srgbClr val="242424"/>
                </a:solidFill>
                <a:effectLst/>
                <a:latin typeface="source-serif-pro"/>
              </a:rPr>
              <a:t>But the issue is that all the negative values become zero immediately which decreases the ability of the model to fit or train from the data properly. That means any negative input given to the </a:t>
            </a:r>
            <a:r>
              <a:rPr lang="en-US" b="0" i="0" dirty="0" err="1">
                <a:solidFill>
                  <a:srgbClr val="242424"/>
                </a:solidFill>
                <a:effectLst/>
                <a:latin typeface="source-serif-pro"/>
              </a:rPr>
              <a:t>ReLU</a:t>
            </a:r>
            <a:r>
              <a:rPr lang="en-US" b="0" i="0" dirty="0">
                <a:solidFill>
                  <a:srgbClr val="242424"/>
                </a:solidFill>
                <a:effectLst/>
                <a:latin typeface="source-serif-pro"/>
              </a:rPr>
              <a:t> activation function turns the value into zero immediately in the graph, which in turns affects the resulting graph by not mapping the negative values appropriately.</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86</a:t>
            </a:fld>
            <a:endParaRPr lang="en-IN"/>
          </a:p>
        </p:txBody>
      </p:sp>
    </p:spTree>
    <p:extLst>
      <p:ext uri="{BB962C8B-B14F-4D97-AF65-F5344CB8AC3E}">
        <p14:creationId xmlns:p14="http://schemas.microsoft.com/office/powerpoint/2010/main" val="280802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Arend Hintze, an assistant professor of integrative biology and computer science and engineering at Michigan State University, explained in a </a:t>
            </a:r>
            <a:r>
              <a:rPr lang="en-US" b="0" i="0" u="sng" dirty="0">
                <a:solidFill>
                  <a:srgbClr val="007CAD"/>
                </a:solidFill>
                <a:effectLst/>
                <a:latin typeface="Arial" panose="020B0604020202020204" pitchFamily="34" charset="0"/>
                <a:hlinkClick r:id="rId3"/>
              </a:rPr>
              <a:t>2016 article</a:t>
            </a:r>
            <a:r>
              <a:rPr lang="en-US" b="0" i="0" dirty="0">
                <a:solidFill>
                  <a:srgbClr val="666666"/>
                </a:solidFill>
                <a:effectLst/>
                <a:latin typeface="Arial" panose="020B0604020202020204" pitchFamily="34" charset="0"/>
              </a:rPr>
              <a:t> that AI can be categorized into four types, beginning with the task-specific intelligent systems in wide use today and progressing to sentient systems, which do not yet exist. The categories are as follows:</a:t>
            </a:r>
          </a:p>
          <a:p>
            <a:pPr algn="l">
              <a:buFont typeface="Arial" panose="020B0604020202020204" pitchFamily="34" charset="0"/>
              <a:buChar char="•"/>
            </a:pPr>
            <a:r>
              <a:rPr lang="en-US" b="1" i="0" dirty="0">
                <a:solidFill>
                  <a:srgbClr val="666666"/>
                </a:solidFill>
                <a:effectLst/>
                <a:latin typeface="Arial" panose="020B0604020202020204" pitchFamily="34" charset="0"/>
              </a:rPr>
              <a:t>Type 1: Reactive machines.</a:t>
            </a:r>
            <a:r>
              <a:rPr lang="en-US" b="0" i="0" dirty="0">
                <a:solidFill>
                  <a:srgbClr val="666666"/>
                </a:solidFill>
                <a:effectLst/>
                <a:latin typeface="Arial" panose="020B0604020202020204" pitchFamily="34" charset="0"/>
              </a:rPr>
              <a:t> These AI systems have no memory and are task specific. An example is Deep Blue, the IBM chess program that beat Garry Kasparov in the 1990s. Deep Blue can identify pieces on the chessboard and make predictions, but because it has no memory, it cannot use past experiences to inform future ones.</a:t>
            </a:r>
          </a:p>
          <a:p>
            <a:pPr algn="l">
              <a:buFont typeface="Arial" panose="020B0604020202020204" pitchFamily="34" charset="0"/>
              <a:buChar char="•"/>
            </a:pPr>
            <a:r>
              <a:rPr lang="en-US" b="1" i="0" dirty="0">
                <a:solidFill>
                  <a:srgbClr val="666666"/>
                </a:solidFill>
                <a:effectLst/>
                <a:latin typeface="Arial" panose="020B0604020202020204" pitchFamily="34" charset="0"/>
              </a:rPr>
              <a:t>Type 2: Limited memory.</a:t>
            </a:r>
            <a:r>
              <a:rPr lang="en-US" b="0" i="0" dirty="0">
                <a:solidFill>
                  <a:srgbClr val="666666"/>
                </a:solidFill>
                <a:effectLst/>
                <a:latin typeface="Arial" panose="020B0604020202020204" pitchFamily="34" charset="0"/>
              </a:rPr>
              <a:t> These AI systems have memory, so they can use past experiences to inform future decisions. Some of the decision-making functions in </a:t>
            </a:r>
            <a:r>
              <a:rPr lang="en-US" b="0" i="0" u="sng" dirty="0">
                <a:solidFill>
                  <a:srgbClr val="007CAD"/>
                </a:solidFill>
                <a:effectLst/>
                <a:latin typeface="Arial" panose="020B0604020202020204" pitchFamily="34" charset="0"/>
                <a:hlinkClick r:id="rId4"/>
              </a:rPr>
              <a:t>self-driving cars</a:t>
            </a:r>
            <a:r>
              <a:rPr lang="en-US" b="0" i="0" dirty="0">
                <a:solidFill>
                  <a:srgbClr val="666666"/>
                </a:solidFill>
                <a:effectLst/>
                <a:latin typeface="Arial" panose="020B0604020202020204" pitchFamily="34" charset="0"/>
              </a:rPr>
              <a:t> are designed this way.</a:t>
            </a:r>
          </a:p>
          <a:p>
            <a:pPr algn="l">
              <a:buFont typeface="Arial" panose="020B0604020202020204" pitchFamily="34" charset="0"/>
              <a:buChar char="•"/>
            </a:pPr>
            <a:r>
              <a:rPr lang="en-US" b="1" i="0" dirty="0">
                <a:solidFill>
                  <a:srgbClr val="666666"/>
                </a:solidFill>
                <a:effectLst/>
                <a:latin typeface="Arial" panose="020B0604020202020204" pitchFamily="34" charset="0"/>
              </a:rPr>
              <a:t>Type 3: Theory of mind.</a:t>
            </a:r>
            <a:r>
              <a:rPr lang="en-US" b="0" i="0" dirty="0">
                <a:solidFill>
                  <a:srgbClr val="666666"/>
                </a:solidFill>
                <a:effectLst/>
                <a:latin typeface="Arial" panose="020B0604020202020204" pitchFamily="34" charset="0"/>
              </a:rPr>
              <a:t> Theory of mind is a psychology term. When applied to AI, it means that the system would have the social intelligence to understand emotions. This type of AI will be able to infer human intentions and predict behavior, a necessary skill for AI systems to become integral members of human teams.</a:t>
            </a:r>
          </a:p>
          <a:p>
            <a:pPr algn="l">
              <a:buFont typeface="Arial" panose="020B0604020202020204" pitchFamily="34" charset="0"/>
              <a:buChar char="•"/>
            </a:pPr>
            <a:r>
              <a:rPr lang="en-US" b="1" i="0" dirty="0">
                <a:solidFill>
                  <a:srgbClr val="666666"/>
                </a:solidFill>
                <a:effectLst/>
                <a:latin typeface="Arial" panose="020B0604020202020204" pitchFamily="34" charset="0"/>
              </a:rPr>
              <a:t>Type 4:</a:t>
            </a:r>
            <a:r>
              <a:rPr lang="en-US" b="0" i="0" dirty="0">
                <a:solidFill>
                  <a:srgbClr val="666666"/>
                </a:solidFill>
                <a:effectLst/>
                <a:latin typeface="Arial" panose="020B0604020202020204" pitchFamily="34" charset="0"/>
              </a:rPr>
              <a:t> </a:t>
            </a:r>
            <a:r>
              <a:rPr lang="en-US" b="1" i="0" dirty="0">
                <a:solidFill>
                  <a:srgbClr val="666666"/>
                </a:solidFill>
                <a:effectLst/>
                <a:latin typeface="Arial" panose="020B0604020202020204" pitchFamily="34" charset="0"/>
              </a:rPr>
              <a:t>Self-awareness.</a:t>
            </a:r>
            <a:r>
              <a:rPr lang="en-US" b="0" i="0" dirty="0">
                <a:solidFill>
                  <a:srgbClr val="666666"/>
                </a:solidFill>
                <a:effectLst/>
                <a:latin typeface="Arial" panose="020B0604020202020204" pitchFamily="34" charset="0"/>
              </a:rPr>
              <a:t> In this category, AI systems have a sense of self, which gives them consciousness. Machines with self-awareness understand their own current state. This type of AI does not yet exist.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12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It is an attempt to solve the dying </a:t>
            </a:r>
            <a:r>
              <a:rPr lang="en-US" b="0" i="0" dirty="0" err="1">
                <a:solidFill>
                  <a:srgbClr val="242424"/>
                </a:solidFill>
                <a:effectLst/>
                <a:latin typeface="source-serif-pro"/>
              </a:rPr>
              <a:t>ReLU</a:t>
            </a:r>
            <a:r>
              <a:rPr lang="en-US" b="0" i="0" dirty="0">
                <a:solidFill>
                  <a:srgbClr val="242424"/>
                </a:solidFill>
                <a:effectLst/>
                <a:latin typeface="source-serif-pro"/>
              </a:rPr>
              <a:t> problem</a:t>
            </a:r>
          </a:p>
          <a:p>
            <a:pPr algn="l"/>
            <a:br>
              <a:rPr lang="en-US" dirty="0">
                <a:effectLst/>
              </a:rPr>
            </a:br>
            <a:r>
              <a:rPr lang="en-US" b="0" i="0" dirty="0">
                <a:solidFill>
                  <a:srgbClr val="242424"/>
                </a:solidFill>
                <a:effectLst/>
                <a:latin typeface="source-serif-pro"/>
              </a:rPr>
              <a:t>Can you see the Leak? 😆</a:t>
            </a:r>
          </a:p>
          <a:p>
            <a:pPr algn="l"/>
            <a:r>
              <a:rPr lang="en-US" b="0" i="0" dirty="0">
                <a:solidFill>
                  <a:srgbClr val="242424"/>
                </a:solidFill>
                <a:effectLst/>
                <a:latin typeface="source-serif-pro"/>
              </a:rPr>
              <a:t>The leak helps to increase the range of the </a:t>
            </a:r>
            <a:r>
              <a:rPr lang="en-US" b="0" i="0" dirty="0" err="1">
                <a:solidFill>
                  <a:srgbClr val="242424"/>
                </a:solidFill>
                <a:effectLst/>
                <a:latin typeface="source-serif-pro"/>
              </a:rPr>
              <a:t>ReLU</a:t>
            </a:r>
            <a:r>
              <a:rPr lang="en-US" b="0" i="0" dirty="0">
                <a:solidFill>
                  <a:srgbClr val="242424"/>
                </a:solidFill>
                <a:effectLst/>
                <a:latin typeface="source-serif-pro"/>
              </a:rPr>
              <a:t> function. Usually, the value of </a:t>
            </a:r>
            <a:r>
              <a:rPr lang="en-US" b="1" i="0" dirty="0">
                <a:solidFill>
                  <a:srgbClr val="242424"/>
                </a:solidFill>
                <a:effectLst/>
                <a:latin typeface="source-serif-pro"/>
              </a:rPr>
              <a:t>a </a:t>
            </a:r>
            <a:r>
              <a:rPr lang="en-US" b="0" i="0" dirty="0">
                <a:solidFill>
                  <a:srgbClr val="242424"/>
                </a:solidFill>
                <a:effectLst/>
                <a:latin typeface="source-serif-pro"/>
              </a:rPr>
              <a:t>is 0.01 or so.</a:t>
            </a:r>
          </a:p>
          <a:p>
            <a:pPr algn="l"/>
            <a:r>
              <a:rPr lang="en-US" b="0" i="0" dirty="0">
                <a:solidFill>
                  <a:srgbClr val="242424"/>
                </a:solidFill>
                <a:effectLst/>
                <a:latin typeface="source-serif-pro"/>
              </a:rPr>
              <a:t>When </a:t>
            </a:r>
            <a:r>
              <a:rPr lang="en-US" b="1" i="0" dirty="0">
                <a:solidFill>
                  <a:srgbClr val="242424"/>
                </a:solidFill>
                <a:effectLst/>
                <a:latin typeface="source-serif-pro"/>
              </a:rPr>
              <a:t>a is not 0.01</a:t>
            </a:r>
            <a:r>
              <a:rPr lang="en-US" b="0" i="0" dirty="0">
                <a:solidFill>
                  <a:srgbClr val="242424"/>
                </a:solidFill>
                <a:effectLst/>
                <a:latin typeface="source-serif-pro"/>
              </a:rPr>
              <a:t> then it is called </a:t>
            </a:r>
            <a:r>
              <a:rPr lang="en-US" b="1" i="0" dirty="0">
                <a:solidFill>
                  <a:srgbClr val="242424"/>
                </a:solidFill>
                <a:effectLst/>
                <a:latin typeface="source-serif-pro"/>
              </a:rPr>
              <a:t>Randomized </a:t>
            </a:r>
            <a:r>
              <a:rPr lang="en-US" b="1" i="0" dirty="0" err="1">
                <a:solidFill>
                  <a:srgbClr val="242424"/>
                </a:solidFill>
                <a:effectLst/>
                <a:latin typeface="source-serif-pro"/>
              </a:rPr>
              <a:t>ReLU</a:t>
            </a:r>
            <a:r>
              <a:rPr lang="en-US" b="0" i="0" dirty="0">
                <a:solidFill>
                  <a:srgbClr val="242424"/>
                </a:solidFill>
                <a:effectLst/>
                <a:latin typeface="source-serif-pro"/>
              </a:rPr>
              <a:t>.</a:t>
            </a:r>
          </a:p>
          <a:p>
            <a:pPr algn="l"/>
            <a:r>
              <a:rPr lang="en-US" b="0" i="0" dirty="0">
                <a:solidFill>
                  <a:srgbClr val="242424"/>
                </a:solidFill>
                <a:effectLst/>
                <a:latin typeface="source-serif-pro"/>
              </a:rPr>
              <a:t>Therefore the </a:t>
            </a:r>
            <a:r>
              <a:rPr lang="en-US" b="1" i="0" dirty="0">
                <a:solidFill>
                  <a:srgbClr val="242424"/>
                </a:solidFill>
                <a:effectLst/>
                <a:latin typeface="source-serif-pro"/>
              </a:rPr>
              <a:t>range</a:t>
            </a:r>
            <a:r>
              <a:rPr lang="en-US" b="0" i="0" dirty="0">
                <a:solidFill>
                  <a:srgbClr val="242424"/>
                </a:solidFill>
                <a:effectLst/>
                <a:latin typeface="source-serif-pro"/>
              </a:rPr>
              <a:t> of the Leaky </a:t>
            </a:r>
            <a:r>
              <a:rPr lang="en-US" b="0" i="0" dirty="0" err="1">
                <a:solidFill>
                  <a:srgbClr val="242424"/>
                </a:solidFill>
                <a:effectLst/>
                <a:latin typeface="source-serif-pro"/>
              </a:rPr>
              <a:t>ReLU</a:t>
            </a:r>
            <a:r>
              <a:rPr lang="en-US" b="0" i="0" dirty="0">
                <a:solidFill>
                  <a:srgbClr val="242424"/>
                </a:solidFill>
                <a:effectLst/>
                <a:latin typeface="source-serif-pro"/>
              </a:rPr>
              <a:t> is (-infinity to infinity).</a:t>
            </a:r>
          </a:p>
          <a:p>
            <a:pPr algn="l"/>
            <a:r>
              <a:rPr lang="en-US" b="0" i="0" dirty="0">
                <a:solidFill>
                  <a:srgbClr val="242424"/>
                </a:solidFill>
                <a:effectLst/>
                <a:latin typeface="source-serif-pro"/>
              </a:rPr>
              <a:t>Both Leaky and Randomized </a:t>
            </a:r>
            <a:r>
              <a:rPr lang="en-US" b="0" i="0" dirty="0" err="1">
                <a:solidFill>
                  <a:srgbClr val="242424"/>
                </a:solidFill>
                <a:effectLst/>
                <a:latin typeface="source-serif-pro"/>
              </a:rPr>
              <a:t>ReLU</a:t>
            </a:r>
            <a:r>
              <a:rPr lang="en-US" b="0" i="0" dirty="0">
                <a:solidFill>
                  <a:srgbClr val="242424"/>
                </a:solidFill>
                <a:effectLst/>
                <a:latin typeface="source-serif-pro"/>
              </a:rPr>
              <a:t> functions are monotonic in nature. Also, their derivatives also monotonic in nature.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87</a:t>
            </a:fld>
            <a:endParaRPr lang="en-IN"/>
          </a:p>
        </p:txBody>
      </p:sp>
    </p:spTree>
    <p:extLst>
      <p:ext uri="{BB962C8B-B14F-4D97-AF65-F5344CB8AC3E}">
        <p14:creationId xmlns:p14="http://schemas.microsoft.com/office/powerpoint/2010/main" val="4074904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B6B6B"/>
                </a:solidFill>
                <a:effectLst/>
                <a:latin typeface="sohne"/>
              </a:rPr>
              <a:t>When updating the curve, to know in </a:t>
            </a:r>
            <a:r>
              <a:rPr lang="en-US" b="1" i="0" dirty="0">
                <a:solidFill>
                  <a:srgbClr val="6B6B6B"/>
                </a:solidFill>
                <a:effectLst/>
                <a:latin typeface="sohne"/>
              </a:rPr>
              <a:t>which direction</a:t>
            </a:r>
            <a:r>
              <a:rPr lang="en-US" b="0" i="0" dirty="0">
                <a:solidFill>
                  <a:srgbClr val="6B6B6B"/>
                </a:solidFill>
                <a:effectLst/>
                <a:latin typeface="sohne"/>
              </a:rPr>
              <a:t> and </a:t>
            </a:r>
            <a:r>
              <a:rPr lang="en-US" b="1" i="0" dirty="0">
                <a:solidFill>
                  <a:srgbClr val="6B6B6B"/>
                </a:solidFill>
                <a:effectLst/>
                <a:latin typeface="sohne"/>
              </a:rPr>
              <a:t>how much</a:t>
            </a:r>
            <a:r>
              <a:rPr lang="en-US" b="0" i="0" dirty="0">
                <a:solidFill>
                  <a:srgbClr val="6B6B6B"/>
                </a:solidFill>
                <a:effectLst/>
                <a:latin typeface="sohne"/>
              </a:rPr>
              <a:t> to change or update the curve depending upon the slope. That is why we use differentiation in almost every part of Machine Learning and Deep Learning</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88</a:t>
            </a:fld>
            <a:endParaRPr lang="en-IN"/>
          </a:p>
        </p:txBody>
      </p:sp>
    </p:spTree>
    <p:extLst>
      <p:ext uri="{BB962C8B-B14F-4D97-AF65-F5344CB8AC3E}">
        <p14:creationId xmlns:p14="http://schemas.microsoft.com/office/powerpoint/2010/main" val="906455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The human brain processes a huge amount of information the second we see an image. Each neuron works in its own receptive field and is connected to other neurons in a way that they cover the entire visual field. Just as each neuron responds to stimuli only in the restricted region of the visual field called the receptive field in the biological vision system, each neuron in a CNN processes data only in its receptive field as well. The layers are arranged in such a way so that they detect simpler patterns first (lines, curves, etc.) and more complex patterns (faces, objects, etc.) further along. By using a CNN, one can </a:t>
            </a:r>
            <a:r>
              <a:rPr lang="en-US" b="0" i="0" u="sng" dirty="0">
                <a:effectLst/>
                <a:latin typeface="source-serif-pro"/>
                <a:hlinkClick r:id="rId3"/>
              </a:rPr>
              <a:t>enable sight to computers</a:t>
            </a:r>
            <a:r>
              <a:rPr lang="en-US" b="0" i="0" dirty="0">
                <a:solidFill>
                  <a:srgbClr val="242424"/>
                </a:solidFill>
                <a:effectLst/>
                <a:latin typeface="source-serif-pro"/>
              </a:rPr>
              <a:t>.</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92</a:t>
            </a:fld>
            <a:endParaRPr lang="en-IN"/>
          </a:p>
        </p:txBody>
      </p:sp>
    </p:spTree>
    <p:extLst>
      <p:ext uri="{BB962C8B-B14F-4D97-AF65-F5344CB8AC3E}">
        <p14:creationId xmlns:p14="http://schemas.microsoft.com/office/powerpoint/2010/main" val="3987157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93</a:t>
            </a:fld>
            <a:endParaRPr lang="en-IN"/>
          </a:p>
        </p:txBody>
      </p:sp>
    </p:spTree>
    <p:extLst>
      <p:ext uri="{BB962C8B-B14F-4D97-AF65-F5344CB8AC3E}">
        <p14:creationId xmlns:p14="http://schemas.microsoft.com/office/powerpoint/2010/main" val="3911371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Convolution Layer</a:t>
            </a:r>
          </a:p>
          <a:p>
            <a:pPr algn="l"/>
            <a:r>
              <a:rPr lang="en-US" b="0" i="0" dirty="0">
                <a:solidFill>
                  <a:srgbClr val="242424"/>
                </a:solidFill>
                <a:effectLst/>
                <a:latin typeface="source-serif-pro"/>
              </a:rPr>
              <a:t>The convolution layer is the core building block of the CNN. It carries the main portion of the network’s computational load.</a:t>
            </a:r>
          </a:p>
          <a:p>
            <a:pPr algn="l"/>
            <a:r>
              <a:rPr lang="en-US" b="0" i="0" dirty="0">
                <a:solidFill>
                  <a:srgbClr val="242424"/>
                </a:solidFill>
                <a:effectLst/>
                <a:latin typeface="source-serif-pro"/>
              </a:rPr>
              <a:t>This layer performs a dot product between two matrices, where one matrix is the set of learnable parameters otherwise known as a kernel, and the other matrix is the restricted portion of the receptive field. The kernel is spatially smaller than an image but is more in-depth. This means that, if the image is composed of three (RGB) channels, the kernel height and width will be spatially small, but the depth extends up to all three channels.</a:t>
            </a:r>
          </a:p>
          <a:p>
            <a:pPr algn="l"/>
            <a:r>
              <a:rPr lang="en-US" b="0" i="0" dirty="0">
                <a:solidFill>
                  <a:srgbClr val="242424"/>
                </a:solidFill>
                <a:effectLst/>
                <a:latin typeface="source-serif-pro"/>
              </a:rPr>
              <a:t>During the forward pass, the kernel slides across the height and width of the image-producing the image representation of that receptive region. This produces a two-dimensional representation of the image known as an activation map that gives the response of the kernel at each spatial position of the image. The sliding size of the kernel is called a stride.</a:t>
            </a:r>
          </a:p>
          <a:p>
            <a:pPr algn="l"/>
            <a:r>
              <a:rPr lang="en-US" b="0" i="0" dirty="0">
                <a:solidFill>
                  <a:srgbClr val="242424"/>
                </a:solidFill>
                <a:effectLst/>
                <a:latin typeface="source-serif-pro"/>
              </a:rPr>
              <a:t>If we have an input of size W x W x D and </a:t>
            </a:r>
            <a:r>
              <a:rPr lang="en-US" b="0" i="0" dirty="0" err="1">
                <a:solidFill>
                  <a:srgbClr val="242424"/>
                </a:solidFill>
                <a:effectLst/>
                <a:latin typeface="source-serif-pro"/>
              </a:rPr>
              <a:t>Dout</a:t>
            </a:r>
            <a:r>
              <a:rPr lang="en-US" b="0" i="0" dirty="0">
                <a:solidFill>
                  <a:srgbClr val="242424"/>
                </a:solidFill>
                <a:effectLst/>
                <a:latin typeface="source-serif-pro"/>
              </a:rPr>
              <a:t> number of kernels with a spatial size of F with stride S and amount of padding P, then the size of output volume can be determined by the following formula:</a:t>
            </a:r>
          </a:p>
          <a:p>
            <a:pPr algn="l"/>
            <a:r>
              <a:rPr lang="en-US" b="1" i="0" dirty="0">
                <a:solidFill>
                  <a:srgbClr val="242424"/>
                </a:solidFill>
                <a:effectLst/>
                <a:latin typeface="source-serif-pro"/>
              </a:rPr>
              <a:t>Motivation behind Convolution</a:t>
            </a:r>
            <a:endParaRPr lang="en-US" b="0" i="0" dirty="0">
              <a:solidFill>
                <a:srgbClr val="242424"/>
              </a:solidFill>
              <a:effectLst/>
              <a:latin typeface="source-serif-pro"/>
            </a:endParaRPr>
          </a:p>
          <a:p>
            <a:pPr algn="l"/>
            <a:r>
              <a:rPr lang="en-US" b="0" i="0" dirty="0">
                <a:solidFill>
                  <a:srgbClr val="242424"/>
                </a:solidFill>
                <a:effectLst/>
                <a:latin typeface="source-serif-pro"/>
              </a:rPr>
              <a:t>Convolution leverages three important ideas that motivated computer vision researchers: sparse interaction, parameter sharing, and equivariant representation. Let’s describe each one of them in detail.</a:t>
            </a:r>
          </a:p>
          <a:p>
            <a:pPr algn="l"/>
            <a:r>
              <a:rPr lang="en-US" b="0" i="0" dirty="0">
                <a:solidFill>
                  <a:srgbClr val="242424"/>
                </a:solidFill>
                <a:effectLst/>
                <a:latin typeface="source-serif-pro"/>
              </a:rPr>
              <a:t>Trivial neural network layers use matrix multiplication by a matrix of parameters describing the interaction between the input and output unit. This means that every output unit interacts with every input unit. However, convolution neural networks have </a:t>
            </a:r>
            <a:r>
              <a:rPr lang="en-US" b="0" i="1" dirty="0">
                <a:solidFill>
                  <a:srgbClr val="242424"/>
                </a:solidFill>
                <a:effectLst/>
                <a:latin typeface="source-serif-pro"/>
              </a:rPr>
              <a:t>sparse interaction. </a:t>
            </a:r>
            <a:r>
              <a:rPr lang="en-US" b="0" i="0" dirty="0">
                <a:solidFill>
                  <a:srgbClr val="242424"/>
                </a:solidFill>
                <a:effectLst/>
                <a:latin typeface="source-serif-pro"/>
              </a:rPr>
              <a:t>This is achieved by making kernel smaller than the input e.g., an image can have millions or thousands of pixels, but while processing it using kernel we can detect meaningful information that is of tens or hundreds of pixels. This means that we need to store fewer parameters that not only reduces the memory requirement of the model but also improves the statistical efficiency of the model.</a:t>
            </a:r>
          </a:p>
          <a:p>
            <a:pPr algn="l"/>
            <a:r>
              <a:rPr lang="en-US" b="0" i="0" dirty="0">
                <a:solidFill>
                  <a:srgbClr val="242424"/>
                </a:solidFill>
                <a:effectLst/>
                <a:latin typeface="source-serif-pro"/>
              </a:rPr>
              <a:t>If computing one feature at a spatial point (x1, y1) is useful then it should also be useful at some other spatial point say (x2, y2). It means that for a single two-dimensional slice i.e., for creating one activation map, neurons are constrained to use the same set of weights. In a traditional neural network, each element of the weight matrix is used once and then never revisited, while convolution network has </a:t>
            </a:r>
            <a:r>
              <a:rPr lang="en-US" b="0" i="1" dirty="0">
                <a:solidFill>
                  <a:srgbClr val="242424"/>
                </a:solidFill>
                <a:effectLst/>
                <a:latin typeface="source-serif-pro"/>
              </a:rPr>
              <a:t>shared parameters</a:t>
            </a:r>
            <a:r>
              <a:rPr lang="en-US" b="0" i="0" dirty="0">
                <a:solidFill>
                  <a:srgbClr val="242424"/>
                </a:solidFill>
                <a:effectLst/>
                <a:latin typeface="source-serif-pro"/>
              </a:rPr>
              <a:t> i.e., for getting output, weights applied to one input are the same as the weight applied elsewhere.</a:t>
            </a:r>
          </a:p>
          <a:p>
            <a:pPr algn="l"/>
            <a:r>
              <a:rPr lang="en-US" b="0" i="0" dirty="0">
                <a:solidFill>
                  <a:srgbClr val="242424"/>
                </a:solidFill>
                <a:effectLst/>
                <a:latin typeface="source-serif-pro"/>
              </a:rPr>
              <a:t>Due to parameter sharing, the layers of convolution neural network will have a property of </a:t>
            </a:r>
            <a:r>
              <a:rPr lang="en-US" b="0" i="1" dirty="0">
                <a:solidFill>
                  <a:srgbClr val="242424"/>
                </a:solidFill>
                <a:effectLst/>
                <a:latin typeface="source-serif-pro"/>
              </a:rPr>
              <a:t>equivariance to translation</a:t>
            </a:r>
            <a:r>
              <a:rPr lang="en-US" b="0" i="0" dirty="0">
                <a:solidFill>
                  <a:srgbClr val="242424"/>
                </a:solidFill>
                <a:effectLst/>
                <a:latin typeface="source-serif-pro"/>
              </a:rPr>
              <a:t>. It says that if we changed the input in a way, the output will also get changed in the same way.</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94</a:t>
            </a:fld>
            <a:endParaRPr lang="en-IN"/>
          </a:p>
        </p:txBody>
      </p:sp>
    </p:spTree>
    <p:extLst>
      <p:ext uri="{BB962C8B-B14F-4D97-AF65-F5344CB8AC3E}">
        <p14:creationId xmlns:p14="http://schemas.microsoft.com/office/powerpoint/2010/main" val="4120032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The pooling layer replaces the output of the network at certain locations by deriving a summary statistic of the nearby outputs. This helps in reducing the spatial size of the representation, which decreases the required amount of computation and weights. The pooling operation is processed on every slice of the representation individually.</a:t>
            </a:r>
          </a:p>
          <a:p>
            <a:pPr algn="l"/>
            <a:r>
              <a:rPr lang="en-US" b="0" i="0" dirty="0">
                <a:solidFill>
                  <a:srgbClr val="242424"/>
                </a:solidFill>
                <a:effectLst/>
                <a:latin typeface="source-serif-pro"/>
              </a:rPr>
              <a:t>There are several pooling functions such as the average of the rectangular neighborhood, L2 norm of the rectangular neighborhood, and a weighted average based on the distance from the central pixel. However, the most popular process is max pooling, which reports the maximum output from the neighborhood.</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If we have an activation map of size </a:t>
            </a:r>
            <a:r>
              <a:rPr lang="en-US" b="0" i="1" dirty="0">
                <a:solidFill>
                  <a:srgbClr val="242424"/>
                </a:solidFill>
                <a:effectLst/>
                <a:latin typeface="source-serif-pro"/>
              </a:rPr>
              <a:t>W</a:t>
            </a:r>
            <a:r>
              <a:rPr lang="en-US" b="0" i="0" dirty="0">
                <a:solidFill>
                  <a:srgbClr val="242424"/>
                </a:solidFill>
                <a:effectLst/>
                <a:latin typeface="source-serif-pro"/>
              </a:rPr>
              <a:t> x </a:t>
            </a:r>
            <a:r>
              <a:rPr lang="en-US" b="0" i="1" dirty="0">
                <a:solidFill>
                  <a:srgbClr val="242424"/>
                </a:solidFill>
                <a:effectLst/>
                <a:latin typeface="source-serif-pro"/>
              </a:rPr>
              <a:t>W</a:t>
            </a:r>
            <a:r>
              <a:rPr lang="en-US" b="0" i="0" dirty="0">
                <a:solidFill>
                  <a:srgbClr val="242424"/>
                </a:solidFill>
                <a:effectLst/>
                <a:latin typeface="source-serif-pro"/>
              </a:rPr>
              <a:t> x </a:t>
            </a:r>
            <a:r>
              <a:rPr lang="en-US" b="0" i="1" dirty="0">
                <a:solidFill>
                  <a:srgbClr val="242424"/>
                </a:solidFill>
                <a:effectLst/>
                <a:latin typeface="source-serif-pro"/>
              </a:rPr>
              <a:t>D</a:t>
            </a:r>
            <a:r>
              <a:rPr lang="en-US" b="0" i="0" dirty="0">
                <a:solidFill>
                  <a:srgbClr val="242424"/>
                </a:solidFill>
                <a:effectLst/>
                <a:latin typeface="source-serif-pro"/>
              </a:rPr>
              <a:t>, a pooling kernel of spatial size </a:t>
            </a:r>
            <a:r>
              <a:rPr lang="en-US" b="0" i="1" dirty="0">
                <a:solidFill>
                  <a:srgbClr val="242424"/>
                </a:solidFill>
                <a:effectLst/>
                <a:latin typeface="source-serif-pro"/>
              </a:rPr>
              <a:t>F</a:t>
            </a:r>
            <a:r>
              <a:rPr lang="en-US" b="0" i="0" dirty="0">
                <a:solidFill>
                  <a:srgbClr val="242424"/>
                </a:solidFill>
                <a:effectLst/>
                <a:latin typeface="source-serif-pro"/>
              </a:rPr>
              <a:t>, and stride </a:t>
            </a:r>
            <a:r>
              <a:rPr lang="en-US" b="0" i="1" dirty="0">
                <a:solidFill>
                  <a:srgbClr val="242424"/>
                </a:solidFill>
                <a:effectLst/>
                <a:latin typeface="source-serif-pro"/>
              </a:rPr>
              <a:t>S</a:t>
            </a:r>
            <a:r>
              <a:rPr lang="en-US" b="0" i="0" dirty="0">
                <a:solidFill>
                  <a:srgbClr val="242424"/>
                </a:solidFill>
                <a:effectLst/>
                <a:latin typeface="source-serif-pro"/>
              </a:rPr>
              <a:t>, then the size of output volume can be determined by the following formula:</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95</a:t>
            </a:fld>
            <a:endParaRPr lang="en-IN"/>
          </a:p>
        </p:txBody>
      </p:sp>
    </p:spTree>
    <p:extLst>
      <p:ext uri="{BB962C8B-B14F-4D97-AF65-F5344CB8AC3E}">
        <p14:creationId xmlns:p14="http://schemas.microsoft.com/office/powerpoint/2010/main" val="2789325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Fully Connected Layer</a:t>
            </a:r>
          </a:p>
          <a:p>
            <a:pPr algn="l"/>
            <a:r>
              <a:rPr lang="en-US" b="0" i="0" dirty="0">
                <a:solidFill>
                  <a:srgbClr val="242424"/>
                </a:solidFill>
                <a:effectLst/>
                <a:latin typeface="source-serif-pro"/>
              </a:rPr>
              <a:t>Neurons in this layer have full connectivity with all neurons in the preceding and succeeding layer as seen in regular FCNN. This is why it can be computed as usual by a matrix multiplication followed by a bias effect.</a:t>
            </a:r>
          </a:p>
          <a:p>
            <a:pPr algn="l"/>
            <a:r>
              <a:rPr lang="en-US" b="0" i="0" dirty="0">
                <a:solidFill>
                  <a:srgbClr val="242424"/>
                </a:solidFill>
                <a:effectLst/>
                <a:latin typeface="source-serif-pro"/>
              </a:rPr>
              <a:t>The FC layer helps to map the representation between the input and the output.</a:t>
            </a:r>
          </a:p>
          <a:p>
            <a:pPr algn="l"/>
            <a:r>
              <a:rPr lang="en-US" b="1" i="0" dirty="0">
                <a:solidFill>
                  <a:srgbClr val="242424"/>
                </a:solidFill>
                <a:effectLst/>
                <a:latin typeface="sohne"/>
              </a:rPr>
              <a:t>Non-Linearity Layers</a:t>
            </a:r>
          </a:p>
          <a:p>
            <a:pPr algn="l"/>
            <a:r>
              <a:rPr lang="en-US" b="0" i="0" dirty="0">
                <a:solidFill>
                  <a:srgbClr val="242424"/>
                </a:solidFill>
                <a:effectLst/>
                <a:latin typeface="source-serif-pro"/>
              </a:rPr>
              <a:t>Since convolution is a linear operation and images are far from linear, non-linearity layers are often placed directly after the convolutional layer to introduce non-linearity to the activation map.</a:t>
            </a:r>
          </a:p>
          <a:p>
            <a:pPr algn="l"/>
            <a:r>
              <a:rPr lang="en-US" b="0" i="0" dirty="0">
                <a:solidFill>
                  <a:srgbClr val="242424"/>
                </a:solidFill>
                <a:effectLst/>
                <a:latin typeface="source-serif-pro"/>
              </a:rPr>
              <a:t>There are several types of non-linear operations, the popular ones being:</a:t>
            </a:r>
          </a:p>
          <a:p>
            <a:pPr algn="l"/>
            <a:r>
              <a:rPr lang="en-US" b="1" i="0" dirty="0">
                <a:solidFill>
                  <a:srgbClr val="242424"/>
                </a:solidFill>
                <a:effectLst/>
                <a:latin typeface="source-serif-pro"/>
              </a:rPr>
              <a:t>1. Sigmoid</a:t>
            </a:r>
            <a:endParaRPr lang="en-US" b="0" i="0" dirty="0">
              <a:solidFill>
                <a:srgbClr val="242424"/>
              </a:solidFill>
              <a:effectLst/>
              <a:latin typeface="source-serif-pro"/>
            </a:endParaRPr>
          </a:p>
          <a:p>
            <a:pPr algn="l"/>
            <a:r>
              <a:rPr lang="en-US" b="0" i="0" dirty="0">
                <a:solidFill>
                  <a:srgbClr val="242424"/>
                </a:solidFill>
                <a:effectLst/>
                <a:latin typeface="source-serif-pro"/>
              </a:rPr>
              <a:t>The sigmoid non-linearity has the mathematical form σ(κ) = 1/(1+e¯κ). It takes a real-valued number and “squashes” it into a range between 0 and 1.</a:t>
            </a:r>
          </a:p>
          <a:p>
            <a:pPr algn="l"/>
            <a:r>
              <a:rPr lang="en-US" b="0" i="0" dirty="0">
                <a:solidFill>
                  <a:srgbClr val="242424"/>
                </a:solidFill>
                <a:effectLst/>
                <a:latin typeface="source-serif-pro"/>
              </a:rPr>
              <a:t>However, a very undesirable property of sigmoid is that when the activation is at either tail, the gradient becomes almost zero. If the local gradient becomes very small, then in backpropagation it will effectively “kill” the gradient. Also, if the data coming into the neuron is always positive, then the output of sigmoid will be either all positives or all negatives, resulting in a zig-zag dynamic of gradient updates for weight.</a:t>
            </a:r>
          </a:p>
          <a:p>
            <a:pPr algn="l"/>
            <a:r>
              <a:rPr lang="en-US" b="1" i="0" dirty="0">
                <a:solidFill>
                  <a:srgbClr val="242424"/>
                </a:solidFill>
                <a:effectLst/>
                <a:latin typeface="source-serif-pro"/>
              </a:rPr>
              <a:t>2. Tanh</a:t>
            </a:r>
            <a:endParaRPr lang="en-US" b="0" i="0" dirty="0">
              <a:solidFill>
                <a:srgbClr val="242424"/>
              </a:solidFill>
              <a:effectLst/>
              <a:latin typeface="source-serif-pro"/>
            </a:endParaRPr>
          </a:p>
          <a:p>
            <a:pPr algn="l"/>
            <a:r>
              <a:rPr lang="en-US" b="0" i="0" dirty="0">
                <a:solidFill>
                  <a:srgbClr val="242424"/>
                </a:solidFill>
                <a:effectLst/>
                <a:latin typeface="source-serif-pro"/>
              </a:rPr>
              <a:t>Tanh squashes a real-valued number to the range [-1, 1]. Like sigmoid, the activation saturates, but — unlike the sigmoid neurons — its output is zero centered.</a:t>
            </a:r>
          </a:p>
          <a:p>
            <a:pPr algn="l"/>
            <a:r>
              <a:rPr lang="en-US" b="1" i="0" dirty="0">
                <a:solidFill>
                  <a:srgbClr val="242424"/>
                </a:solidFill>
                <a:effectLst/>
                <a:latin typeface="source-serif-pro"/>
              </a:rPr>
              <a:t>3. </a:t>
            </a:r>
            <a:r>
              <a:rPr lang="en-US" b="1" i="0" dirty="0" err="1">
                <a:solidFill>
                  <a:srgbClr val="242424"/>
                </a:solidFill>
                <a:effectLst/>
                <a:latin typeface="source-serif-pro"/>
              </a:rPr>
              <a:t>ReLU</a:t>
            </a:r>
            <a:endParaRPr lang="en-US" b="0" i="0" dirty="0">
              <a:solidFill>
                <a:srgbClr val="242424"/>
              </a:solidFill>
              <a:effectLst/>
              <a:latin typeface="source-serif-pro"/>
            </a:endParaRPr>
          </a:p>
          <a:p>
            <a:pPr algn="l"/>
            <a:r>
              <a:rPr lang="en-US" b="0" i="0" dirty="0">
                <a:solidFill>
                  <a:srgbClr val="242424"/>
                </a:solidFill>
                <a:effectLst/>
                <a:latin typeface="source-serif-pro"/>
              </a:rPr>
              <a:t>The Rectified Linear Unit (</a:t>
            </a:r>
            <a:r>
              <a:rPr lang="en-US" b="0" i="0" dirty="0" err="1">
                <a:solidFill>
                  <a:srgbClr val="242424"/>
                </a:solidFill>
                <a:effectLst/>
                <a:latin typeface="source-serif-pro"/>
              </a:rPr>
              <a:t>ReLU</a:t>
            </a:r>
            <a:r>
              <a:rPr lang="en-US" b="0" i="0" dirty="0">
                <a:solidFill>
                  <a:srgbClr val="242424"/>
                </a:solidFill>
                <a:effectLst/>
                <a:latin typeface="source-serif-pro"/>
              </a:rPr>
              <a:t>) has become very popular in the last few years. It computes the function ƒ(κ)=max (0,κ). In other words, the activation is simply threshold at zero.</a:t>
            </a:r>
          </a:p>
          <a:p>
            <a:pPr algn="l"/>
            <a:r>
              <a:rPr lang="en-US" b="0" i="0" dirty="0">
                <a:solidFill>
                  <a:srgbClr val="242424"/>
                </a:solidFill>
                <a:effectLst/>
                <a:latin typeface="source-serif-pro"/>
              </a:rPr>
              <a:t>In comparison to sigmoid and tanh, </a:t>
            </a:r>
            <a:r>
              <a:rPr lang="en-US" b="0" i="0" dirty="0" err="1">
                <a:solidFill>
                  <a:srgbClr val="242424"/>
                </a:solidFill>
                <a:effectLst/>
                <a:latin typeface="source-serif-pro"/>
              </a:rPr>
              <a:t>ReLU</a:t>
            </a:r>
            <a:r>
              <a:rPr lang="en-US" b="0" i="0" dirty="0">
                <a:solidFill>
                  <a:srgbClr val="242424"/>
                </a:solidFill>
                <a:effectLst/>
                <a:latin typeface="source-serif-pro"/>
              </a:rPr>
              <a:t> is more reliable and accelerates the convergence by six times.</a:t>
            </a:r>
          </a:p>
          <a:p>
            <a:pPr algn="l"/>
            <a:r>
              <a:rPr lang="en-US" b="0" i="0" dirty="0">
                <a:solidFill>
                  <a:srgbClr val="242424"/>
                </a:solidFill>
                <a:effectLst/>
                <a:latin typeface="source-serif-pro"/>
              </a:rPr>
              <a:t>Unfortunately, a con is that </a:t>
            </a:r>
            <a:r>
              <a:rPr lang="en-US" b="0" i="0" dirty="0" err="1">
                <a:solidFill>
                  <a:srgbClr val="242424"/>
                </a:solidFill>
                <a:effectLst/>
                <a:latin typeface="source-serif-pro"/>
              </a:rPr>
              <a:t>ReLU</a:t>
            </a:r>
            <a:r>
              <a:rPr lang="en-US" b="0" i="0" dirty="0">
                <a:solidFill>
                  <a:srgbClr val="242424"/>
                </a:solidFill>
                <a:effectLst/>
                <a:latin typeface="source-serif-pro"/>
              </a:rPr>
              <a:t> can be fragile during training. A large gradient flowing through it can update it in such a way that the neuron will never get further updated. However, we can work with this by setting a proper learning rate.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96</a:t>
            </a:fld>
            <a:endParaRPr lang="en-IN"/>
          </a:p>
        </p:txBody>
      </p:sp>
    </p:spTree>
    <p:extLst>
      <p:ext uri="{BB962C8B-B14F-4D97-AF65-F5344CB8AC3E}">
        <p14:creationId xmlns:p14="http://schemas.microsoft.com/office/powerpoint/2010/main" val="4111087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i="0" dirty="0">
                <a:solidFill>
                  <a:srgbClr val="333333"/>
                </a:solidFill>
                <a:effectLst/>
                <a:latin typeface="inter-bold"/>
              </a:rPr>
              <a:t>TensorFlow</a:t>
            </a:r>
            <a:r>
              <a:rPr lang="en-US" b="0" i="0" dirty="0">
                <a:solidFill>
                  <a:srgbClr val="333333"/>
                </a:solidFill>
                <a:effectLst/>
                <a:latin typeface="inter-regular"/>
              </a:rPr>
              <a:t> is a popular framework of </a:t>
            </a:r>
            <a:r>
              <a:rPr lang="en-US" b="1" i="0" dirty="0">
                <a:solidFill>
                  <a:srgbClr val="333333"/>
                </a:solidFill>
                <a:effectLst/>
                <a:latin typeface="inter-bold"/>
              </a:rPr>
              <a:t>machine learning</a:t>
            </a:r>
            <a:r>
              <a:rPr lang="en-US" b="0" i="0" dirty="0">
                <a:solidFill>
                  <a:srgbClr val="333333"/>
                </a:solidFill>
                <a:effectLst/>
                <a:latin typeface="inter-regular"/>
              </a:rPr>
              <a:t> and </a:t>
            </a:r>
            <a:r>
              <a:rPr lang="en-US" b="1" i="0" dirty="0">
                <a:solidFill>
                  <a:srgbClr val="333333"/>
                </a:solidFill>
                <a:effectLst/>
                <a:latin typeface="inter-bold"/>
              </a:rPr>
              <a:t>deep learning</a:t>
            </a:r>
            <a:r>
              <a:rPr lang="en-US" b="0" i="0" dirty="0">
                <a:solidFill>
                  <a:srgbClr val="333333"/>
                </a:solidFill>
                <a:effectLst/>
                <a:latin typeface="inter-regular"/>
              </a:rPr>
              <a:t>. It is </a:t>
            </a:r>
            <a:r>
              <a:rPr lang="en-US" b="1" i="0" dirty="0">
                <a:solidFill>
                  <a:srgbClr val="333333"/>
                </a:solidFill>
                <a:effectLst/>
                <a:latin typeface="inter-bold"/>
              </a:rPr>
              <a:t>a free</a:t>
            </a:r>
            <a:r>
              <a:rPr lang="en-US" b="0" i="0" dirty="0">
                <a:solidFill>
                  <a:srgbClr val="333333"/>
                </a:solidFill>
                <a:effectLst/>
                <a:latin typeface="inter-regular"/>
              </a:rPr>
              <a:t> and </a:t>
            </a:r>
            <a:r>
              <a:rPr lang="en-US" b="1" i="0" dirty="0">
                <a:solidFill>
                  <a:srgbClr val="333333"/>
                </a:solidFill>
                <a:effectLst/>
                <a:latin typeface="inter-bold"/>
              </a:rPr>
              <a:t>open-source</a:t>
            </a:r>
            <a:r>
              <a:rPr lang="en-US" b="0" i="0" dirty="0">
                <a:solidFill>
                  <a:srgbClr val="333333"/>
                </a:solidFill>
                <a:effectLst/>
                <a:latin typeface="inter-regular"/>
              </a:rPr>
              <a:t> library which is released on </a:t>
            </a:r>
            <a:r>
              <a:rPr lang="en-US" b="1" i="0" dirty="0">
                <a:solidFill>
                  <a:srgbClr val="333333"/>
                </a:solidFill>
                <a:effectLst/>
                <a:latin typeface="inter-bold"/>
              </a:rPr>
              <a:t>9 November 2015</a:t>
            </a:r>
            <a:r>
              <a:rPr lang="en-US" b="0" i="0" dirty="0">
                <a:solidFill>
                  <a:srgbClr val="333333"/>
                </a:solidFill>
                <a:effectLst/>
                <a:latin typeface="inter-regular"/>
              </a:rPr>
              <a:t> and developed by </a:t>
            </a:r>
            <a:r>
              <a:rPr lang="en-US" b="1" i="0" dirty="0">
                <a:solidFill>
                  <a:srgbClr val="333333"/>
                </a:solidFill>
                <a:effectLst/>
                <a:latin typeface="inter-bold"/>
              </a:rPr>
              <a:t>Google Brain Team</a:t>
            </a:r>
            <a:r>
              <a:rPr lang="en-US" b="0" i="0" dirty="0">
                <a:solidFill>
                  <a:srgbClr val="333333"/>
                </a:solidFill>
                <a:effectLst/>
                <a:latin typeface="inter-regular"/>
              </a:rPr>
              <a:t>. It is entirely based on Python programming language and use for numerical computation and data flow, which makes machine learning faster and easier.</a:t>
            </a:r>
          </a:p>
          <a:p>
            <a:pPr algn="just"/>
            <a:r>
              <a:rPr lang="en-US" b="0" i="0" dirty="0">
                <a:solidFill>
                  <a:srgbClr val="333333"/>
                </a:solidFill>
                <a:effectLst/>
                <a:latin typeface="inter-regular"/>
              </a:rPr>
              <a:t>TensorFlow can train and run the deep neural networks for image recognition, handwritten digit classification, recurrent neural network, </a:t>
            </a:r>
            <a:r>
              <a:rPr lang="en-US" b="1" i="0" dirty="0">
                <a:solidFill>
                  <a:srgbClr val="333333"/>
                </a:solidFill>
                <a:effectLst/>
                <a:latin typeface="inter-bold"/>
              </a:rPr>
              <a:t>word embedding</a:t>
            </a:r>
            <a:r>
              <a:rPr lang="en-US" b="0" i="0" dirty="0">
                <a:solidFill>
                  <a:srgbClr val="333333"/>
                </a:solidFill>
                <a:effectLst/>
                <a:latin typeface="inter-regular"/>
              </a:rPr>
              <a:t>, </a:t>
            </a:r>
            <a:r>
              <a:rPr lang="en-US" b="1" i="0" dirty="0">
                <a:solidFill>
                  <a:srgbClr val="333333"/>
                </a:solidFill>
                <a:effectLst/>
                <a:latin typeface="inter-bold"/>
              </a:rPr>
              <a:t>natural language processing</a:t>
            </a:r>
            <a:r>
              <a:rPr lang="en-US" b="0" i="0" dirty="0">
                <a:solidFill>
                  <a:srgbClr val="333333"/>
                </a:solidFill>
                <a:effectLst/>
                <a:latin typeface="inter-regular"/>
              </a:rPr>
              <a:t>, video detection, and many more. TensorFlow is run on multiple </a:t>
            </a:r>
            <a:r>
              <a:rPr lang="en-US" b="1" i="0" dirty="0">
                <a:solidFill>
                  <a:srgbClr val="333333"/>
                </a:solidFill>
                <a:effectLst/>
                <a:latin typeface="inter-bold"/>
              </a:rPr>
              <a:t>CPU</a:t>
            </a:r>
            <a:r>
              <a:rPr lang="en-US" b="0" i="0" dirty="0">
                <a:solidFill>
                  <a:srgbClr val="333333"/>
                </a:solidFill>
                <a:effectLst/>
                <a:latin typeface="inter-regular"/>
              </a:rPr>
              <a:t>s or </a:t>
            </a:r>
            <a:r>
              <a:rPr lang="en-US" b="1" i="0" dirty="0">
                <a:solidFill>
                  <a:srgbClr val="333333"/>
                </a:solidFill>
                <a:effectLst/>
                <a:latin typeface="inter-bold"/>
              </a:rPr>
              <a:t>GPU</a:t>
            </a:r>
            <a:r>
              <a:rPr lang="en-US" b="0" i="0" dirty="0">
                <a:solidFill>
                  <a:srgbClr val="333333"/>
                </a:solidFill>
                <a:effectLst/>
                <a:latin typeface="inter-regular"/>
              </a:rPr>
              <a:t>s and also mobile operating systems.</a:t>
            </a:r>
          </a:p>
          <a:p>
            <a:pPr algn="just"/>
            <a:r>
              <a:rPr lang="en-US" b="1" i="0" dirty="0">
                <a:solidFill>
                  <a:srgbClr val="333333"/>
                </a:solidFill>
                <a:effectLst/>
                <a:latin typeface="inter-bold"/>
              </a:rPr>
              <a:t>The word TensorFlow is made by two words, i.e., Tensor and Flow</a:t>
            </a:r>
            <a:endParaRPr lang="en-US" b="0" i="0" dirty="0">
              <a:solidFill>
                <a:srgbClr val="333333"/>
              </a:solidFill>
              <a:effectLst/>
              <a:latin typeface="inter-regular"/>
            </a:endParaRPr>
          </a:p>
          <a:p>
            <a:pPr algn="just">
              <a:buFont typeface="+mj-lt"/>
              <a:buAutoNum type="arabicPeriod"/>
            </a:pPr>
            <a:r>
              <a:rPr lang="en-US" b="1" i="0" dirty="0">
                <a:solidFill>
                  <a:srgbClr val="000000"/>
                </a:solidFill>
                <a:effectLst/>
                <a:latin typeface="inter-bold"/>
              </a:rPr>
              <a:t>Tensor</a:t>
            </a:r>
            <a:r>
              <a:rPr lang="en-US" b="0" i="0" dirty="0">
                <a:solidFill>
                  <a:srgbClr val="000000"/>
                </a:solidFill>
                <a:effectLst/>
                <a:latin typeface="inter-regular"/>
              </a:rPr>
              <a:t> is a multidimensional array</a:t>
            </a:r>
          </a:p>
          <a:p>
            <a:pPr algn="just">
              <a:buFont typeface="+mj-lt"/>
              <a:buAutoNum type="arabicPeriod"/>
            </a:pPr>
            <a:r>
              <a:rPr lang="en-US" b="1" i="0" dirty="0">
                <a:solidFill>
                  <a:srgbClr val="000000"/>
                </a:solidFill>
                <a:effectLst/>
                <a:latin typeface="inter-bold"/>
              </a:rPr>
              <a:t>Flow</a:t>
            </a:r>
            <a:r>
              <a:rPr lang="en-US" b="0" i="0" dirty="0">
                <a:solidFill>
                  <a:srgbClr val="000000"/>
                </a:solidFill>
                <a:effectLst/>
                <a:latin typeface="inter-regular"/>
              </a:rPr>
              <a:t> is used to define the flow of data in operation.</a:t>
            </a:r>
          </a:p>
          <a:p>
            <a:pPr algn="just"/>
            <a:r>
              <a:rPr lang="en-US" b="0" i="0" dirty="0">
                <a:solidFill>
                  <a:srgbClr val="333333"/>
                </a:solidFill>
                <a:effectLst/>
                <a:latin typeface="inter-regular"/>
              </a:rPr>
              <a:t>TensorFlow is used to define the flow of data in operation on a multidimensional array or Tensor.</a:t>
            </a:r>
          </a:p>
          <a:p>
            <a:pPr algn="just"/>
            <a:endParaRPr lang="en-US" b="0" i="0" dirty="0">
              <a:solidFill>
                <a:srgbClr val="333333"/>
              </a:solidFill>
              <a:effectLst/>
              <a:latin typeface="inter-regular"/>
            </a:endParaRPr>
          </a:p>
          <a:p>
            <a:pPr algn="just"/>
            <a:r>
              <a:rPr lang="en-US" b="0" i="0" dirty="0">
                <a:solidFill>
                  <a:srgbClr val="610B38"/>
                </a:solidFill>
                <a:effectLst/>
                <a:latin typeface="erdana"/>
              </a:rPr>
              <a:t>History of TensorFlow</a:t>
            </a:r>
          </a:p>
          <a:p>
            <a:pPr algn="just"/>
            <a:r>
              <a:rPr lang="en-US" b="0" i="0" dirty="0">
                <a:solidFill>
                  <a:srgbClr val="333333"/>
                </a:solidFill>
                <a:effectLst/>
                <a:latin typeface="inter-regular"/>
              </a:rPr>
              <a:t>Many years ago, deep learning started to exceed all other machine learning algorithms when giving extensive data. Google has seen it could use these deep neural networks to upgrade its services:</a:t>
            </a:r>
          </a:p>
          <a:p>
            <a:pPr algn="just">
              <a:buFont typeface="Arial" panose="020B0604020202020204" pitchFamily="34" charset="0"/>
              <a:buChar char="•"/>
            </a:pPr>
            <a:r>
              <a:rPr lang="en-US" b="0" i="0" dirty="0">
                <a:solidFill>
                  <a:srgbClr val="000000"/>
                </a:solidFill>
                <a:effectLst/>
                <a:latin typeface="inter-regular"/>
              </a:rPr>
              <a:t>Google search engine</a:t>
            </a:r>
          </a:p>
          <a:p>
            <a:pPr algn="just">
              <a:buFont typeface="Arial" panose="020B0604020202020204" pitchFamily="34" charset="0"/>
              <a:buChar char="•"/>
            </a:pPr>
            <a:r>
              <a:rPr lang="en-US" b="0" i="0" dirty="0">
                <a:solidFill>
                  <a:srgbClr val="000000"/>
                </a:solidFill>
                <a:effectLst/>
                <a:latin typeface="inter-regular"/>
              </a:rPr>
              <a:t>Gmail</a:t>
            </a:r>
          </a:p>
          <a:p>
            <a:pPr algn="just">
              <a:buFont typeface="Arial" panose="020B0604020202020204" pitchFamily="34" charset="0"/>
              <a:buChar char="•"/>
            </a:pPr>
            <a:r>
              <a:rPr lang="en-US" b="0" i="0" dirty="0">
                <a:solidFill>
                  <a:srgbClr val="000000"/>
                </a:solidFill>
                <a:effectLst/>
                <a:latin typeface="inter-regular"/>
              </a:rPr>
              <a:t>Photo</a:t>
            </a:r>
          </a:p>
          <a:p>
            <a:pPr algn="just"/>
            <a:r>
              <a:rPr lang="en-US" b="0" i="0" dirty="0">
                <a:solidFill>
                  <a:srgbClr val="333333"/>
                </a:solidFill>
                <a:effectLst/>
                <a:latin typeface="inter-regular"/>
              </a:rPr>
              <a:t>They build a framework called TensorFlow to permit researchers and developers to work together in an </a:t>
            </a:r>
            <a:r>
              <a:rPr lang="en-US" b="1" i="0" dirty="0">
                <a:solidFill>
                  <a:srgbClr val="333333"/>
                </a:solidFill>
                <a:effectLst/>
                <a:latin typeface="inter-bold"/>
              </a:rPr>
              <a:t>AI</a:t>
            </a:r>
            <a:r>
              <a:rPr lang="en-US" b="0" i="0" dirty="0">
                <a:solidFill>
                  <a:srgbClr val="333333"/>
                </a:solidFill>
                <a:effectLst/>
                <a:latin typeface="inter-regular"/>
              </a:rPr>
              <a:t> model. Once it approved and scaled, it allows lots of people to use it.</a:t>
            </a:r>
          </a:p>
          <a:p>
            <a:pPr algn="just"/>
            <a:r>
              <a:rPr lang="en-US" b="0" i="0" dirty="0">
                <a:solidFill>
                  <a:srgbClr val="333333"/>
                </a:solidFill>
                <a:effectLst/>
                <a:latin typeface="inter-regular"/>
              </a:rPr>
              <a:t>It was first released in 2015, while the first stable version was coming in </a:t>
            </a:r>
            <a:r>
              <a:rPr lang="en-US" b="1" i="0" dirty="0">
                <a:solidFill>
                  <a:srgbClr val="333333"/>
                </a:solidFill>
                <a:effectLst/>
                <a:latin typeface="inter-bold"/>
              </a:rPr>
              <a:t>2017</a:t>
            </a:r>
            <a:r>
              <a:rPr lang="en-US" b="0" i="0" dirty="0">
                <a:solidFill>
                  <a:srgbClr val="333333"/>
                </a:solidFill>
                <a:effectLst/>
                <a:latin typeface="inter-regular"/>
              </a:rPr>
              <a:t>. It is an open- source platform under Apache Open Source License. We can use it, modify it, and reorganize the revised version for free without paying anything to Google.</a:t>
            </a:r>
          </a:p>
          <a:p>
            <a:pPr algn="just"/>
            <a:endParaRPr lang="en-US" b="0" i="0" dirty="0">
              <a:solidFill>
                <a:srgbClr val="333333"/>
              </a:solidFill>
              <a:effectLst/>
              <a:latin typeface="inter-regular"/>
            </a:endParaRPr>
          </a:p>
          <a:p>
            <a:pPr algn="just"/>
            <a:r>
              <a:rPr lang="en-US" b="0" i="0" dirty="0">
                <a:solidFill>
                  <a:srgbClr val="610B38"/>
                </a:solidFill>
                <a:effectLst/>
                <a:latin typeface="erdana"/>
              </a:rPr>
              <a:t>Components of TensorFlow</a:t>
            </a:r>
          </a:p>
          <a:p>
            <a:pPr algn="just"/>
            <a:r>
              <a:rPr lang="en-US" b="0" i="0" dirty="0">
                <a:solidFill>
                  <a:srgbClr val="610B4B"/>
                </a:solidFill>
                <a:effectLst/>
                <a:latin typeface="erdana"/>
              </a:rPr>
              <a:t>Tensor</a:t>
            </a:r>
          </a:p>
          <a:p>
            <a:pPr algn="just"/>
            <a:r>
              <a:rPr lang="en-US" b="0" i="0" dirty="0">
                <a:solidFill>
                  <a:srgbClr val="333333"/>
                </a:solidFill>
                <a:effectLst/>
                <a:latin typeface="inter-regular"/>
              </a:rPr>
              <a:t>The name TensorFlow is derived from its core framework, "</a:t>
            </a:r>
            <a:r>
              <a:rPr lang="en-US" b="1" i="0" dirty="0">
                <a:solidFill>
                  <a:srgbClr val="333333"/>
                </a:solidFill>
                <a:effectLst/>
                <a:latin typeface="inter-bold"/>
              </a:rPr>
              <a:t>Tensor</a:t>
            </a:r>
            <a:r>
              <a:rPr lang="en-US" b="0" i="0" dirty="0">
                <a:solidFill>
                  <a:srgbClr val="333333"/>
                </a:solidFill>
                <a:effectLst/>
                <a:latin typeface="inter-regular"/>
              </a:rPr>
              <a:t>." A tensor is a vector or a matrix of n-dimensional that represents all type of data. All values in a tensor hold similar data type with a known shape. The shape of the data is the dimension of the matrix or an array.</a:t>
            </a:r>
          </a:p>
          <a:p>
            <a:pPr algn="just"/>
            <a:r>
              <a:rPr lang="en-US" b="0" i="0" dirty="0">
                <a:solidFill>
                  <a:srgbClr val="333333"/>
                </a:solidFill>
                <a:effectLst/>
                <a:latin typeface="inter-regular"/>
              </a:rPr>
              <a:t>A tensor can be generated from the input data or the result of a computation. In TensorFlow, all operations are conducted inside a graph. The group is a set of calculation that takes place successively. Each transaction is called an op node are connected.</a:t>
            </a:r>
          </a:p>
          <a:p>
            <a:pPr algn="just"/>
            <a:endParaRPr lang="en-US" b="0" i="0" dirty="0">
              <a:solidFill>
                <a:srgbClr val="333333"/>
              </a:solidFill>
              <a:effectLst/>
              <a:latin typeface="inter-regular"/>
            </a:endParaRPr>
          </a:p>
          <a:p>
            <a:pPr algn="just"/>
            <a:r>
              <a:rPr lang="en-US" b="0" i="0" dirty="0">
                <a:solidFill>
                  <a:srgbClr val="610B4B"/>
                </a:solidFill>
                <a:effectLst/>
                <a:latin typeface="erdana"/>
              </a:rPr>
              <a:t>1. Voice/Sound Recognition</a:t>
            </a:r>
          </a:p>
          <a:p>
            <a:pPr algn="just"/>
            <a:r>
              <a:rPr lang="en-US" b="0" i="0" dirty="0">
                <a:solidFill>
                  <a:srgbClr val="333333"/>
                </a:solidFill>
                <a:effectLst/>
                <a:latin typeface="inter-regular"/>
              </a:rPr>
              <a:t>Voice and sound recognition applications are the most-known use cases of deep-learning. If the neural networks have proper input data feed, neural networks are capable of understanding audio signals.</a:t>
            </a:r>
          </a:p>
          <a:p>
            <a:pPr algn="just"/>
            <a:r>
              <a:rPr lang="en-US" b="1" i="0" dirty="0">
                <a:solidFill>
                  <a:srgbClr val="333333"/>
                </a:solidFill>
                <a:effectLst/>
                <a:latin typeface="inter-bold"/>
              </a:rPr>
              <a:t>For example:</a:t>
            </a:r>
            <a:endParaRPr lang="en-US" b="0" i="0" dirty="0">
              <a:solidFill>
                <a:srgbClr val="333333"/>
              </a:solidFill>
              <a:effectLst/>
              <a:latin typeface="inter-regular"/>
            </a:endParaRPr>
          </a:p>
          <a:p>
            <a:pPr algn="just"/>
            <a:r>
              <a:rPr lang="en-US" b="1" i="0" dirty="0">
                <a:solidFill>
                  <a:srgbClr val="333333"/>
                </a:solidFill>
                <a:effectLst/>
                <a:latin typeface="inter-bold"/>
              </a:rPr>
              <a:t>Voice recognition</a:t>
            </a:r>
            <a:r>
              <a:rPr lang="en-US" b="0" i="0" dirty="0">
                <a:solidFill>
                  <a:srgbClr val="333333"/>
                </a:solidFill>
                <a:effectLst/>
                <a:latin typeface="inter-regular"/>
              </a:rPr>
              <a:t> is used in the Internet of Things, automotive, security, and UX/UI.</a:t>
            </a:r>
          </a:p>
          <a:p>
            <a:pPr algn="just"/>
            <a:r>
              <a:rPr lang="en-US" b="1" i="0" dirty="0">
                <a:solidFill>
                  <a:srgbClr val="333333"/>
                </a:solidFill>
                <a:effectLst/>
                <a:latin typeface="inter-bold"/>
              </a:rPr>
              <a:t>Sentiment Analysis</a:t>
            </a:r>
            <a:r>
              <a:rPr lang="en-US" b="0" i="0" dirty="0">
                <a:solidFill>
                  <a:srgbClr val="333333"/>
                </a:solidFill>
                <a:effectLst/>
                <a:latin typeface="inter-regular"/>
              </a:rPr>
              <a:t> is mostly used in customer relationship management </a:t>
            </a:r>
            <a:r>
              <a:rPr lang="en-US" b="1" i="0" dirty="0">
                <a:solidFill>
                  <a:srgbClr val="333333"/>
                </a:solidFill>
                <a:effectLst/>
                <a:latin typeface="inter-bold"/>
              </a:rPr>
              <a:t>(CRM)</a:t>
            </a:r>
            <a:r>
              <a:rPr lang="en-US" b="0" i="0" dirty="0">
                <a:solidFill>
                  <a:srgbClr val="333333"/>
                </a:solidFill>
                <a:effectLst/>
                <a:latin typeface="inter-regular"/>
              </a:rPr>
              <a:t>.</a:t>
            </a:r>
          </a:p>
          <a:p>
            <a:pPr algn="just"/>
            <a:r>
              <a:rPr lang="en-US" b="1" i="0" dirty="0">
                <a:solidFill>
                  <a:srgbClr val="333333"/>
                </a:solidFill>
                <a:effectLst/>
                <a:latin typeface="inter-bold"/>
              </a:rPr>
              <a:t>Flaw Detection (engine noise)</a:t>
            </a:r>
            <a:r>
              <a:rPr lang="en-US" b="0" i="0" dirty="0">
                <a:solidFill>
                  <a:srgbClr val="333333"/>
                </a:solidFill>
                <a:effectLst/>
                <a:latin typeface="inter-regular"/>
              </a:rPr>
              <a:t> is mostly used in automotive and Aviation.</a:t>
            </a:r>
          </a:p>
          <a:p>
            <a:pPr algn="just"/>
            <a:r>
              <a:rPr lang="en-US" b="1" i="0" dirty="0">
                <a:solidFill>
                  <a:srgbClr val="333333"/>
                </a:solidFill>
                <a:effectLst/>
                <a:latin typeface="inter-bold"/>
              </a:rPr>
              <a:t>Voice search</a:t>
            </a:r>
            <a:r>
              <a:rPr lang="en-US" b="0" i="0" dirty="0">
                <a:solidFill>
                  <a:srgbClr val="333333"/>
                </a:solidFill>
                <a:effectLst/>
                <a:latin typeface="inter-regular"/>
              </a:rPr>
              <a:t> is mostly used in customer relationship management (CRM)</a:t>
            </a:r>
          </a:p>
          <a:p>
            <a:pPr algn="just"/>
            <a:r>
              <a:rPr lang="en-US" b="0" i="0" dirty="0">
                <a:solidFill>
                  <a:srgbClr val="610B4B"/>
                </a:solidFill>
                <a:effectLst/>
                <a:latin typeface="erdana"/>
              </a:rPr>
              <a:t>2. Image Recognition</a:t>
            </a:r>
          </a:p>
          <a:p>
            <a:pPr algn="just"/>
            <a:r>
              <a:rPr lang="en-US" b="0" i="0" dirty="0">
                <a:solidFill>
                  <a:srgbClr val="333333"/>
                </a:solidFill>
                <a:effectLst/>
                <a:latin typeface="inter-regular"/>
              </a:rPr>
              <a:t>Image recognition is the first application that made deep learning and machine learning popular. Telecom, Social Media, and handset manufacturers mostly use image recognition. It is also used for face recognition, image search, motion detection, machine vision, and photo clustering.</a:t>
            </a:r>
          </a:p>
          <a:p>
            <a:pPr algn="just"/>
            <a:r>
              <a:rPr lang="en-US" b="1" i="0" dirty="0">
                <a:solidFill>
                  <a:srgbClr val="333333"/>
                </a:solidFill>
                <a:effectLst/>
                <a:latin typeface="inter-bold"/>
              </a:rPr>
              <a:t>For example,</a:t>
            </a:r>
            <a:r>
              <a:rPr lang="en-US" b="0" i="0" dirty="0">
                <a:solidFill>
                  <a:srgbClr val="333333"/>
                </a:solidFill>
                <a:effectLst/>
                <a:latin typeface="inter-regular"/>
              </a:rPr>
              <a:t> image recognition is used to recognize and identify people and objects in from of images. Image recognition is used to understand the context and content of any image.</a:t>
            </a:r>
          </a:p>
          <a:p>
            <a:pPr algn="just"/>
            <a:r>
              <a:rPr lang="en-US" b="0" i="0" dirty="0">
                <a:solidFill>
                  <a:srgbClr val="333333"/>
                </a:solidFill>
                <a:effectLst/>
                <a:latin typeface="inter-regular"/>
              </a:rPr>
              <a:t>For object recognition, TensorFlow helps to classify and identify arbitrary objects within larger images.</a:t>
            </a:r>
          </a:p>
          <a:p>
            <a:pPr algn="just"/>
            <a:r>
              <a:rPr lang="en-US" b="0" i="0" dirty="0">
                <a:solidFill>
                  <a:srgbClr val="333333"/>
                </a:solidFill>
                <a:effectLst/>
                <a:latin typeface="inter-regular"/>
              </a:rPr>
              <a:t>This is also used in engineering application to identify shape for modeling purpose (</a:t>
            </a:r>
            <a:r>
              <a:rPr lang="en-US" b="1" i="0" dirty="0">
                <a:solidFill>
                  <a:srgbClr val="333333"/>
                </a:solidFill>
                <a:effectLst/>
                <a:latin typeface="inter-bold"/>
              </a:rPr>
              <a:t>3d</a:t>
            </a:r>
            <a:r>
              <a:rPr lang="en-US" b="0" i="0" dirty="0">
                <a:solidFill>
                  <a:srgbClr val="333333"/>
                </a:solidFill>
                <a:effectLst/>
                <a:latin typeface="inter-regular"/>
              </a:rPr>
              <a:t> reconstruction from </a:t>
            </a:r>
            <a:r>
              <a:rPr lang="en-US" b="1" i="0" dirty="0">
                <a:solidFill>
                  <a:srgbClr val="333333"/>
                </a:solidFill>
                <a:effectLst/>
                <a:latin typeface="inter-bold"/>
              </a:rPr>
              <a:t>2d</a:t>
            </a:r>
            <a:r>
              <a:rPr lang="en-US" b="0" i="0" dirty="0">
                <a:solidFill>
                  <a:srgbClr val="333333"/>
                </a:solidFill>
                <a:effectLst/>
                <a:latin typeface="inter-regular"/>
              </a:rPr>
              <a:t> image) and by Facebook for photo tagging.</a:t>
            </a:r>
          </a:p>
          <a:p>
            <a:pPr algn="just"/>
            <a:r>
              <a:rPr lang="en-US" b="1" i="0" dirty="0">
                <a:solidFill>
                  <a:srgbClr val="333333"/>
                </a:solidFill>
                <a:effectLst/>
                <a:latin typeface="inter-bold"/>
              </a:rPr>
              <a:t>For example,</a:t>
            </a:r>
            <a:r>
              <a:rPr lang="en-US" b="0" i="0" dirty="0">
                <a:solidFill>
                  <a:srgbClr val="333333"/>
                </a:solidFill>
                <a:effectLst/>
                <a:latin typeface="inter-regular"/>
              </a:rPr>
              <a:t> deep learning uses TensorFlow for analyzing thousands of photos of cats. So a deep learning algorithm can learn to identify a cat because this algorithm is used to find general features of objects, animals, or people.</a:t>
            </a:r>
          </a:p>
          <a:p>
            <a:pPr algn="just"/>
            <a:r>
              <a:rPr lang="en-US" b="0" i="0" dirty="0">
                <a:solidFill>
                  <a:srgbClr val="610B4B"/>
                </a:solidFill>
                <a:effectLst/>
                <a:latin typeface="erdana"/>
              </a:rPr>
              <a:t>3. Time Series</a:t>
            </a:r>
          </a:p>
          <a:p>
            <a:pPr algn="just"/>
            <a:r>
              <a:rPr lang="en-US" b="0" i="0" dirty="0">
                <a:solidFill>
                  <a:srgbClr val="333333"/>
                </a:solidFill>
                <a:effectLst/>
                <a:latin typeface="inter-regular"/>
              </a:rPr>
              <a:t>Deep learning is using Time Series algorithms for examining the time series data to extract meaningful statistics. For example, it has used the time series to predict the stock market.</a:t>
            </a:r>
          </a:p>
          <a:p>
            <a:pPr algn="just"/>
            <a:r>
              <a:rPr lang="en-US" b="0" i="0" dirty="0">
                <a:solidFill>
                  <a:srgbClr val="333333"/>
                </a:solidFill>
                <a:effectLst/>
                <a:latin typeface="inter-regular"/>
              </a:rPr>
              <a:t>A recommendation is the most common use case for Time Series. </a:t>
            </a:r>
            <a:r>
              <a:rPr lang="en-US" b="1" i="0" dirty="0">
                <a:solidFill>
                  <a:srgbClr val="333333"/>
                </a:solidFill>
                <a:effectLst/>
                <a:latin typeface="inter-bold"/>
              </a:rPr>
              <a:t>Amazon</a:t>
            </a:r>
            <a:r>
              <a:rPr lang="en-US" b="0" i="0" dirty="0">
                <a:solidFill>
                  <a:srgbClr val="333333"/>
                </a:solidFill>
                <a:effectLst/>
                <a:latin typeface="inter-regular"/>
              </a:rPr>
              <a:t>, </a:t>
            </a:r>
            <a:r>
              <a:rPr lang="en-US" b="1" i="0" dirty="0">
                <a:solidFill>
                  <a:srgbClr val="333333"/>
                </a:solidFill>
                <a:effectLst/>
                <a:latin typeface="inter-bold"/>
              </a:rPr>
              <a:t>Google</a:t>
            </a:r>
            <a:r>
              <a:rPr lang="en-US" b="0" i="0" dirty="0">
                <a:solidFill>
                  <a:srgbClr val="333333"/>
                </a:solidFill>
                <a:effectLst/>
                <a:latin typeface="inter-regular"/>
              </a:rPr>
              <a:t>, </a:t>
            </a:r>
            <a:r>
              <a:rPr lang="en-US" b="1" i="0" dirty="0">
                <a:solidFill>
                  <a:srgbClr val="333333"/>
                </a:solidFill>
                <a:effectLst/>
                <a:latin typeface="inter-bold"/>
              </a:rPr>
              <a:t>Facebook</a:t>
            </a:r>
            <a:r>
              <a:rPr lang="en-US" b="0" i="0" dirty="0">
                <a:solidFill>
                  <a:srgbClr val="333333"/>
                </a:solidFill>
                <a:effectLst/>
                <a:latin typeface="inter-regular"/>
              </a:rPr>
              <a:t>, and </a:t>
            </a:r>
            <a:r>
              <a:rPr lang="en-US" b="1" i="0" dirty="0">
                <a:solidFill>
                  <a:srgbClr val="333333"/>
                </a:solidFill>
                <a:effectLst/>
                <a:latin typeface="inter-bold"/>
              </a:rPr>
              <a:t>Netflix</a:t>
            </a:r>
            <a:r>
              <a:rPr lang="en-US" b="0" i="0" dirty="0">
                <a:solidFill>
                  <a:srgbClr val="333333"/>
                </a:solidFill>
                <a:effectLst/>
                <a:latin typeface="inter-regular"/>
              </a:rPr>
              <a:t> are using deep learning for the suggestion. So, the deep learning algorithm is used to analyze customer activity and compare it to millions of other users to determine what the customer may like to purchase or watch.</a:t>
            </a:r>
          </a:p>
          <a:p>
            <a:pPr algn="just"/>
            <a:r>
              <a:rPr lang="en-US" b="1" i="0" dirty="0">
                <a:solidFill>
                  <a:srgbClr val="333333"/>
                </a:solidFill>
                <a:effectLst/>
                <a:latin typeface="inter-bold"/>
              </a:rPr>
              <a:t>For example,</a:t>
            </a:r>
            <a:r>
              <a:rPr lang="en-US" b="0" i="0" dirty="0">
                <a:solidFill>
                  <a:srgbClr val="333333"/>
                </a:solidFill>
                <a:effectLst/>
                <a:latin typeface="inter-regular"/>
              </a:rPr>
              <a:t> it can be used to recommend us TV shows or movies that people like based on TV shows or movies we already watched.</a:t>
            </a:r>
          </a:p>
          <a:p>
            <a:pPr algn="just"/>
            <a:r>
              <a:rPr lang="en-US" b="0" i="0" dirty="0">
                <a:solidFill>
                  <a:srgbClr val="610B4B"/>
                </a:solidFill>
                <a:effectLst/>
                <a:latin typeface="erdana"/>
              </a:rPr>
              <a:t>4. Video Detection</a:t>
            </a:r>
          </a:p>
          <a:p>
            <a:pPr algn="just"/>
            <a:r>
              <a:rPr lang="en-US" b="0" i="0" dirty="0">
                <a:solidFill>
                  <a:srgbClr val="333333"/>
                </a:solidFill>
                <a:effectLst/>
                <a:latin typeface="inter-regular"/>
              </a:rPr>
              <a:t>The deep learning algorithm is used for video detection. It is used for motion detection, real-time threat detection in gaming, security, airports, and UI/UX field.</a:t>
            </a:r>
          </a:p>
          <a:p>
            <a:pPr algn="just"/>
            <a:r>
              <a:rPr lang="en-US" b="1" i="0" dirty="0">
                <a:solidFill>
                  <a:srgbClr val="333333"/>
                </a:solidFill>
                <a:effectLst/>
                <a:latin typeface="inter-bold"/>
              </a:rPr>
              <a:t>For example,</a:t>
            </a:r>
            <a:r>
              <a:rPr lang="en-US" b="0" i="0" dirty="0">
                <a:solidFill>
                  <a:srgbClr val="333333"/>
                </a:solidFill>
                <a:effectLst/>
                <a:latin typeface="inter-regular"/>
              </a:rPr>
              <a:t> NASA is developing a deep learning network for object clustering of asteroids and orbit classification. So, it can classify and predict NEOs (</a:t>
            </a:r>
            <a:r>
              <a:rPr lang="en-US" b="1" i="0" dirty="0">
                <a:solidFill>
                  <a:srgbClr val="333333"/>
                </a:solidFill>
                <a:effectLst/>
                <a:latin typeface="inter-bold"/>
              </a:rPr>
              <a:t>Near Earth Objects</a:t>
            </a:r>
            <a:r>
              <a:rPr lang="en-US" b="0" i="0" dirty="0">
                <a:solidFill>
                  <a:srgbClr val="333333"/>
                </a:solidFill>
                <a:effectLst/>
                <a:latin typeface="inter-regular"/>
              </a:rPr>
              <a:t>).</a:t>
            </a:r>
          </a:p>
          <a:p>
            <a:pPr algn="just"/>
            <a:r>
              <a:rPr lang="en-US" b="0" i="0" dirty="0">
                <a:solidFill>
                  <a:srgbClr val="610B4B"/>
                </a:solidFill>
                <a:effectLst/>
                <a:latin typeface="erdana"/>
              </a:rPr>
              <a:t>5. Text-Based Applications</a:t>
            </a:r>
          </a:p>
          <a:p>
            <a:pPr algn="just"/>
            <a:r>
              <a:rPr lang="en-US" b="0" i="0" dirty="0">
                <a:solidFill>
                  <a:srgbClr val="333333"/>
                </a:solidFill>
                <a:effectLst/>
                <a:latin typeface="inter-regular"/>
              </a:rPr>
              <a:t>Text-based application is also a popular deep learning algorithm. Sentimental analysis, social media, threat detection, and fraud detection, are the example of Text-based applications.</a:t>
            </a:r>
          </a:p>
          <a:p>
            <a:pPr algn="just"/>
            <a:r>
              <a:rPr lang="en-US" b="1" i="0" dirty="0">
                <a:solidFill>
                  <a:srgbClr val="333333"/>
                </a:solidFill>
                <a:effectLst/>
                <a:latin typeface="inter-bold"/>
              </a:rPr>
              <a:t>For example,</a:t>
            </a:r>
            <a:r>
              <a:rPr lang="en-US" b="0" i="0" dirty="0">
                <a:solidFill>
                  <a:srgbClr val="333333"/>
                </a:solidFill>
                <a:effectLst/>
                <a:latin typeface="inter-regular"/>
              </a:rPr>
              <a:t> Google Translate supports over 100 languages.</a:t>
            </a:r>
          </a:p>
          <a:p>
            <a:pPr algn="just"/>
            <a:r>
              <a:rPr lang="en-US" b="0" i="0" dirty="0">
                <a:solidFill>
                  <a:srgbClr val="333333"/>
                </a:solidFill>
                <a:effectLst/>
                <a:latin typeface="inter-regular"/>
              </a:rPr>
              <a:t>Some </a:t>
            </a:r>
            <a:r>
              <a:rPr lang="en-US" b="1" i="0" dirty="0">
                <a:solidFill>
                  <a:srgbClr val="333333"/>
                </a:solidFill>
                <a:effectLst/>
                <a:latin typeface="inter-bold"/>
              </a:rPr>
              <a:t>companies</a:t>
            </a:r>
            <a:r>
              <a:rPr lang="en-US" b="0" i="0" dirty="0">
                <a:solidFill>
                  <a:srgbClr val="333333"/>
                </a:solidFill>
                <a:effectLst/>
                <a:latin typeface="inter-regular"/>
              </a:rPr>
              <a:t> who are </a:t>
            </a:r>
            <a:r>
              <a:rPr lang="en-US" b="0" i="1" dirty="0">
                <a:solidFill>
                  <a:srgbClr val="333333"/>
                </a:solidFill>
                <a:effectLst/>
                <a:latin typeface="inter-regular"/>
              </a:rPr>
              <a:t>currently using TensorFlow</a:t>
            </a:r>
            <a:r>
              <a:rPr lang="en-US" b="0" i="0" dirty="0">
                <a:solidFill>
                  <a:srgbClr val="333333"/>
                </a:solidFill>
                <a:effectLst/>
                <a:latin typeface="inter-regular"/>
              </a:rPr>
              <a:t> are Google, </a:t>
            </a:r>
            <a:r>
              <a:rPr lang="en-US" b="0" i="0" dirty="0" err="1">
                <a:solidFill>
                  <a:srgbClr val="333333"/>
                </a:solidFill>
                <a:effectLst/>
                <a:latin typeface="inter-regular"/>
              </a:rPr>
              <a:t>AirBnb</a:t>
            </a:r>
            <a:r>
              <a:rPr lang="en-US" b="0" i="0" dirty="0">
                <a:solidFill>
                  <a:srgbClr val="333333"/>
                </a:solidFill>
                <a:effectLst/>
                <a:latin typeface="inter-regular"/>
              </a:rPr>
              <a:t>, eBay, Intel, </a:t>
            </a:r>
            <a:r>
              <a:rPr lang="en-US" b="0" i="0" dirty="0" err="1">
                <a:solidFill>
                  <a:srgbClr val="333333"/>
                </a:solidFill>
                <a:effectLst/>
                <a:latin typeface="inter-regular"/>
              </a:rPr>
              <a:t>DropBox</a:t>
            </a:r>
            <a:r>
              <a:rPr lang="en-US" b="0" i="0" dirty="0">
                <a:solidFill>
                  <a:srgbClr val="333333"/>
                </a:solidFill>
                <a:effectLst/>
                <a:latin typeface="inter-regular"/>
              </a:rPr>
              <a:t>, Deep Mind, Airbus, CEVA, Snapchat, SAP, Uber, Twitter, Coca-Cola, and IBM.</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97</a:t>
            </a:fld>
            <a:endParaRPr lang="en-IN"/>
          </a:p>
        </p:txBody>
      </p:sp>
    </p:spTree>
    <p:extLst>
      <p:ext uri="{BB962C8B-B14F-4D97-AF65-F5344CB8AC3E}">
        <p14:creationId xmlns:p14="http://schemas.microsoft.com/office/powerpoint/2010/main" val="3748074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4B"/>
                </a:solidFill>
                <a:effectLst/>
                <a:latin typeface="erdana"/>
              </a:rPr>
              <a:t>1. Responsive Construct</a:t>
            </a:r>
          </a:p>
          <a:p>
            <a:pPr algn="just"/>
            <a:r>
              <a:rPr lang="en-US" b="0" i="0" dirty="0">
                <a:solidFill>
                  <a:srgbClr val="333333"/>
                </a:solidFill>
                <a:effectLst/>
                <a:latin typeface="inter-regular"/>
              </a:rPr>
              <a:t>We can visualize each part of the graph, which is not an option while using </a:t>
            </a:r>
            <a:r>
              <a:rPr lang="en-US" b="1" i="0" dirty="0" err="1">
                <a:solidFill>
                  <a:srgbClr val="333333"/>
                </a:solidFill>
                <a:effectLst/>
                <a:latin typeface="inter-bold"/>
              </a:rPr>
              <a:t>Numpy</a:t>
            </a:r>
            <a:r>
              <a:rPr lang="en-US" b="0" i="0" dirty="0">
                <a:solidFill>
                  <a:srgbClr val="333333"/>
                </a:solidFill>
                <a:effectLst/>
                <a:latin typeface="inter-regular"/>
              </a:rPr>
              <a:t> or </a:t>
            </a:r>
            <a:r>
              <a:rPr lang="en-US" b="1" i="0" dirty="0" err="1">
                <a:solidFill>
                  <a:srgbClr val="333333"/>
                </a:solidFill>
                <a:effectLst/>
                <a:latin typeface="inter-bold"/>
              </a:rPr>
              <a:t>SciKit</a:t>
            </a:r>
            <a:r>
              <a:rPr lang="en-US" b="0" i="0" dirty="0">
                <a:solidFill>
                  <a:srgbClr val="333333"/>
                </a:solidFill>
                <a:effectLst/>
                <a:latin typeface="inter-regular"/>
              </a:rPr>
              <a:t>. To develop a deep learning application, firstly, there are two or three components that are required to create a deep learning application and need a programming language.</a:t>
            </a:r>
          </a:p>
          <a:p>
            <a:pPr algn="just"/>
            <a:r>
              <a:rPr lang="en-US" b="0" i="0" dirty="0">
                <a:solidFill>
                  <a:srgbClr val="610B4B"/>
                </a:solidFill>
                <a:effectLst/>
                <a:latin typeface="erdana"/>
              </a:rPr>
              <a:t>2. Flexible</a:t>
            </a:r>
          </a:p>
          <a:p>
            <a:pPr algn="just"/>
            <a:r>
              <a:rPr lang="en-US" b="0" i="0" dirty="0">
                <a:solidFill>
                  <a:srgbClr val="333333"/>
                </a:solidFill>
                <a:effectLst/>
                <a:latin typeface="inter-regular"/>
              </a:rPr>
              <a:t>It is one of the essential TensorFlow Features according to its operability. It has modularity and parts of it which we want to make standalone.</a:t>
            </a:r>
          </a:p>
          <a:p>
            <a:pPr algn="just"/>
            <a:r>
              <a:rPr lang="en-US" b="0" i="0" dirty="0">
                <a:solidFill>
                  <a:srgbClr val="610B4B"/>
                </a:solidFill>
                <a:effectLst/>
                <a:latin typeface="erdana"/>
              </a:rPr>
              <a:t>3. Easily Trainable</a:t>
            </a:r>
          </a:p>
          <a:p>
            <a:pPr algn="just"/>
            <a:r>
              <a:rPr lang="en-US" b="0" i="0" dirty="0">
                <a:solidFill>
                  <a:srgbClr val="333333"/>
                </a:solidFill>
                <a:effectLst/>
                <a:latin typeface="inter-regular"/>
              </a:rPr>
              <a:t>It is easily trainable on CPU and for GPU in distributed computing.</a:t>
            </a:r>
          </a:p>
          <a:p>
            <a:pPr algn="just"/>
            <a:r>
              <a:rPr lang="en-US" b="0" i="0" dirty="0">
                <a:solidFill>
                  <a:srgbClr val="610B4B"/>
                </a:solidFill>
                <a:effectLst/>
                <a:latin typeface="erdana"/>
              </a:rPr>
              <a:t>4. Parallel Neural Network Training</a:t>
            </a:r>
          </a:p>
          <a:p>
            <a:pPr algn="just"/>
            <a:r>
              <a:rPr lang="en-US" b="0" i="0" dirty="0">
                <a:solidFill>
                  <a:srgbClr val="333333"/>
                </a:solidFill>
                <a:effectLst/>
                <a:latin typeface="inter-regular"/>
              </a:rPr>
              <a:t>TensorFlow offers to the pipeline in the sense that we can train multiple neural networks and various </a:t>
            </a:r>
            <a:r>
              <a:rPr lang="en-US" b="1" i="0" dirty="0">
                <a:solidFill>
                  <a:srgbClr val="333333"/>
                </a:solidFill>
                <a:effectLst/>
                <a:latin typeface="inter-bold"/>
              </a:rPr>
              <a:t>GPUs</a:t>
            </a:r>
            <a:r>
              <a:rPr lang="en-US" b="0" i="0" dirty="0">
                <a:solidFill>
                  <a:srgbClr val="333333"/>
                </a:solidFill>
                <a:effectLst/>
                <a:latin typeface="inter-regular"/>
              </a:rPr>
              <a:t>, which makes the models very efficient on large-scale systems.</a:t>
            </a:r>
          </a:p>
          <a:p>
            <a:pPr algn="just"/>
            <a:r>
              <a:rPr lang="en-US" b="0" i="0" dirty="0">
                <a:solidFill>
                  <a:srgbClr val="610B4B"/>
                </a:solidFill>
                <a:effectLst/>
                <a:latin typeface="erdana"/>
              </a:rPr>
              <a:t>5. Large Community</a:t>
            </a:r>
          </a:p>
          <a:p>
            <a:pPr algn="just"/>
            <a:r>
              <a:rPr lang="en-US" b="0" i="0" dirty="0">
                <a:solidFill>
                  <a:srgbClr val="333333"/>
                </a:solidFill>
                <a:effectLst/>
                <a:latin typeface="inter-regular"/>
              </a:rPr>
              <a:t>Google has developed it, and there already is a large team of software engineers who work on stability improvements continuously.</a:t>
            </a:r>
          </a:p>
          <a:p>
            <a:pPr algn="just"/>
            <a:r>
              <a:rPr lang="en-US" b="0" i="0" dirty="0">
                <a:solidFill>
                  <a:srgbClr val="610B4B"/>
                </a:solidFill>
                <a:effectLst/>
                <a:latin typeface="erdana"/>
              </a:rPr>
              <a:t>6. Open Source</a:t>
            </a:r>
          </a:p>
          <a:p>
            <a:pPr algn="just"/>
            <a:r>
              <a:rPr lang="en-US" b="0" i="0" dirty="0">
                <a:solidFill>
                  <a:srgbClr val="333333"/>
                </a:solidFill>
                <a:effectLst/>
                <a:latin typeface="inter-regular"/>
              </a:rPr>
              <a:t>The best thing about the machine learning library is that it is open source so anyone can use it as much as they have internet connectivity. So, people can manipulate the library and come up with a fantastic variety of useful products. And it has become another </a:t>
            </a:r>
            <a:r>
              <a:rPr lang="en-US" b="1" i="0" dirty="0">
                <a:solidFill>
                  <a:srgbClr val="333333"/>
                </a:solidFill>
                <a:effectLst/>
                <a:latin typeface="inter-bold"/>
              </a:rPr>
              <a:t>DIY</a:t>
            </a:r>
            <a:r>
              <a:rPr lang="en-US" b="0" i="0" dirty="0">
                <a:solidFill>
                  <a:srgbClr val="333333"/>
                </a:solidFill>
                <a:effectLst/>
                <a:latin typeface="inter-regular"/>
              </a:rPr>
              <a:t> community which has a massive forum for people getting started with it and those who find it hard to use it.</a:t>
            </a:r>
          </a:p>
          <a:p>
            <a:pPr algn="just"/>
            <a:r>
              <a:rPr lang="en-US" b="0" i="0" dirty="0">
                <a:solidFill>
                  <a:srgbClr val="610B4B"/>
                </a:solidFill>
                <a:effectLst/>
                <a:latin typeface="erdana"/>
              </a:rPr>
              <a:t>7. Feature Columns</a:t>
            </a:r>
          </a:p>
          <a:p>
            <a:pPr algn="just"/>
            <a:r>
              <a:rPr lang="en-US" b="0" i="0" dirty="0">
                <a:solidFill>
                  <a:srgbClr val="333333"/>
                </a:solidFill>
                <a:effectLst/>
                <a:latin typeface="inter-regular"/>
              </a:rPr>
              <a:t>TensorFlow has feature columns which could be thought of as intermediates between raw data and estimators; accordingly, </a:t>
            </a:r>
            <a:r>
              <a:rPr lang="en-US" b="1" i="0" dirty="0">
                <a:solidFill>
                  <a:srgbClr val="333333"/>
                </a:solidFill>
                <a:effectLst/>
                <a:latin typeface="inter-bold"/>
              </a:rPr>
              <a:t>bridging</a:t>
            </a:r>
            <a:r>
              <a:rPr lang="en-US" b="0" i="0" dirty="0">
                <a:solidFill>
                  <a:srgbClr val="333333"/>
                </a:solidFill>
                <a:effectLst/>
                <a:latin typeface="inter-regular"/>
              </a:rPr>
              <a:t> input data with our model.</a:t>
            </a:r>
          </a:p>
          <a:p>
            <a:pPr algn="just"/>
            <a:r>
              <a:rPr lang="en-US" b="0" i="0" dirty="0">
                <a:solidFill>
                  <a:srgbClr val="333333"/>
                </a:solidFill>
                <a:effectLst/>
                <a:latin typeface="inter-regular"/>
              </a:rPr>
              <a:t>The feature below describes how the feature column is implemented.</a:t>
            </a:r>
          </a:p>
          <a:p>
            <a:pPr algn="just"/>
            <a:r>
              <a:rPr lang="en-US" b="0" i="0" dirty="0">
                <a:solidFill>
                  <a:srgbClr val="610B4B"/>
                </a:solidFill>
                <a:effectLst/>
                <a:latin typeface="erdana"/>
              </a:rPr>
              <a:t>8. Availability of Statistical Distributions</a:t>
            </a:r>
          </a:p>
          <a:p>
            <a:pPr algn="just"/>
            <a:r>
              <a:rPr lang="en-US" b="0" i="0" dirty="0">
                <a:solidFill>
                  <a:srgbClr val="333333"/>
                </a:solidFill>
                <a:effectLst/>
                <a:latin typeface="inter-regular"/>
              </a:rPr>
              <a:t>This library provides distributions functions including Bernoulli, Beta, Chi2, Uniform, Gamma, which are essential, especially where considering probabilistic approaches such as Bayesian models.</a:t>
            </a:r>
          </a:p>
          <a:p>
            <a:pPr algn="just"/>
            <a:r>
              <a:rPr lang="en-US" b="0" i="0" dirty="0">
                <a:solidFill>
                  <a:srgbClr val="610B4B"/>
                </a:solidFill>
                <a:effectLst/>
                <a:latin typeface="erdana"/>
              </a:rPr>
              <a:t>9. Layered Components</a:t>
            </a:r>
          </a:p>
          <a:p>
            <a:pPr algn="just"/>
            <a:r>
              <a:rPr lang="en-US" b="0" i="0" dirty="0">
                <a:solidFill>
                  <a:srgbClr val="333333"/>
                </a:solidFill>
                <a:effectLst/>
                <a:latin typeface="inter-regular"/>
              </a:rPr>
              <a:t>TensorFlow produces layered operations of weight and biases from the function such as </a:t>
            </a:r>
            <a:r>
              <a:rPr lang="en-US" b="0" i="0" dirty="0" err="1">
                <a:solidFill>
                  <a:srgbClr val="333333"/>
                </a:solidFill>
                <a:effectLst/>
                <a:latin typeface="inter-regular"/>
              </a:rPr>
              <a:t>tf.contrib.layers</a:t>
            </a:r>
            <a:r>
              <a:rPr lang="en-US" b="0" i="0" dirty="0">
                <a:solidFill>
                  <a:srgbClr val="333333"/>
                </a:solidFill>
                <a:effectLst/>
                <a:latin typeface="inter-regular"/>
              </a:rPr>
              <a:t> and also provides batch normalization, convolution layer, and dropout layer. So </a:t>
            </a:r>
            <a:r>
              <a:rPr lang="en-US" b="1" i="0" dirty="0" err="1">
                <a:solidFill>
                  <a:srgbClr val="333333"/>
                </a:solidFill>
                <a:effectLst/>
                <a:latin typeface="inter-bold"/>
              </a:rPr>
              <a:t>tf.contrib.layers.optimizers</a:t>
            </a:r>
            <a:r>
              <a:rPr lang="en-US" b="0" i="0" dirty="0">
                <a:solidFill>
                  <a:srgbClr val="333333"/>
                </a:solidFill>
                <a:effectLst/>
                <a:latin typeface="inter-regular"/>
              </a:rPr>
              <a:t> have optimizers such as </a:t>
            </a:r>
            <a:r>
              <a:rPr lang="en-US" b="1" i="0" dirty="0" err="1">
                <a:solidFill>
                  <a:srgbClr val="333333"/>
                </a:solidFill>
                <a:effectLst/>
                <a:latin typeface="inter-bold"/>
              </a:rPr>
              <a:t>Adagrad</a:t>
            </a:r>
            <a:r>
              <a:rPr lang="en-US" b="0" i="0" dirty="0">
                <a:solidFill>
                  <a:srgbClr val="333333"/>
                </a:solidFill>
                <a:effectLst/>
                <a:latin typeface="inter-regular"/>
              </a:rPr>
              <a:t>, </a:t>
            </a:r>
            <a:r>
              <a:rPr lang="en-US" b="1" i="0" dirty="0">
                <a:solidFill>
                  <a:srgbClr val="333333"/>
                </a:solidFill>
                <a:effectLst/>
                <a:latin typeface="inter-bold"/>
              </a:rPr>
              <a:t>SGD</a:t>
            </a:r>
            <a:r>
              <a:rPr lang="en-US" b="0" i="0" dirty="0">
                <a:solidFill>
                  <a:srgbClr val="333333"/>
                </a:solidFill>
                <a:effectLst/>
                <a:latin typeface="inter-regular"/>
              </a:rPr>
              <a:t>, </a:t>
            </a:r>
            <a:r>
              <a:rPr lang="en-US" b="1" i="0" dirty="0">
                <a:solidFill>
                  <a:srgbClr val="333333"/>
                </a:solidFill>
                <a:effectLst/>
                <a:latin typeface="inter-bold"/>
              </a:rPr>
              <a:t>Momentum</a:t>
            </a:r>
            <a:r>
              <a:rPr lang="en-US" b="0" i="0" dirty="0">
                <a:solidFill>
                  <a:srgbClr val="333333"/>
                </a:solidFill>
                <a:effectLst/>
                <a:latin typeface="inter-regular"/>
              </a:rPr>
              <a:t> which are often used to solve optimization problems for numerical analysis.</a:t>
            </a:r>
          </a:p>
          <a:p>
            <a:pPr algn="just"/>
            <a:r>
              <a:rPr lang="en-US" b="0" i="0" dirty="0">
                <a:solidFill>
                  <a:srgbClr val="610B4B"/>
                </a:solidFill>
                <a:effectLst/>
                <a:latin typeface="erdana"/>
              </a:rPr>
              <a:t>10. Visualizer (With </a:t>
            </a:r>
            <a:r>
              <a:rPr lang="en-US" b="0" i="0" dirty="0" err="1">
                <a:solidFill>
                  <a:srgbClr val="610B4B"/>
                </a:solidFill>
                <a:effectLst/>
                <a:latin typeface="erdana"/>
              </a:rPr>
              <a:t>TensorBoard</a:t>
            </a:r>
            <a:r>
              <a:rPr lang="en-US" b="0" i="0" dirty="0">
                <a:solidFill>
                  <a:srgbClr val="610B4B"/>
                </a:solidFill>
                <a:effectLst/>
                <a:latin typeface="erdana"/>
              </a:rPr>
              <a:t>)</a:t>
            </a:r>
          </a:p>
          <a:p>
            <a:pPr algn="just"/>
            <a:r>
              <a:rPr lang="en-US" b="0" i="0" dirty="0">
                <a:solidFill>
                  <a:srgbClr val="333333"/>
                </a:solidFill>
                <a:effectLst/>
                <a:latin typeface="inter-regular"/>
              </a:rPr>
              <a:t>We can inspect a different representation of a model and make the changed necessary while debugging it with the help of </a:t>
            </a:r>
            <a:r>
              <a:rPr lang="en-US" b="0" i="0" dirty="0" err="1">
                <a:solidFill>
                  <a:srgbClr val="333333"/>
                </a:solidFill>
                <a:effectLst/>
                <a:latin typeface="inter-regular"/>
              </a:rPr>
              <a:t>TensorBoard</a:t>
            </a:r>
            <a:r>
              <a:rPr lang="en-US" b="0" i="0" dirty="0">
                <a:solidFill>
                  <a:srgbClr val="333333"/>
                </a:solidFill>
                <a:effectLst/>
                <a:latin typeface="inter-regular"/>
              </a:rPr>
              <a:t>.</a:t>
            </a:r>
          </a:p>
          <a:p>
            <a:pPr algn="just"/>
            <a:r>
              <a:rPr lang="en-US" b="0" i="0" dirty="0">
                <a:solidFill>
                  <a:srgbClr val="610B4B"/>
                </a:solidFill>
                <a:effectLst/>
                <a:latin typeface="erdana"/>
              </a:rPr>
              <a:t>11.Event Logger (With </a:t>
            </a:r>
            <a:r>
              <a:rPr lang="en-US" b="0" i="0" dirty="0" err="1">
                <a:solidFill>
                  <a:srgbClr val="610B4B"/>
                </a:solidFill>
                <a:effectLst/>
                <a:latin typeface="erdana"/>
              </a:rPr>
              <a:t>TensorBoard</a:t>
            </a:r>
            <a:r>
              <a:rPr lang="en-US" b="0" i="0" dirty="0">
                <a:solidFill>
                  <a:srgbClr val="610B4B"/>
                </a:solidFill>
                <a:effectLst/>
                <a:latin typeface="erdana"/>
              </a:rPr>
              <a:t>)</a:t>
            </a:r>
          </a:p>
          <a:p>
            <a:pPr algn="just"/>
            <a:r>
              <a:rPr lang="en-US" b="0" i="0" dirty="0">
                <a:solidFill>
                  <a:srgbClr val="333333"/>
                </a:solidFill>
                <a:effectLst/>
                <a:latin typeface="inter-regular"/>
              </a:rPr>
              <a:t>It is just like UNIX, where we use </a:t>
            </a:r>
            <a:r>
              <a:rPr lang="en-US" b="1" i="0" dirty="0">
                <a:solidFill>
                  <a:srgbClr val="333333"/>
                </a:solidFill>
                <a:effectLst/>
                <a:latin typeface="inter-bold"/>
              </a:rPr>
              <a:t>tail - f</a:t>
            </a:r>
            <a:r>
              <a:rPr lang="en-US" b="0" i="0" dirty="0">
                <a:solidFill>
                  <a:srgbClr val="333333"/>
                </a:solidFill>
                <a:effectLst/>
                <a:latin typeface="inter-regular"/>
              </a:rPr>
              <a:t> to monitor the output of tasks at the cmd. It checks, logging events and summaries from the graph and production with the </a:t>
            </a:r>
            <a:r>
              <a:rPr lang="en-US" b="0" i="0" dirty="0" err="1">
                <a:solidFill>
                  <a:srgbClr val="333333"/>
                </a:solidFill>
                <a:effectLst/>
                <a:latin typeface="inter-regular"/>
              </a:rPr>
              <a:t>TensorBoard</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98</a:t>
            </a:fld>
            <a:endParaRPr lang="en-IN"/>
          </a:p>
        </p:txBody>
      </p:sp>
    </p:spTree>
    <p:extLst>
      <p:ext uri="{BB962C8B-B14F-4D97-AF65-F5344CB8AC3E}">
        <p14:creationId xmlns:p14="http://schemas.microsoft.com/office/powerpoint/2010/main" val="2087520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RNN works on the principle of saving the output of a particular layer and feeding this back to the input in order to predict the output of the layer.</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100</a:t>
            </a:fld>
            <a:endParaRPr lang="en-IN"/>
          </a:p>
        </p:txBody>
      </p:sp>
    </p:spTree>
    <p:extLst>
      <p:ext uri="{BB962C8B-B14F-4D97-AF65-F5344CB8AC3E}">
        <p14:creationId xmlns:p14="http://schemas.microsoft.com/office/powerpoint/2010/main" val="182295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Automation.</a:t>
            </a:r>
            <a:r>
              <a:rPr lang="en-US" b="0" i="0" dirty="0">
                <a:solidFill>
                  <a:srgbClr val="666666"/>
                </a:solidFill>
                <a:effectLst/>
                <a:latin typeface="Arial" panose="020B0604020202020204" pitchFamily="34" charset="0"/>
              </a:rPr>
              <a:t> When paired with AI technologies, automation tools can expand the volume and types of tasks performed. An example is robotic process automation (</a:t>
            </a:r>
            <a:r>
              <a:rPr lang="en-US" b="0" i="0" u="sng" dirty="0">
                <a:solidFill>
                  <a:srgbClr val="007CAD"/>
                </a:solidFill>
                <a:effectLst/>
                <a:latin typeface="Arial" panose="020B0604020202020204" pitchFamily="34" charset="0"/>
                <a:hlinkClick r:id="rId3"/>
              </a:rPr>
              <a:t>RPA</a:t>
            </a:r>
            <a:r>
              <a:rPr lang="en-US" b="0" i="0" dirty="0">
                <a:solidFill>
                  <a:srgbClr val="666666"/>
                </a:solidFill>
                <a:effectLst/>
                <a:latin typeface="Arial" panose="020B0604020202020204" pitchFamily="34" charset="0"/>
              </a:rPr>
              <a:t>), a type of software that automates repetitive, rules-based data processing tasks traditionally done by humans. When combined with machine learning and emerging AI tools, RPA can automate bigger portions of enterprise jobs, enabling RPA's tactical bots to pass along intelligence from AI and respond to process changes.</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learning.</a:t>
            </a:r>
            <a:r>
              <a:rPr lang="en-US" b="0" i="0" dirty="0">
                <a:solidFill>
                  <a:srgbClr val="666666"/>
                </a:solidFill>
                <a:effectLst/>
                <a:latin typeface="Arial" panose="020B0604020202020204" pitchFamily="34" charset="0"/>
              </a:rPr>
              <a:t> This is the science of getting a computer to act without programming. Deep learning is a subset of machine learning that, in very simple terms, can be thought of as the automation of predictive analytics. There are three types of machine learning algorithms: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Supervised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 labeled so that patterns can be detected and used to label new data sets.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5"/>
              </a:rPr>
              <a:t>Unsupervised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aren't labeled and are sorted according to similarities or differences.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6"/>
              </a:rPr>
              <a:t>Reinforcement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aren't labeled but, after performing an action or several actions, the AI system is given feedback.</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vision.</a:t>
            </a:r>
            <a:r>
              <a:rPr lang="en-US" b="0" i="0" dirty="0">
                <a:solidFill>
                  <a:srgbClr val="666666"/>
                </a:solidFill>
                <a:effectLst/>
                <a:latin typeface="Arial" panose="020B0604020202020204" pitchFamily="34" charset="0"/>
              </a:rPr>
              <a:t> This technology gives a machine the ability to see. </a:t>
            </a:r>
            <a:r>
              <a:rPr lang="en-US" b="0" i="0" u="sng" dirty="0">
                <a:solidFill>
                  <a:srgbClr val="007CAD"/>
                </a:solidFill>
                <a:effectLst/>
                <a:latin typeface="Arial" panose="020B0604020202020204" pitchFamily="34" charset="0"/>
                <a:hlinkClick r:id="rId7"/>
              </a:rPr>
              <a:t>Machine vision</a:t>
            </a:r>
            <a:r>
              <a:rPr lang="en-US" b="0" i="0" dirty="0">
                <a:solidFill>
                  <a:srgbClr val="666666"/>
                </a:solidFill>
                <a:effectLst/>
                <a:latin typeface="Arial" panose="020B0604020202020204" pitchFamily="34" charset="0"/>
              </a:rPr>
              <a:t> captures and analyzes visual information using a camera, analog-to-digital conversion and digital signal processing. It is often compared to human eyesight, but machine vision isn't bound by biology and can be programmed to see through walls, for example. It is used in a range of applications from signature identification to medical image analysis. </a:t>
            </a:r>
            <a:r>
              <a:rPr lang="en-US" b="0" i="0" u="sng" dirty="0">
                <a:solidFill>
                  <a:srgbClr val="007CAD"/>
                </a:solidFill>
                <a:effectLst/>
                <a:latin typeface="Arial" panose="020B0604020202020204" pitchFamily="34" charset="0"/>
                <a:hlinkClick r:id="rId8"/>
              </a:rPr>
              <a:t>Computer vision</a:t>
            </a:r>
            <a:r>
              <a:rPr lang="en-US" b="0" i="0" dirty="0">
                <a:solidFill>
                  <a:srgbClr val="666666"/>
                </a:solidFill>
                <a:effectLst/>
                <a:latin typeface="Arial" panose="020B0604020202020204" pitchFamily="34" charset="0"/>
              </a:rPr>
              <a:t>, which is focused on machine-based image processing, is often conflated with machine vision.</a:t>
            </a:r>
          </a:p>
          <a:p>
            <a:pPr algn="l">
              <a:buFont typeface="Arial" panose="020B0604020202020204" pitchFamily="34" charset="0"/>
              <a:buChar char="•"/>
            </a:pPr>
            <a:r>
              <a:rPr lang="en-US" b="1" i="0" dirty="0">
                <a:solidFill>
                  <a:srgbClr val="666666"/>
                </a:solidFill>
                <a:effectLst/>
                <a:latin typeface="Arial" panose="020B0604020202020204" pitchFamily="34" charset="0"/>
              </a:rPr>
              <a:t>Natural language processing (NLP).</a:t>
            </a:r>
            <a:r>
              <a:rPr lang="en-US" b="0" i="0" dirty="0">
                <a:solidFill>
                  <a:srgbClr val="666666"/>
                </a:solidFill>
                <a:effectLst/>
                <a:latin typeface="Arial" panose="020B0604020202020204" pitchFamily="34" charset="0"/>
              </a:rPr>
              <a:t> This is the processing of human language by a computer program. One of the older and best-known examples of NLP is spam detection, which looks at the subject line and text of an email and decides if it's junk. Current approaches to NLP are based on machine learning. NLP tasks include text translation, sentiment analysis and speech recognition.</a:t>
            </a:r>
          </a:p>
          <a:p>
            <a:pPr algn="l">
              <a:buFont typeface="Arial" panose="020B0604020202020204" pitchFamily="34" charset="0"/>
              <a:buChar char="•"/>
            </a:pPr>
            <a:r>
              <a:rPr lang="en-US" b="1" i="0" dirty="0">
                <a:solidFill>
                  <a:srgbClr val="666666"/>
                </a:solidFill>
                <a:effectLst/>
                <a:latin typeface="Arial" panose="020B0604020202020204" pitchFamily="34" charset="0"/>
              </a:rPr>
              <a:t>Robotics.</a:t>
            </a:r>
            <a:r>
              <a:rPr lang="en-US" b="0" i="0" dirty="0">
                <a:solidFill>
                  <a:srgbClr val="666666"/>
                </a:solidFill>
                <a:effectLst/>
                <a:latin typeface="Arial" panose="020B0604020202020204" pitchFamily="34" charset="0"/>
              </a:rPr>
              <a:t> This field of engineering focuses on the design and manufacturing of robots. Robots are often used to perform tasks that are difficult for humans to perform or perform consistently. For example, robots are used in assembly lines for car production or by NASA to move large objects in space. Researchers are also using machine learning to build robots that can interact in social settings.</a:t>
            </a:r>
          </a:p>
          <a:p>
            <a:pPr algn="l">
              <a:buFont typeface="Arial" panose="020B0604020202020204" pitchFamily="34" charset="0"/>
              <a:buChar char="•"/>
            </a:pPr>
            <a:r>
              <a:rPr lang="en-US" b="1" i="0" dirty="0">
                <a:solidFill>
                  <a:srgbClr val="666666"/>
                </a:solidFill>
                <a:effectLst/>
                <a:latin typeface="Arial" panose="020B0604020202020204" pitchFamily="34" charset="0"/>
              </a:rPr>
              <a:t>Self-driving cars.</a:t>
            </a:r>
            <a:r>
              <a:rPr lang="en-US" b="0" i="0" dirty="0">
                <a:solidFill>
                  <a:srgbClr val="666666"/>
                </a:solidFill>
                <a:effectLst/>
                <a:latin typeface="Arial" panose="020B0604020202020204" pitchFamily="34" charset="0"/>
              </a:rPr>
              <a:t> Autonomous vehicles use a combination of computer vision, </a:t>
            </a:r>
            <a:r>
              <a:rPr lang="en-US" b="0" i="0" u="sng" dirty="0">
                <a:solidFill>
                  <a:srgbClr val="007CAD"/>
                </a:solidFill>
                <a:effectLst/>
                <a:latin typeface="Arial" panose="020B0604020202020204" pitchFamily="34" charset="0"/>
                <a:hlinkClick r:id="rId9"/>
              </a:rPr>
              <a:t>image recognition</a:t>
            </a:r>
            <a:r>
              <a:rPr lang="en-US" b="0" i="0" dirty="0">
                <a:solidFill>
                  <a:srgbClr val="666666"/>
                </a:solidFill>
                <a:effectLst/>
                <a:latin typeface="Arial" panose="020B0604020202020204" pitchFamily="34" charset="0"/>
              </a:rPr>
              <a:t> and deep learning to build automated skill at piloting a vehicle while staying in a given lane and avoiding unexpected obstructions, such as pedestrians.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758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The nodes in different layers of the neural network are compressed to form a single layer of recurrent neural networks. A, B, and C are the parameters of the network.</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101</a:t>
            </a:fld>
            <a:endParaRPr lang="en-IN"/>
          </a:p>
        </p:txBody>
      </p:sp>
    </p:spTree>
    <p:extLst>
      <p:ext uri="{BB962C8B-B14F-4D97-AF65-F5344CB8AC3E}">
        <p14:creationId xmlns:p14="http://schemas.microsoft.com/office/powerpoint/2010/main" val="3485471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Here, “x” is the input layer, “h” is the hidden layer, and “y” is the output layer. A, B, and C are the network parameters used to improve the output of the model. At any given time t, the current input is a combination of input at x(t) and x(t-1). The output at any given time is fetched back to the network to improve on the output.</a:t>
            </a:r>
          </a:p>
          <a:p>
            <a:pPr algn="l"/>
            <a:r>
              <a:rPr lang="en-US" b="0" i="0" dirty="0">
                <a:solidFill>
                  <a:srgbClr val="272C37"/>
                </a:solidFill>
                <a:effectLst/>
                <a:latin typeface="Roboto" panose="02000000000000000000" pitchFamily="2" charset="0"/>
              </a:rPr>
              <a:t>Why Recurrent Neural Networks?</a:t>
            </a:r>
          </a:p>
          <a:p>
            <a:pPr algn="l"/>
            <a:r>
              <a:rPr lang="en-US" b="0" i="0" dirty="0">
                <a:solidFill>
                  <a:srgbClr val="51565E"/>
                </a:solidFill>
                <a:effectLst/>
                <a:latin typeface="Roboto" panose="02000000000000000000" pitchFamily="2" charset="0"/>
              </a:rPr>
              <a:t>RNN were created because there were a few issues in the feed-forward neural network:</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handle sequential data</a:t>
            </a:r>
          </a:p>
          <a:p>
            <a:pPr algn="l">
              <a:buFont typeface="Arial" panose="020B0604020202020204" pitchFamily="34" charset="0"/>
              <a:buChar char="•"/>
            </a:pPr>
            <a:r>
              <a:rPr lang="en-US" b="0" i="0" dirty="0">
                <a:solidFill>
                  <a:srgbClr val="51565E"/>
                </a:solidFill>
                <a:effectLst/>
                <a:latin typeface="Roboto" panose="02000000000000000000" pitchFamily="2" charset="0"/>
              </a:rPr>
              <a:t>Considers only the current input</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memorize previous inputs</a:t>
            </a:r>
          </a:p>
          <a:p>
            <a:pPr algn="l"/>
            <a:r>
              <a:rPr lang="en-US" b="0" i="0" dirty="0">
                <a:solidFill>
                  <a:srgbClr val="51565E"/>
                </a:solidFill>
                <a:effectLst/>
                <a:latin typeface="Roboto" panose="02000000000000000000" pitchFamily="2" charset="0"/>
              </a:rPr>
              <a:t>The solution to these issues is the RNN. An RNN can handle sequential data, accepting the current input data, and previously received inputs. RNNs can memorize previous inputs due to their internal memory.</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102</a:t>
            </a:fld>
            <a:endParaRPr lang="en-IN"/>
          </a:p>
        </p:txBody>
      </p:sp>
    </p:spTree>
    <p:extLst>
      <p:ext uri="{BB962C8B-B14F-4D97-AF65-F5344CB8AC3E}">
        <p14:creationId xmlns:p14="http://schemas.microsoft.com/office/powerpoint/2010/main" val="1264845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1565E"/>
                </a:solidFill>
                <a:effectLst/>
                <a:latin typeface="Roboto" panose="02000000000000000000" pitchFamily="2" charset="0"/>
              </a:rPr>
              <a:t>The input layer ‘x’ takes in the input to the neural network and processes it and passes it onto the middle layer. </a:t>
            </a:r>
          </a:p>
          <a:p>
            <a:pPr algn="l"/>
            <a:r>
              <a:rPr lang="en-US" b="0" i="0" dirty="0">
                <a:solidFill>
                  <a:srgbClr val="51565E"/>
                </a:solidFill>
                <a:effectLst/>
                <a:latin typeface="Roboto" panose="02000000000000000000" pitchFamily="2" charset="0"/>
              </a:rPr>
              <a:t>The middle layer ‘h’ can consist of multiple hidden layers, each with its own activation functions and weights and biases. If you have a neural network where the various parameters of different hidden layers are not affected by the previous layer, </a:t>
            </a:r>
            <a:r>
              <a:rPr lang="en-US" b="0" i="0" dirty="0" err="1">
                <a:solidFill>
                  <a:srgbClr val="51565E"/>
                </a:solidFill>
                <a:effectLst/>
                <a:latin typeface="Roboto" panose="02000000000000000000" pitchFamily="2" charset="0"/>
              </a:rPr>
              <a:t>ie</a:t>
            </a:r>
            <a:r>
              <a:rPr lang="en-US" b="0" i="0" dirty="0">
                <a:solidFill>
                  <a:srgbClr val="51565E"/>
                </a:solidFill>
                <a:effectLst/>
                <a:latin typeface="Roboto" panose="02000000000000000000" pitchFamily="2" charset="0"/>
              </a:rPr>
              <a:t>: the neural network does not have memory, then you can use a recurrent neural network.</a:t>
            </a:r>
          </a:p>
          <a:p>
            <a:pPr algn="l"/>
            <a:r>
              <a:rPr lang="en-US" b="0" i="0" dirty="0">
                <a:solidFill>
                  <a:srgbClr val="51565E"/>
                </a:solidFill>
                <a:effectLst/>
                <a:latin typeface="Roboto" panose="02000000000000000000" pitchFamily="2" charset="0"/>
              </a:rPr>
              <a:t>The Recurrent Neural Network will standardize the different activation functions and weights and biases so that each hidden layer has the same parameters. Then, instead of creating multiple hidden layers, it will create one and loop over it as many times as required. </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103</a:t>
            </a:fld>
            <a:endParaRPr lang="en-IN"/>
          </a:p>
        </p:txBody>
      </p:sp>
    </p:spTree>
    <p:extLst>
      <p:ext uri="{BB962C8B-B14F-4D97-AF65-F5344CB8AC3E}">
        <p14:creationId xmlns:p14="http://schemas.microsoft.com/office/powerpoint/2010/main" val="1107346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1565E"/>
                </a:solidFill>
                <a:effectLst/>
                <a:latin typeface="Roboto" panose="02000000000000000000" pitchFamily="2" charset="0"/>
              </a:rPr>
              <a:t>A feed-forward neural network allows information to flow only in the forward direction, from the input nodes, through the hidden layers, and to the output nodes. There are no cycles or loops in the network. </a:t>
            </a:r>
          </a:p>
          <a:p>
            <a:pPr algn="l"/>
            <a:r>
              <a:rPr lang="en-US" b="0" i="0" dirty="0">
                <a:solidFill>
                  <a:srgbClr val="51565E"/>
                </a:solidFill>
                <a:effectLst/>
                <a:latin typeface="Roboto" panose="02000000000000000000" pitchFamily="2" charset="0"/>
              </a:rPr>
              <a:t>Below is how a simplified presentation of a feed-forward neural network looks like:</a:t>
            </a:r>
          </a:p>
          <a:p>
            <a:r>
              <a:rPr lang="en-US" b="0" i="0" dirty="0">
                <a:solidFill>
                  <a:srgbClr val="51565E"/>
                </a:solidFill>
                <a:effectLst/>
                <a:latin typeface="Roboto" panose="02000000000000000000" pitchFamily="2" charset="0"/>
              </a:rPr>
              <a:t>In a feed-forward neural network, the decisions are based on the current input. It doesn’t memorize the past data, and there’s no future scope. Feed-forward neural networks are used in general regression and classification problems</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104</a:t>
            </a:fld>
            <a:endParaRPr lang="en-IN"/>
          </a:p>
        </p:txBody>
      </p:sp>
    </p:spTree>
    <p:extLst>
      <p:ext uri="{BB962C8B-B14F-4D97-AF65-F5344CB8AC3E}">
        <p14:creationId xmlns:p14="http://schemas.microsoft.com/office/powerpoint/2010/main" val="1598060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72C37"/>
                </a:solidFill>
                <a:effectLst/>
                <a:latin typeface="Roboto" panose="02000000000000000000" pitchFamily="2" charset="0"/>
              </a:rPr>
              <a:t>One to One RNN</a:t>
            </a:r>
          </a:p>
          <a:p>
            <a:pPr algn="l"/>
            <a:r>
              <a:rPr lang="en-US" b="0" i="0" dirty="0">
                <a:solidFill>
                  <a:srgbClr val="51565E"/>
                </a:solidFill>
                <a:effectLst/>
                <a:latin typeface="Roboto" panose="02000000000000000000" pitchFamily="2" charset="0"/>
              </a:rPr>
              <a:t>This type of neural network is known as the Vanilla Neural Network. It's used for general machine learning problems, which has a single input and a single output.</a:t>
            </a:r>
          </a:p>
          <a:p>
            <a:pPr algn="l"/>
            <a:r>
              <a:rPr lang="en-US" b="0" i="0" dirty="0">
                <a:solidFill>
                  <a:srgbClr val="272C37"/>
                </a:solidFill>
                <a:effectLst/>
                <a:latin typeface="Roboto" panose="02000000000000000000" pitchFamily="2" charset="0"/>
              </a:rPr>
              <a:t>One to Many RNN</a:t>
            </a:r>
          </a:p>
          <a:p>
            <a:pPr algn="l"/>
            <a:r>
              <a:rPr lang="en-US" b="0" i="0" dirty="0">
                <a:solidFill>
                  <a:srgbClr val="51565E"/>
                </a:solidFill>
                <a:effectLst/>
                <a:latin typeface="Roboto" panose="02000000000000000000" pitchFamily="2" charset="0"/>
              </a:rPr>
              <a:t>This type of neural network has a single input and multiple outputs. An example of this is the image caption.</a:t>
            </a:r>
          </a:p>
          <a:p>
            <a:pPr algn="l"/>
            <a:r>
              <a:rPr lang="en-US" b="0" i="0" dirty="0">
                <a:solidFill>
                  <a:srgbClr val="272C37"/>
                </a:solidFill>
                <a:effectLst/>
                <a:latin typeface="Roboto" panose="02000000000000000000" pitchFamily="2" charset="0"/>
              </a:rPr>
              <a:t>Many to One RNN</a:t>
            </a:r>
          </a:p>
          <a:p>
            <a:pPr algn="l"/>
            <a:r>
              <a:rPr lang="en-US" b="0" i="0" dirty="0">
                <a:solidFill>
                  <a:srgbClr val="51565E"/>
                </a:solidFill>
                <a:effectLst/>
                <a:latin typeface="Roboto" panose="02000000000000000000" pitchFamily="2" charset="0"/>
              </a:rPr>
              <a:t>This RNN takes a sequence of inputs and generates a single output. Sentiment analysis is a good example of this kind of network where a given sentence can be classified as expressing positive or negative sentiments.</a:t>
            </a:r>
          </a:p>
          <a:p>
            <a:pPr algn="l"/>
            <a:r>
              <a:rPr lang="en-US" b="0" i="0" dirty="0">
                <a:solidFill>
                  <a:srgbClr val="272C37"/>
                </a:solidFill>
                <a:effectLst/>
                <a:latin typeface="Roboto" panose="02000000000000000000" pitchFamily="2" charset="0"/>
              </a:rPr>
              <a:t>Many to Many RNN</a:t>
            </a:r>
          </a:p>
          <a:p>
            <a:pPr algn="l"/>
            <a:r>
              <a:rPr lang="en-US" b="0" i="0" dirty="0">
                <a:solidFill>
                  <a:srgbClr val="51565E"/>
                </a:solidFill>
                <a:effectLst/>
                <a:latin typeface="Roboto" panose="02000000000000000000" pitchFamily="2" charset="0"/>
              </a:rPr>
              <a:t>This RNN takes a sequence of inputs and generates a sequence of outputs. Machine translation is one of the examples.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105</a:t>
            </a:fld>
            <a:endParaRPr lang="en-IN"/>
          </a:p>
        </p:txBody>
      </p:sp>
    </p:spTree>
    <p:extLst>
      <p:ext uri="{BB962C8B-B14F-4D97-AF65-F5344CB8AC3E}">
        <p14:creationId xmlns:p14="http://schemas.microsoft.com/office/powerpoint/2010/main" val="91854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A3B41"/>
                </a:solidFill>
                <a:effectLst/>
                <a:latin typeface="Georgia" panose="02040502050405020303" pitchFamily="18" charset="0"/>
              </a:rPr>
              <a:t>Augmented intelligence is designed to work with humans to enhance their capabilities, rather than remove humans from the picture. It relies on </a:t>
            </a:r>
            <a:r>
              <a:rPr lang="en-US" b="0" u="none" strike="noStrike" dirty="0">
                <a:solidFill>
                  <a:srgbClr val="3A3B41"/>
                </a:solidFill>
                <a:effectLst/>
                <a:latin typeface="Georgia" panose="02040502050405020303" pitchFamily="18" charset="0"/>
                <a:hlinkClick r:id="rId3"/>
              </a:rPr>
              <a:t>machine learning</a:t>
            </a:r>
            <a:r>
              <a:rPr lang="en-US" b="0" i="0" dirty="0">
                <a:solidFill>
                  <a:srgbClr val="3A3B41"/>
                </a:solidFill>
                <a:effectLst/>
                <a:latin typeface="Georgia" panose="02040502050405020303" pitchFamily="18" charset="0"/>
              </a:rPr>
              <a:t> and </a:t>
            </a:r>
            <a:r>
              <a:rPr lang="en-US" b="0" u="none" strike="noStrike" dirty="0">
                <a:solidFill>
                  <a:srgbClr val="3A3B41"/>
                </a:solidFill>
                <a:effectLst/>
                <a:latin typeface="Georgia" panose="02040502050405020303" pitchFamily="18" charset="0"/>
                <a:hlinkClick r:id="rId4"/>
              </a:rPr>
              <a:t>deep learning</a:t>
            </a:r>
            <a:r>
              <a:rPr lang="en-US" b="0" i="0" dirty="0">
                <a:solidFill>
                  <a:srgbClr val="3A3B41"/>
                </a:solidFill>
                <a:effectLst/>
                <a:latin typeface="Georgia" panose="02040502050405020303" pitchFamily="18" charset="0"/>
              </a:rPr>
              <a:t> to crunch through reams of </a:t>
            </a:r>
            <a:r>
              <a:rPr lang="en-US" b="0" u="none" strike="noStrike" dirty="0">
                <a:solidFill>
                  <a:srgbClr val="3A3B41"/>
                </a:solidFill>
                <a:effectLst/>
                <a:latin typeface="Georgia" panose="02040502050405020303" pitchFamily="18" charset="0"/>
                <a:hlinkClick r:id="rId5"/>
              </a:rPr>
              <a:t>data</a:t>
            </a:r>
            <a:r>
              <a:rPr lang="en-US" b="0" i="0" dirty="0">
                <a:solidFill>
                  <a:srgbClr val="3A3B41"/>
                </a:solidFill>
                <a:effectLst/>
                <a:latin typeface="Georgia" panose="02040502050405020303" pitchFamily="18" charset="0"/>
              </a:rPr>
              <a:t>, which humans then use to make decisions and take action.</a:t>
            </a:r>
          </a:p>
          <a:p>
            <a:endParaRPr lang="en-US" b="0" i="0" dirty="0">
              <a:solidFill>
                <a:srgbClr val="3A3B41"/>
              </a:solidFill>
              <a:effectLst/>
              <a:latin typeface="Georgia" panose="02040502050405020303" pitchFamily="18" charset="0"/>
            </a:endParaRPr>
          </a:p>
          <a:p>
            <a:r>
              <a:rPr lang="en-US" b="0" i="0" dirty="0">
                <a:solidFill>
                  <a:srgbClr val="3A3B41"/>
                </a:solidFill>
                <a:effectLst/>
                <a:latin typeface="Georgia" panose="02040502050405020303" pitchFamily="18" charset="0"/>
              </a:rPr>
              <a:t>Augmented intelligence is a subset of artificial intelligence in which AI technologies assist humans rather than replace them. It’s typically done using machine learning to analyze data and help humans make smarter decisions.</a:t>
            </a:r>
          </a:p>
          <a:p>
            <a:endParaRPr lang="en-US" b="0" i="0" dirty="0">
              <a:solidFill>
                <a:srgbClr val="3A3B41"/>
              </a:solidFill>
              <a:effectLst/>
              <a:latin typeface="Georgia" panose="02040502050405020303" pitchFamily="18" charset="0"/>
            </a:endParaRPr>
          </a:p>
          <a:p>
            <a:pPr algn="l"/>
            <a:r>
              <a:rPr lang="en-US" b="0" dirty="0">
                <a:solidFill>
                  <a:srgbClr val="3A3B41"/>
                </a:solidFill>
                <a:effectLst/>
                <a:latin typeface="Georgia" panose="02040502050405020303" pitchFamily="18" charset="0"/>
              </a:rPr>
              <a:t>Augmented intelligence uses AI and machine learning to gather </a:t>
            </a:r>
            <a:r>
              <a:rPr lang="en-US" b="0" u="none" strike="noStrike" dirty="0">
                <a:solidFill>
                  <a:srgbClr val="3A3B41"/>
                </a:solidFill>
                <a:effectLst/>
                <a:latin typeface="Georgia" panose="02040502050405020303" pitchFamily="18" charset="0"/>
                <a:hlinkClick r:id="rId6"/>
              </a:rPr>
              <a:t>structured</a:t>
            </a:r>
            <a:r>
              <a:rPr lang="en-US" b="0" dirty="0">
                <a:solidFill>
                  <a:srgbClr val="3A3B41"/>
                </a:solidFill>
                <a:effectLst/>
                <a:latin typeface="Georgia" panose="02040502050405020303" pitchFamily="18" charset="0"/>
              </a:rPr>
              <a:t> and unstructured data from multiple sources, which it then analyzes and interprets. </a:t>
            </a:r>
          </a:p>
          <a:p>
            <a:pPr algn="l"/>
            <a:r>
              <a:rPr lang="en-US" b="0" dirty="0">
                <a:solidFill>
                  <a:srgbClr val="3A3B41"/>
                </a:solidFill>
                <a:effectLst/>
                <a:latin typeface="Georgia" panose="02040502050405020303" pitchFamily="18" charset="0"/>
              </a:rPr>
              <a:t>When teamed with humans, augmented intelligence systems have the benefit “of a bigger picture on common sense,” which AI systems tend to lack due to their deep and narrow view of data and information, </a:t>
            </a:r>
            <a:r>
              <a:rPr lang="en-US" b="0" dirty="0" err="1">
                <a:solidFill>
                  <a:srgbClr val="3A3B41"/>
                </a:solidFill>
                <a:effectLst/>
                <a:latin typeface="Georgia" panose="02040502050405020303" pitchFamily="18" charset="0"/>
              </a:rPr>
              <a:t>Kambhampatihe</a:t>
            </a:r>
            <a:r>
              <a:rPr lang="en-US" b="0" dirty="0">
                <a:solidFill>
                  <a:srgbClr val="3A3B41"/>
                </a:solidFill>
                <a:effectLst/>
                <a:latin typeface="Georgia" panose="02040502050405020303" pitchFamily="18" charset="0"/>
              </a:rPr>
              <a:t> said. For example, two supercomputers programmed to play chess may attempt to finish the game despite a fire in their office, whereas a</a:t>
            </a:r>
            <a:r>
              <a:rPr lang="en-US" b="0" u="none" strike="noStrike" dirty="0">
                <a:solidFill>
                  <a:srgbClr val="3A3B41"/>
                </a:solidFill>
                <a:effectLst/>
                <a:latin typeface="Georgia" panose="02040502050405020303" pitchFamily="18" charset="0"/>
                <a:hlinkClick r:id="rId7"/>
              </a:rPr>
              <a:t> supercomputer</a:t>
            </a:r>
            <a:r>
              <a:rPr lang="en-US" b="0" dirty="0">
                <a:solidFill>
                  <a:srgbClr val="3A3B41"/>
                </a:solidFill>
                <a:effectLst/>
                <a:latin typeface="Georgia" panose="02040502050405020303" pitchFamily="18" charset="0"/>
              </a:rPr>
              <a:t> playing chess against a human would be instructed by the human to turn itself off. </a:t>
            </a:r>
          </a:p>
          <a:p>
            <a:endParaRPr lang="en-US" b="0" i="0" dirty="0">
              <a:solidFill>
                <a:srgbClr val="3A3B41"/>
              </a:solidFill>
              <a:effectLst/>
              <a:latin typeface="Georgia" panose="02040502050405020303" pitchFamily="18" charset="0"/>
            </a:endParaRPr>
          </a:p>
          <a:p>
            <a:pPr algn="l"/>
            <a:r>
              <a:rPr lang="en-US" b="1" cap="all" dirty="0">
                <a:solidFill>
                  <a:srgbClr val="04003F"/>
                </a:solidFill>
                <a:effectLst/>
                <a:latin typeface="Montserrat" pitchFamily="2" charset="0"/>
              </a:rPr>
              <a:t>SELF-DRIVING CARS NAVIGATING SAFELY </a:t>
            </a:r>
          </a:p>
          <a:p>
            <a:pPr algn="l"/>
            <a:r>
              <a:rPr lang="en-US" b="0" dirty="0">
                <a:solidFill>
                  <a:srgbClr val="3A3B41"/>
                </a:solidFill>
                <a:effectLst/>
                <a:latin typeface="Georgia" panose="02040502050405020303" pitchFamily="18" charset="0"/>
              </a:rPr>
              <a:t>“</a:t>
            </a:r>
            <a:r>
              <a:rPr lang="en-US" b="0" u="none" strike="noStrike" dirty="0">
                <a:solidFill>
                  <a:srgbClr val="3A3B41"/>
                </a:solidFill>
                <a:effectLst/>
                <a:latin typeface="Georgia" panose="02040502050405020303" pitchFamily="18" charset="0"/>
                <a:hlinkClick r:id="rId8"/>
              </a:rPr>
              <a:t>Self-driving cars</a:t>
            </a:r>
            <a:r>
              <a:rPr lang="en-US" b="0" dirty="0">
                <a:solidFill>
                  <a:srgbClr val="3A3B41"/>
                </a:solidFill>
                <a:effectLst/>
                <a:latin typeface="Georgia" panose="02040502050405020303" pitchFamily="18" charset="0"/>
              </a:rPr>
              <a:t>” might sound like no human oversight is needed, but that isn’t always the case. In fact, </a:t>
            </a:r>
            <a:r>
              <a:rPr lang="en-US" b="0" u="none" strike="noStrike" dirty="0">
                <a:solidFill>
                  <a:srgbClr val="3A3B41"/>
                </a:solidFill>
                <a:effectLst/>
                <a:latin typeface="Georgia" panose="02040502050405020303" pitchFamily="18" charset="0"/>
                <a:hlinkClick r:id="rId9"/>
              </a:rPr>
              <a:t>Tesla</a:t>
            </a:r>
            <a:r>
              <a:rPr lang="en-US" b="0" dirty="0">
                <a:solidFill>
                  <a:srgbClr val="3A3B41"/>
                </a:solidFill>
                <a:effectLst/>
                <a:latin typeface="Georgia" panose="02040502050405020303" pitchFamily="18" charset="0"/>
              </a:rPr>
              <a:t> vehicles use augmented intelligence. Although its autopilot software is being developed so that cars can largely navigate roads autonomously, there are times when they require human intervention in certain emergencies, like cars suddenly pulling into the driver’s lane or slamming on the brakes on short notice.</a:t>
            </a:r>
          </a:p>
          <a:p>
            <a:endParaRPr lang="en-US" b="0" i="0" dirty="0">
              <a:solidFill>
                <a:srgbClr val="3A3B41"/>
              </a:solidFill>
              <a:effectLst/>
              <a:latin typeface="Georgia" panose="02040502050405020303" pitchFamily="18" charset="0"/>
            </a:endParaRPr>
          </a:p>
          <a:p>
            <a:pPr algn="l"/>
            <a:r>
              <a:rPr lang="en-US" b="1" cap="all" dirty="0">
                <a:solidFill>
                  <a:srgbClr val="04003F"/>
                </a:solidFill>
                <a:effectLst/>
                <a:latin typeface="Montserrat" pitchFamily="2" charset="0"/>
              </a:rPr>
              <a:t>HELPING RETAILERS IDENTIFY STORE BOTTLENECKS</a:t>
            </a:r>
          </a:p>
          <a:p>
            <a:pPr algn="l"/>
            <a:r>
              <a:rPr lang="en-US" b="0" dirty="0">
                <a:solidFill>
                  <a:srgbClr val="3A3B41"/>
                </a:solidFill>
                <a:effectLst/>
                <a:latin typeface="Georgia" panose="02040502050405020303" pitchFamily="18" charset="0"/>
              </a:rPr>
              <a:t>Retail is</a:t>
            </a:r>
            <a:r>
              <a:rPr lang="en-US" b="1" dirty="0">
                <a:solidFill>
                  <a:srgbClr val="3A3B41"/>
                </a:solidFill>
                <a:effectLst/>
                <a:latin typeface="Georgia" panose="02040502050405020303" pitchFamily="18" charset="0"/>
              </a:rPr>
              <a:t> </a:t>
            </a:r>
            <a:r>
              <a:rPr lang="en-US" b="0" dirty="0">
                <a:solidFill>
                  <a:srgbClr val="3A3B41"/>
                </a:solidFill>
                <a:effectLst/>
                <a:latin typeface="Georgia" panose="02040502050405020303" pitchFamily="18" charset="0"/>
              </a:rPr>
              <a:t>one industry that has a lot to gain from augmented intelligence. The technology can be used to analyze customer and storefront data to improve operations both online and in-person.</a:t>
            </a:r>
          </a:p>
          <a:p>
            <a:pPr algn="l"/>
            <a:r>
              <a:rPr lang="en-US" b="0" u="none" strike="noStrike" dirty="0">
                <a:solidFill>
                  <a:srgbClr val="3A3B41"/>
                </a:solidFill>
                <a:effectLst/>
                <a:latin typeface="Georgia" panose="02040502050405020303" pitchFamily="18" charset="0"/>
                <a:hlinkClick r:id="rId10"/>
              </a:rPr>
              <a:t>Data visualization</a:t>
            </a:r>
            <a:r>
              <a:rPr lang="en-US" b="0" dirty="0">
                <a:solidFill>
                  <a:srgbClr val="3A3B41"/>
                </a:solidFill>
                <a:effectLst/>
                <a:latin typeface="Georgia" panose="02040502050405020303" pitchFamily="18" charset="0"/>
              </a:rPr>
              <a:t> company </a:t>
            </a:r>
            <a:r>
              <a:rPr lang="en-US" b="0" u="none" strike="noStrike" dirty="0" err="1">
                <a:solidFill>
                  <a:srgbClr val="3A3B41"/>
                </a:solidFill>
                <a:effectLst/>
                <a:latin typeface="Georgia" panose="02040502050405020303" pitchFamily="18" charset="0"/>
                <a:hlinkClick r:id="rId11"/>
              </a:rPr>
              <a:t>RadiusAI</a:t>
            </a:r>
            <a:r>
              <a:rPr lang="en-US" b="0" dirty="0">
                <a:solidFill>
                  <a:srgbClr val="3A3B41"/>
                </a:solidFill>
                <a:effectLst/>
                <a:latin typeface="Georgia" panose="02040502050405020303" pitchFamily="18" charset="0"/>
              </a:rPr>
              <a:t> uses augmented intelligence to suggest to retailers where bottlenecks are occurring in their stores that could impede sales or where product placements may get noticed more. But it’s up to humans to then make those changes and optimize retail operations based on suggestions from the augmented intelligence system.</a:t>
            </a:r>
          </a:p>
          <a:p>
            <a:endParaRPr lang="en-US" b="0" i="0" dirty="0">
              <a:solidFill>
                <a:srgbClr val="3A3B41"/>
              </a:solidFill>
              <a:effectLst/>
              <a:latin typeface="Georgia" panose="02040502050405020303" pitchFamily="18" charset="0"/>
            </a:endParaRPr>
          </a:p>
          <a:p>
            <a:pPr algn="l"/>
            <a:r>
              <a:rPr lang="en-US" b="0" i="0" dirty="0">
                <a:solidFill>
                  <a:srgbClr val="666666"/>
                </a:solidFill>
                <a:effectLst/>
                <a:latin typeface="Arial" panose="020B0604020202020204" pitchFamily="34" charset="0"/>
              </a:rPr>
              <a:t>Some industry experts believe the term </a:t>
            </a:r>
            <a:r>
              <a:rPr lang="en-US" b="0" i="1"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is too closely linked to popular culture, and this has caused the general public to have improbable expectations about how AI will change the workplace and life in general.</a:t>
            </a:r>
          </a:p>
          <a:p>
            <a:pPr algn="l">
              <a:buFont typeface="Arial" panose="020B0604020202020204" pitchFamily="34" charset="0"/>
              <a:buChar char="•"/>
            </a:pPr>
            <a:r>
              <a:rPr lang="en-US" b="1" i="0" dirty="0">
                <a:solidFill>
                  <a:srgbClr val="666666"/>
                </a:solidFill>
                <a:effectLst/>
                <a:latin typeface="Arial" panose="020B0604020202020204" pitchFamily="34" charset="0"/>
              </a:rPr>
              <a:t>Augmented intelligence.</a:t>
            </a:r>
            <a:r>
              <a:rPr lang="en-US" b="0" i="0" dirty="0">
                <a:solidFill>
                  <a:srgbClr val="666666"/>
                </a:solidFill>
                <a:effectLst/>
                <a:latin typeface="Arial" panose="020B0604020202020204" pitchFamily="34" charset="0"/>
              </a:rPr>
              <a:t> Some researchers and marketers hope the label </a:t>
            </a:r>
            <a:r>
              <a:rPr lang="en-US" b="0" i="1" dirty="0">
                <a:solidFill>
                  <a:srgbClr val="666666"/>
                </a:solidFill>
                <a:effectLst/>
                <a:latin typeface="Arial" panose="020B0604020202020204" pitchFamily="34" charset="0"/>
              </a:rPr>
              <a:t>augmented intelligence</a:t>
            </a:r>
            <a:r>
              <a:rPr lang="en-US" b="0" i="0" dirty="0">
                <a:solidFill>
                  <a:srgbClr val="666666"/>
                </a:solidFill>
                <a:effectLst/>
                <a:latin typeface="Arial" panose="020B0604020202020204" pitchFamily="34" charset="0"/>
              </a:rPr>
              <a:t>, which has a more neutral connotation, will help people understand that most implementations of AI will be weak and simply improve products and services. Examples include automatically surfacing important information in business intelligence reports or highlighting important information in legal filings.</a:t>
            </a:r>
          </a:p>
          <a:p>
            <a:pPr algn="l">
              <a:buFont typeface="Arial" panose="020B0604020202020204" pitchFamily="34" charset="0"/>
              <a:buChar char="•"/>
            </a:pPr>
            <a:r>
              <a:rPr lang="en-US" b="1" i="0"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True AI, or artificial general intelligence, is closely associated with the concept of the </a:t>
            </a:r>
            <a:r>
              <a:rPr lang="en-US" b="0" i="0" u="sng" dirty="0">
                <a:solidFill>
                  <a:srgbClr val="007CAD"/>
                </a:solidFill>
                <a:effectLst/>
                <a:latin typeface="Arial" panose="020B0604020202020204" pitchFamily="34" charset="0"/>
                <a:hlinkClick r:id="rId12"/>
              </a:rPr>
              <a:t>technological singularity</a:t>
            </a:r>
            <a:r>
              <a:rPr lang="en-US" b="0" i="0" dirty="0">
                <a:solidFill>
                  <a:srgbClr val="666666"/>
                </a:solidFill>
                <a:effectLst/>
                <a:latin typeface="Arial" panose="020B0604020202020204" pitchFamily="34" charset="0"/>
              </a:rPr>
              <a:t> -- a future ruled by an </a:t>
            </a:r>
            <a:r>
              <a:rPr lang="en-US" b="0" i="0" u="sng" dirty="0">
                <a:solidFill>
                  <a:srgbClr val="007CAD"/>
                </a:solidFill>
                <a:effectLst/>
                <a:latin typeface="Arial" panose="020B0604020202020204" pitchFamily="34" charset="0"/>
                <a:hlinkClick r:id="rId13"/>
              </a:rPr>
              <a:t>artificial superintelligence</a:t>
            </a:r>
            <a:r>
              <a:rPr lang="en-US" b="0" i="0" dirty="0">
                <a:solidFill>
                  <a:srgbClr val="666666"/>
                </a:solidFill>
                <a:effectLst/>
                <a:latin typeface="Arial" panose="020B0604020202020204" pitchFamily="34" charset="0"/>
              </a:rPr>
              <a:t> that far surpasses the human brain's ability to understand it or how it is shaping our reality. This remains within the realm of science fiction, though some developers are working on the problem. Many believe that technologies such as quantum computing could play an important role in making AGI a reality and that we should reserve the use of the term AI for this kind of general intelligence.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56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While AI tools present a range of new functionality for businesses, the use of artificial intelligence also raises ethical questions because, for better or worse, an AI system will reinforce what it has already learned.</a:t>
            </a:r>
          </a:p>
          <a:p>
            <a:pPr algn="l"/>
            <a:r>
              <a:rPr lang="en-US" b="0" i="0" dirty="0">
                <a:solidFill>
                  <a:srgbClr val="666666"/>
                </a:solidFill>
                <a:effectLst/>
                <a:latin typeface="Arial" panose="020B0604020202020204" pitchFamily="34" charset="0"/>
              </a:rPr>
              <a:t>This can be problematic because machine learning algorithms, which underpin many of the most advanced AI tools, are only as smart as the data they are given in training. Because a human being selects what data is used to train an AI program, the potential for </a:t>
            </a:r>
            <a:r>
              <a:rPr lang="en-US" b="0" i="0" u="sng" dirty="0">
                <a:solidFill>
                  <a:srgbClr val="007CAD"/>
                </a:solidFill>
                <a:effectLst/>
                <a:latin typeface="Arial" panose="020B0604020202020204" pitchFamily="34" charset="0"/>
                <a:hlinkClick r:id="rId3"/>
              </a:rPr>
              <a:t>machine learning bias</a:t>
            </a:r>
            <a:r>
              <a:rPr lang="en-US" b="0" i="0" dirty="0">
                <a:solidFill>
                  <a:srgbClr val="666666"/>
                </a:solidFill>
                <a:effectLst/>
                <a:latin typeface="Arial" panose="020B0604020202020204" pitchFamily="34" charset="0"/>
              </a:rPr>
              <a:t> is inherent and must be monitored closely.</a:t>
            </a:r>
          </a:p>
          <a:p>
            <a:pPr algn="l"/>
            <a:r>
              <a:rPr lang="en-US" b="0" i="0" dirty="0">
                <a:solidFill>
                  <a:srgbClr val="666666"/>
                </a:solidFill>
                <a:effectLst/>
                <a:latin typeface="Arial" panose="020B0604020202020204" pitchFamily="34" charset="0"/>
              </a:rPr>
              <a:t>Anyone looking to use machine learning as part of real-world, in-production systems needs to factor ethics into their AI training processes and strive to avoid bias. This is especially true when using AI algorithms that are inherently unexplainable in </a:t>
            </a:r>
            <a:r>
              <a:rPr lang="en-US" b="0" i="0" u="sng" dirty="0">
                <a:solidFill>
                  <a:srgbClr val="007CAD"/>
                </a:solidFill>
                <a:effectLst/>
                <a:latin typeface="Arial" panose="020B0604020202020204" pitchFamily="34" charset="0"/>
                <a:hlinkClick r:id="rId4"/>
              </a:rPr>
              <a:t>deep learning</a:t>
            </a:r>
            <a:r>
              <a:rPr lang="en-US" b="0" i="0" dirty="0">
                <a:solidFill>
                  <a:srgbClr val="666666"/>
                </a:solidFill>
                <a:effectLst/>
                <a:latin typeface="Arial" panose="020B0604020202020204" pitchFamily="34" charset="0"/>
              </a:rPr>
              <a:t> and generative adversarial network (</a:t>
            </a:r>
            <a:r>
              <a:rPr lang="en-US" b="0" i="0" u="sng" dirty="0">
                <a:solidFill>
                  <a:srgbClr val="007CAD"/>
                </a:solidFill>
                <a:effectLst/>
                <a:latin typeface="Arial" panose="020B0604020202020204" pitchFamily="34" charset="0"/>
                <a:hlinkClick r:id="rId5"/>
              </a:rPr>
              <a:t>GAN</a:t>
            </a:r>
            <a:r>
              <a:rPr lang="en-US" b="0" i="0" dirty="0">
                <a:solidFill>
                  <a:srgbClr val="666666"/>
                </a:solidFill>
                <a:effectLst/>
                <a:latin typeface="Arial" panose="020B0604020202020204" pitchFamily="34" charset="0"/>
              </a:rPr>
              <a:t>) applications.</a:t>
            </a:r>
          </a:p>
          <a:p>
            <a:pPr algn="l"/>
            <a:r>
              <a:rPr lang="en-US" b="0" i="0" dirty="0" err="1">
                <a:solidFill>
                  <a:srgbClr val="666666"/>
                </a:solidFill>
                <a:effectLst/>
                <a:latin typeface="Arial" panose="020B0604020202020204" pitchFamily="34" charset="0"/>
              </a:rPr>
              <a:t>Explainability</a:t>
            </a:r>
            <a:r>
              <a:rPr lang="en-US" b="0" i="0" dirty="0">
                <a:solidFill>
                  <a:srgbClr val="666666"/>
                </a:solidFill>
                <a:effectLst/>
                <a:latin typeface="Arial" panose="020B0604020202020204" pitchFamily="34" charset="0"/>
              </a:rPr>
              <a:t> is a potential stumbling block to using AI in industries that operate under strict </a:t>
            </a:r>
            <a:r>
              <a:rPr lang="en-US" b="0" i="0" u="sng" dirty="0">
                <a:solidFill>
                  <a:srgbClr val="007CAD"/>
                </a:solidFill>
                <a:effectLst/>
                <a:latin typeface="Arial" panose="020B0604020202020204" pitchFamily="34" charset="0"/>
                <a:hlinkClick r:id="rId6"/>
              </a:rPr>
              <a:t>regulatory compliance</a:t>
            </a:r>
            <a:r>
              <a:rPr lang="en-US" b="0" i="0" dirty="0">
                <a:solidFill>
                  <a:srgbClr val="666666"/>
                </a:solidFill>
                <a:effectLst/>
                <a:latin typeface="Arial" panose="020B0604020202020204" pitchFamily="34" charset="0"/>
              </a:rPr>
              <a:t> requirements. For example, financial institutions in the United States operate under regulations that require them to explain their credit-issuing decisions. When a decision to refuse credit is made by AI programming, however, it can be difficult to explain how the decision was arrived at because the AI tools used to make such decisions operate by teasing out subtle correlations between thousands of variables. When the decision-making process cannot be explained, the program may be referred to as </a:t>
            </a:r>
            <a:r>
              <a:rPr lang="en-US" b="0" i="0" u="sng" dirty="0">
                <a:solidFill>
                  <a:srgbClr val="007CAD"/>
                </a:solidFill>
                <a:effectLst/>
                <a:latin typeface="Arial" panose="020B0604020202020204" pitchFamily="34" charset="0"/>
                <a:hlinkClick r:id="rId7"/>
              </a:rPr>
              <a:t>black box AI</a:t>
            </a:r>
            <a:r>
              <a:rPr lang="en-US" b="0" i="0" dirty="0">
                <a:solidFill>
                  <a:srgbClr val="666666"/>
                </a:solidFill>
                <a:effectLst/>
                <a:latin typeface="Arial" panose="020B0604020202020204" pitchFamily="34" charset="0"/>
              </a:rPr>
              <a:t>.</a:t>
            </a:r>
          </a:p>
          <a:p>
            <a:endParaRPr lang="en-IN" dirty="0"/>
          </a:p>
          <a:p>
            <a:pPr algn="l"/>
            <a:r>
              <a:rPr lang="en-US" b="0" i="0" dirty="0">
                <a:solidFill>
                  <a:srgbClr val="666666"/>
                </a:solidFill>
                <a:effectLst/>
                <a:latin typeface="Arial" panose="020B0604020202020204" pitchFamily="34" charset="0"/>
              </a:rPr>
              <a:t>Despite potential risks, there are currently few regulations governing the use of AI tools, and where laws do exist, they typically pertain to AI indirectly. For example, as previously mentioned, United States Fair Lending regulations require financial institutions to explain credit decisions to potential customers. This limits the extent to which lenders can use deep learning algorithms, which by their nature are opaque and lack </a:t>
            </a:r>
            <a:r>
              <a:rPr lang="en-US" b="0" i="0" dirty="0" err="1">
                <a:solidFill>
                  <a:srgbClr val="666666"/>
                </a:solidFill>
                <a:effectLst/>
                <a:latin typeface="Arial" panose="020B0604020202020204" pitchFamily="34" charset="0"/>
              </a:rPr>
              <a:t>explainability</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The European Union's General Data Protection Regulation (</a:t>
            </a:r>
            <a:r>
              <a:rPr lang="en-US" b="0" i="0" u="sng" dirty="0">
                <a:solidFill>
                  <a:srgbClr val="007CAD"/>
                </a:solidFill>
                <a:effectLst/>
                <a:latin typeface="Arial" panose="020B0604020202020204" pitchFamily="34" charset="0"/>
                <a:hlinkClick r:id="rId8"/>
              </a:rPr>
              <a:t>GDPR</a:t>
            </a:r>
            <a:r>
              <a:rPr lang="en-US" b="0" i="0" dirty="0">
                <a:solidFill>
                  <a:srgbClr val="666666"/>
                </a:solidFill>
                <a:effectLst/>
                <a:latin typeface="Arial" panose="020B0604020202020204" pitchFamily="34" charset="0"/>
              </a:rPr>
              <a:t>) puts strict limits on how enterprises can use consumer data, which impedes the training and functionality of many consumer-facing AI applications.</a:t>
            </a:r>
          </a:p>
          <a:p>
            <a:pPr algn="l"/>
            <a:r>
              <a:rPr lang="en-US" b="0" i="0" dirty="0">
                <a:solidFill>
                  <a:srgbClr val="666666"/>
                </a:solidFill>
                <a:effectLst/>
                <a:latin typeface="Arial" panose="020B0604020202020204" pitchFamily="34" charset="0"/>
              </a:rPr>
              <a:t>In October 2016, the National Science and Technology Council issued a report examining the potential role governmental regulation might play in AI development, but it did not recommend specific legislation be considered.</a:t>
            </a:r>
          </a:p>
          <a:p>
            <a:pPr algn="l"/>
            <a:r>
              <a:rPr lang="en-US" b="0" i="0" dirty="0">
                <a:solidFill>
                  <a:srgbClr val="666666"/>
                </a:solidFill>
                <a:effectLst/>
                <a:latin typeface="Arial" panose="020B0604020202020204" pitchFamily="34" charset="0"/>
              </a:rPr>
              <a:t>Crafting laws to regulate AI will not be easy, in part because AI comprises a variety of technologies that companies use for different ends, and partly because regulations can come at the cost of AI progress and development. The rapid evolution of AI technologies is another obstacle to forming meaningful regulation of AI. Technology breakthroughs and novel applications can make existing laws instantly obsolete. For example, existing laws regulating the privacy of conversations and recorded conversations do not cover the challenge posed by voice assistants like Amazon's Alexa and Apple's Siri that gather but do not distribute conversation -- except to the companies' technology teams which use it to improve machine learning algorithms. And, of course, the laws that governments do manage to craft to regulate AI don't stop criminals from using the technology with malicious intent.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17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Arial" panose="020B0604020202020204" pitchFamily="34" charset="0"/>
              </a:rPr>
              <a:t>The concept of inanimate objects endowed with intelligence has been around since ancient times. The Greek god Hephaestus was depicted in myths as forging robot-like servants out of gold. Engineers in ancient Egypt built statues of gods animated by priests. Throughout the centuries, thinkers from Aristotle to the 13th century Spanish theologian Ramon </a:t>
            </a:r>
            <a:r>
              <a:rPr lang="en-US" b="0" i="0" dirty="0" err="1">
                <a:solidFill>
                  <a:srgbClr val="666666"/>
                </a:solidFill>
                <a:effectLst/>
                <a:latin typeface="Arial" panose="020B0604020202020204" pitchFamily="34" charset="0"/>
              </a:rPr>
              <a:t>Llull</a:t>
            </a:r>
            <a:r>
              <a:rPr lang="en-US" b="0" i="0" dirty="0">
                <a:solidFill>
                  <a:srgbClr val="666666"/>
                </a:solidFill>
                <a:effectLst/>
                <a:latin typeface="Arial" panose="020B0604020202020204" pitchFamily="34" charset="0"/>
              </a:rPr>
              <a:t> to René Descartes and Thomas Bayes used the tools and logic of their times to describe human thought processes as symbols, laying the foundation for AI concepts such as general </a:t>
            </a:r>
            <a:r>
              <a:rPr lang="en-US" b="0" i="0" u="sng" dirty="0">
                <a:solidFill>
                  <a:srgbClr val="007CAD"/>
                </a:solidFill>
                <a:effectLst/>
                <a:latin typeface="Arial" panose="020B0604020202020204" pitchFamily="34" charset="0"/>
                <a:hlinkClick r:id="rId3"/>
              </a:rPr>
              <a:t>knowledge representation</a:t>
            </a:r>
            <a:r>
              <a:rPr lang="en-US" b="0" i="0" dirty="0">
                <a:solidFill>
                  <a:srgbClr val="666666"/>
                </a:solidFill>
                <a:effectLst/>
                <a:latin typeface="Arial" panose="020B0604020202020204" pitchFamily="34" charset="0"/>
              </a:rPr>
              <a:t>.</a:t>
            </a:r>
          </a:p>
          <a:p>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The late 19th and first half of the 20th centuries brought forth the foundational work that would give rise to the modern computer. In 1836, Cambridge University mathematician Charles Babbage and Augusta Ada Byron, Countess of Lovelace, invented the first design for a programmable machine.</a:t>
            </a:r>
          </a:p>
          <a:p>
            <a:pPr algn="l"/>
            <a:r>
              <a:rPr lang="en-US" b="1" i="0" dirty="0">
                <a:solidFill>
                  <a:srgbClr val="666666"/>
                </a:solidFill>
                <a:effectLst/>
                <a:latin typeface="Arial" panose="020B0604020202020204" pitchFamily="34" charset="0"/>
              </a:rPr>
              <a:t>1940s.</a:t>
            </a:r>
            <a:r>
              <a:rPr lang="en-US" b="0" i="0" dirty="0">
                <a:solidFill>
                  <a:srgbClr val="666666"/>
                </a:solidFill>
                <a:effectLst/>
                <a:latin typeface="Arial" panose="020B0604020202020204" pitchFamily="34" charset="0"/>
              </a:rPr>
              <a:t> Princeton mathematician John Von Neumann conceived the architecture for the stored-program computer -- the idea that a computer's </a:t>
            </a:r>
            <a:r>
              <a:rPr lang="en-US" b="0" i="0" u="sng" dirty="0">
                <a:solidFill>
                  <a:srgbClr val="007CAD"/>
                </a:solidFill>
                <a:effectLst/>
                <a:latin typeface="Arial" panose="020B0604020202020204" pitchFamily="34" charset="0"/>
                <a:hlinkClick r:id="rId4"/>
              </a:rPr>
              <a:t>program</a:t>
            </a:r>
            <a:r>
              <a:rPr lang="en-US" b="0" i="0" dirty="0">
                <a:solidFill>
                  <a:srgbClr val="666666"/>
                </a:solidFill>
                <a:effectLst/>
                <a:latin typeface="Arial" panose="020B0604020202020204" pitchFamily="34" charset="0"/>
              </a:rPr>
              <a:t> and the </a:t>
            </a:r>
            <a:r>
              <a:rPr lang="en-US" b="0" i="0" u="sng" dirty="0">
                <a:solidFill>
                  <a:srgbClr val="007CAD"/>
                </a:solidFill>
                <a:effectLst/>
                <a:latin typeface="Arial" panose="020B0604020202020204" pitchFamily="34" charset="0"/>
                <a:hlinkClick r:id="rId5"/>
              </a:rPr>
              <a:t>data</a:t>
            </a:r>
            <a:r>
              <a:rPr lang="en-US" b="0" i="0" dirty="0">
                <a:solidFill>
                  <a:srgbClr val="666666"/>
                </a:solidFill>
                <a:effectLst/>
                <a:latin typeface="Arial" panose="020B0604020202020204" pitchFamily="34" charset="0"/>
              </a:rPr>
              <a:t> it processes can be kept in the computer's </a:t>
            </a:r>
            <a:r>
              <a:rPr lang="en-US" b="0" i="0" u="none" strike="noStrike" dirty="0">
                <a:solidFill>
                  <a:srgbClr val="666666"/>
                </a:solidFill>
                <a:effectLst/>
                <a:latin typeface="Arial" panose="020B0604020202020204" pitchFamily="34" charset="0"/>
              </a:rPr>
              <a:t>memory</a:t>
            </a:r>
            <a:r>
              <a:rPr lang="en-US" b="0" i="0" dirty="0">
                <a:solidFill>
                  <a:srgbClr val="666666"/>
                </a:solidFill>
                <a:effectLst/>
                <a:latin typeface="Arial" panose="020B0604020202020204" pitchFamily="34" charset="0"/>
              </a:rPr>
              <a:t>. And Warren McCulloch and Walter Pitts laid the foundation for neural networks.</a:t>
            </a:r>
          </a:p>
          <a:p>
            <a:pPr algn="l"/>
            <a:r>
              <a:rPr lang="en-US" b="1" i="0" dirty="0">
                <a:solidFill>
                  <a:srgbClr val="666666"/>
                </a:solidFill>
                <a:effectLst/>
                <a:latin typeface="Arial" panose="020B0604020202020204" pitchFamily="34" charset="0"/>
              </a:rPr>
              <a:t>1950s.</a:t>
            </a:r>
            <a:r>
              <a:rPr lang="en-US" b="0" i="0" dirty="0">
                <a:solidFill>
                  <a:srgbClr val="666666"/>
                </a:solidFill>
                <a:effectLst/>
                <a:latin typeface="Arial" panose="020B0604020202020204" pitchFamily="34" charset="0"/>
              </a:rPr>
              <a:t> With the advent of modern computers, scientists could test their ideas about machine intelligence. One method for determining whether a computer has intelligence was devised by the British mathematician and World War II code-breaker Alan Turing. The Turing Test focused on a computer's ability to fool interrogators into believing its responses to their questions were made by a human being.</a:t>
            </a:r>
          </a:p>
          <a:p>
            <a:pPr algn="l"/>
            <a:r>
              <a:rPr lang="en-US" b="1" i="0" dirty="0">
                <a:solidFill>
                  <a:srgbClr val="666666"/>
                </a:solidFill>
                <a:effectLst/>
                <a:latin typeface="Arial" panose="020B0604020202020204" pitchFamily="34" charset="0"/>
              </a:rPr>
              <a:t>1956.</a:t>
            </a:r>
            <a:r>
              <a:rPr lang="en-US" b="0" i="0" dirty="0">
                <a:solidFill>
                  <a:srgbClr val="666666"/>
                </a:solidFill>
                <a:effectLst/>
                <a:latin typeface="Arial" panose="020B0604020202020204" pitchFamily="34" charset="0"/>
              </a:rPr>
              <a:t> The modern field of artificial intelligence is widely cited as starting this year during a summer conference at Dartmouth College. Sponsored by the Defense Advanced Research Projects Agency (DARPA), the conference was attended by 10 luminaries in the field, including AI pioneers Marvin Minsky, Oliver Selfridge and </a:t>
            </a:r>
            <a:r>
              <a:rPr lang="en-US" b="0" i="0" u="sng" dirty="0">
                <a:solidFill>
                  <a:srgbClr val="007CAD"/>
                </a:solidFill>
                <a:effectLst/>
                <a:latin typeface="Arial" panose="020B0604020202020204" pitchFamily="34" charset="0"/>
                <a:hlinkClick r:id="rId6"/>
              </a:rPr>
              <a:t>John McCarthy</a:t>
            </a:r>
            <a:r>
              <a:rPr lang="en-US" b="0" i="0" dirty="0">
                <a:solidFill>
                  <a:srgbClr val="666666"/>
                </a:solidFill>
                <a:effectLst/>
                <a:latin typeface="Arial" panose="020B0604020202020204" pitchFamily="34" charset="0"/>
              </a:rPr>
              <a:t>, who is credited with coining the term </a:t>
            </a:r>
            <a:r>
              <a:rPr lang="en-US" b="0" i="1"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Also in attendance were Allen Newell, a computer scientist, and Herbert A. Simon, an economist, political scientist and cognitive psychologist, who presented their groundbreaking Logic Theorist, a computer program capable of proving certain mathematical theorems and referred to as the first AI program.</a:t>
            </a:r>
          </a:p>
          <a:p>
            <a:pPr algn="l"/>
            <a:r>
              <a:rPr lang="en-US" b="1" i="0" dirty="0">
                <a:solidFill>
                  <a:srgbClr val="666666"/>
                </a:solidFill>
                <a:effectLst/>
                <a:latin typeface="Arial" panose="020B0604020202020204" pitchFamily="34" charset="0"/>
              </a:rPr>
              <a:t>1950s and 1960s. </a:t>
            </a:r>
            <a:r>
              <a:rPr lang="en-US" b="0" i="0" dirty="0">
                <a:solidFill>
                  <a:srgbClr val="666666"/>
                </a:solidFill>
                <a:effectLst/>
                <a:latin typeface="Arial" panose="020B0604020202020204" pitchFamily="34" charset="0"/>
              </a:rPr>
              <a:t>In the wake of the Dartmouth College conference, leaders in the fledgling field of AI predicted that a man-made intelligence equivalent to the human brain was around the corner, attracting major government and industry support. Indeed, nearly 20 years of well-funded basic research generated significant advances in AI: For example, in the late 1950s, Newell and Simon published the General Problem Solver (GPS) algorithm, which fell short of solving complex problems but laid the foundations for developing more sophisticated cognitive architectures; McCarthy developed </a:t>
            </a:r>
            <a:r>
              <a:rPr lang="en-US" b="0" i="0" u="sng" dirty="0">
                <a:solidFill>
                  <a:srgbClr val="007CAD"/>
                </a:solidFill>
                <a:effectLst/>
                <a:latin typeface="Arial" panose="020B0604020202020204" pitchFamily="34" charset="0"/>
                <a:hlinkClick r:id="rId7"/>
              </a:rPr>
              <a:t>Lisp</a:t>
            </a:r>
            <a:r>
              <a:rPr lang="en-US" b="0" i="0" dirty="0">
                <a:solidFill>
                  <a:srgbClr val="666666"/>
                </a:solidFill>
                <a:effectLst/>
                <a:latin typeface="Arial" panose="020B0604020202020204" pitchFamily="34" charset="0"/>
              </a:rPr>
              <a:t>, a language for AI programming that is still used today. In the mid-1960s MIT Professor Joseph </a:t>
            </a:r>
            <a:r>
              <a:rPr lang="en-US" b="0" i="0" dirty="0" err="1">
                <a:solidFill>
                  <a:srgbClr val="666666"/>
                </a:solidFill>
                <a:effectLst/>
                <a:latin typeface="Arial" panose="020B0604020202020204" pitchFamily="34" charset="0"/>
              </a:rPr>
              <a:t>Weizenbaum</a:t>
            </a:r>
            <a:r>
              <a:rPr lang="en-US" b="0" i="0" dirty="0">
                <a:solidFill>
                  <a:srgbClr val="666666"/>
                </a:solidFill>
                <a:effectLst/>
                <a:latin typeface="Arial" panose="020B0604020202020204" pitchFamily="34" charset="0"/>
              </a:rPr>
              <a:t> developed ELIZA, an early natural language processing program that laid the foundation for today's chatbots.</a:t>
            </a:r>
          </a:p>
          <a:p>
            <a:pPr algn="l"/>
            <a:r>
              <a:rPr lang="en-US" b="1" i="0" dirty="0">
                <a:solidFill>
                  <a:srgbClr val="666666"/>
                </a:solidFill>
                <a:effectLst/>
                <a:latin typeface="Arial" panose="020B0604020202020204" pitchFamily="34" charset="0"/>
              </a:rPr>
              <a:t>1970s and 1980s. </a:t>
            </a:r>
            <a:r>
              <a:rPr lang="en-US" b="0" i="0" dirty="0">
                <a:solidFill>
                  <a:srgbClr val="666666"/>
                </a:solidFill>
                <a:effectLst/>
                <a:latin typeface="Arial" panose="020B0604020202020204" pitchFamily="34" charset="0"/>
              </a:rPr>
              <a:t>But the achievement of artificial general intelligence proved elusive, not imminent, hampered by limitations in computer processing and memory and by the complexity of the problem. Government and corporations backed away from their support of AI research, leading to a fallow period lasting from 1974 to 1980 and known as the first "</a:t>
            </a:r>
            <a:r>
              <a:rPr lang="en-US" b="0" i="0" u="sng" dirty="0">
                <a:solidFill>
                  <a:srgbClr val="007CAD"/>
                </a:solidFill>
                <a:effectLst/>
                <a:latin typeface="Arial" panose="020B0604020202020204" pitchFamily="34" charset="0"/>
                <a:hlinkClick r:id="rId8"/>
              </a:rPr>
              <a:t>AI Winter</a:t>
            </a:r>
            <a:r>
              <a:rPr lang="en-US" b="0" i="0" dirty="0">
                <a:solidFill>
                  <a:srgbClr val="666666"/>
                </a:solidFill>
                <a:effectLst/>
                <a:latin typeface="Arial" panose="020B0604020202020204" pitchFamily="34" charset="0"/>
              </a:rPr>
              <a:t>." In the 1980s, research on deep learning techniques and industry's adoption of Edward Feigenbaum's expert systems sparked a new wave of AI enthusiasm, only to be followed by another collapse of government funding and industry support. The second AI winter lasted until the mid-1990s.</a:t>
            </a:r>
          </a:p>
          <a:p>
            <a:pPr algn="l"/>
            <a:r>
              <a:rPr lang="en-US" b="1" i="0" dirty="0">
                <a:solidFill>
                  <a:srgbClr val="666666"/>
                </a:solidFill>
                <a:effectLst/>
                <a:latin typeface="Arial" panose="020B0604020202020204" pitchFamily="34" charset="0"/>
              </a:rPr>
              <a:t>1990s through today. </a:t>
            </a:r>
            <a:r>
              <a:rPr lang="en-US" b="0" i="0" dirty="0">
                <a:solidFill>
                  <a:srgbClr val="666666"/>
                </a:solidFill>
                <a:effectLst/>
                <a:latin typeface="Arial" panose="020B0604020202020204" pitchFamily="34" charset="0"/>
              </a:rPr>
              <a:t>Increases in computational power and an explosion of data sparked an AI renaissance in the late 1990s that has continued to present times. The latest focus on AI has given rise to breakthroughs in natural language processing, computer vision, robotics, machine learning, deep learning and more. Moreover, AI is becoming ever more tangible, powering cars, diagnosing disease and cementing its role in popular culture. In 1997, IBM's Deep Blue defeated Russian chess grandmaster Garry Kasparov, becoming the first computer program to beat a world chess champion. Fourteen years later, </a:t>
            </a:r>
            <a:r>
              <a:rPr lang="en-US" b="0" i="0" u="sng" dirty="0">
                <a:solidFill>
                  <a:srgbClr val="007CAD"/>
                </a:solidFill>
                <a:effectLst/>
                <a:latin typeface="Arial" panose="020B0604020202020204" pitchFamily="34" charset="0"/>
                <a:hlinkClick r:id="rId9"/>
              </a:rPr>
              <a:t>IBM's Watson</a:t>
            </a:r>
            <a:r>
              <a:rPr lang="en-US" b="0" i="0" dirty="0">
                <a:solidFill>
                  <a:srgbClr val="666666"/>
                </a:solidFill>
                <a:effectLst/>
                <a:latin typeface="Arial" panose="020B0604020202020204" pitchFamily="34" charset="0"/>
              </a:rPr>
              <a:t> captivated the public when it defeated two former champions on the game show Jeopardy!. More recently, the historic defeat of 18-time World Go champion Lee Sedol by Google DeepMind's AlphaGo stunned the Go community and marked a major milestone in the development of intelligent machines.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03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53696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25133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48409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95380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08-Apr-25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35703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36629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34530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91224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1057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53562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277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1951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32651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03726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08-Apr-25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6093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80437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19580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02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9002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79042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84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08-Apr-25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2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08-Apr-25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9138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08-Apr-25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6114005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29.png"/><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Planning">
            <a:extLst>
              <a:ext uri="{FF2B5EF4-FFF2-40B4-BE49-F238E27FC236}">
                <a16:creationId xmlns:a16="http://schemas.microsoft.com/office/drawing/2014/main" id="{7A1B76E8-B7B9-EA80-B458-0D3A498292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131"/>
          <a:stretch/>
        </p:blipFill>
        <p:spPr>
          <a:xfrm>
            <a:off x="-238" y="-5291"/>
            <a:ext cx="12192000" cy="6868582"/>
          </a:xfrm>
          <a:prstGeom prst="rect">
            <a:avLst/>
          </a:prstGeom>
        </p:spPr>
      </p:pic>
      <p:sp>
        <p:nvSpPr>
          <p:cNvPr id="11" name="Rectangle 10">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C928480F-F8AA-4E10-5188-295A34CFE0C8}"/>
              </a:ext>
            </a:extLst>
          </p:cNvPr>
          <p:cNvSpPr>
            <a:spLocks noGrp="1"/>
          </p:cNvSpPr>
          <p:nvPr>
            <p:ph type="ctrTitle"/>
          </p:nvPr>
        </p:nvSpPr>
        <p:spPr>
          <a:xfrm>
            <a:off x="306430" y="2891173"/>
            <a:ext cx="4261400" cy="1660280"/>
          </a:xfrm>
          <a:noFill/>
        </p:spPr>
        <p:txBody>
          <a:bodyPr anchor="b">
            <a:normAutofit/>
          </a:bodyPr>
          <a:lstStyle/>
          <a:p>
            <a:r>
              <a:rPr lang="en-US" sz="4000" dirty="0">
                <a:solidFill>
                  <a:srgbClr val="FFFFFF"/>
                </a:solidFill>
              </a:rPr>
              <a:t>Day 3&amp;4 AI, ML &amp; DL</a:t>
            </a:r>
            <a:endParaRPr lang="en-IN" sz="4000" dirty="0">
              <a:solidFill>
                <a:srgbClr val="FFFFFF"/>
              </a:solidFill>
            </a:endParaRPr>
          </a:p>
        </p:txBody>
      </p:sp>
      <p:sp>
        <p:nvSpPr>
          <p:cNvPr id="3" name="Subtitle 2">
            <a:extLst>
              <a:ext uri="{FF2B5EF4-FFF2-40B4-BE49-F238E27FC236}">
                <a16:creationId xmlns:a16="http://schemas.microsoft.com/office/drawing/2014/main" id="{741B2A52-9380-E4C0-D512-45ABD4E77748}"/>
              </a:ext>
            </a:extLst>
          </p:cNvPr>
          <p:cNvSpPr>
            <a:spLocks noGrp="1"/>
          </p:cNvSpPr>
          <p:nvPr>
            <p:ph type="subTitle" idx="1"/>
          </p:nvPr>
        </p:nvSpPr>
        <p:spPr>
          <a:xfrm>
            <a:off x="306429" y="4501240"/>
            <a:ext cx="4261401" cy="619145"/>
          </a:xfrm>
          <a:noFill/>
        </p:spPr>
        <p:txBody>
          <a:bodyPr anchor="t">
            <a:normAutofit/>
          </a:bodyPr>
          <a:lstStyle/>
          <a:p>
            <a:r>
              <a:rPr lang="en-US" dirty="0">
                <a:solidFill>
                  <a:srgbClr val="FFFFFF"/>
                </a:solidFill>
              </a:rPr>
              <a:t>Rushikesh S. Tanksale</a:t>
            </a:r>
            <a:endParaRPr lang="en-IN" dirty="0">
              <a:solidFill>
                <a:srgbClr val="FFFFFF"/>
              </a:solidFill>
            </a:endParaRPr>
          </a:p>
        </p:txBody>
      </p:sp>
    </p:spTree>
    <p:extLst>
      <p:ext uri="{BB962C8B-B14F-4D97-AF65-F5344CB8AC3E}">
        <p14:creationId xmlns:p14="http://schemas.microsoft.com/office/powerpoint/2010/main" val="19777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46E3712E-F274-6649-EBDE-C56DA7BB7535}"/>
              </a:ext>
            </a:extLst>
          </p:cNvPr>
          <p:cNvSpPr>
            <a:spLocks noGrp="1"/>
          </p:cNvSpPr>
          <p:nvPr>
            <p:ph type="title"/>
          </p:nvPr>
        </p:nvSpPr>
        <p:spPr>
          <a:xfrm>
            <a:off x="668005" y="657225"/>
            <a:ext cx="3230515" cy="3569822"/>
          </a:xfrm>
        </p:spPr>
        <p:txBody>
          <a:bodyPr anchor="t">
            <a:normAutofit/>
          </a:bodyPr>
          <a:lstStyle/>
          <a:p>
            <a:r>
              <a:rPr lang="en-US" dirty="0"/>
              <a:t>Four types of ai</a:t>
            </a:r>
            <a:endParaRPr lang="en-IN" dirty="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15CE863-15DE-ECEF-1D8D-976EBC4211F0}"/>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7988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2328-D943-9B0E-B121-9AC4B319235D}"/>
              </a:ext>
            </a:extLst>
          </p:cNvPr>
          <p:cNvSpPr>
            <a:spLocks noGrp="1"/>
          </p:cNvSpPr>
          <p:nvPr>
            <p:ph type="title"/>
          </p:nvPr>
        </p:nvSpPr>
        <p:spPr/>
        <p:txBody>
          <a:bodyPr/>
          <a:lstStyle/>
          <a:p>
            <a:r>
              <a:rPr lang="en-US" dirty="0"/>
              <a:t>Introduction to RNN</a:t>
            </a:r>
            <a:endParaRPr lang="en-IN" dirty="0"/>
          </a:p>
        </p:txBody>
      </p:sp>
      <p:sp>
        <p:nvSpPr>
          <p:cNvPr id="3" name="Content Placeholder 2">
            <a:extLst>
              <a:ext uri="{FF2B5EF4-FFF2-40B4-BE49-F238E27FC236}">
                <a16:creationId xmlns:a16="http://schemas.microsoft.com/office/drawing/2014/main" id="{FD345050-5156-A0EA-0249-E31A15B25E55}"/>
              </a:ext>
            </a:extLst>
          </p:cNvPr>
          <p:cNvSpPr>
            <a:spLocks noGrp="1"/>
          </p:cNvSpPr>
          <p:nvPr>
            <p:ph idx="1"/>
          </p:nvPr>
        </p:nvSpPr>
        <p:spPr/>
        <p:txBody>
          <a:bodyPr/>
          <a:lstStyle/>
          <a:p>
            <a:r>
              <a:rPr lang="en-US" dirty="0"/>
              <a:t>Introduction</a:t>
            </a:r>
          </a:p>
          <a:p>
            <a:r>
              <a:rPr lang="en-IN" dirty="0"/>
              <a:t>Architecture </a:t>
            </a:r>
          </a:p>
          <a:p>
            <a:endParaRPr lang="en-IN" dirty="0"/>
          </a:p>
        </p:txBody>
      </p:sp>
      <p:pic>
        <p:nvPicPr>
          <p:cNvPr id="40965" name="Picture 5">
            <a:extLst>
              <a:ext uri="{FF2B5EF4-FFF2-40B4-BE49-F238E27FC236}">
                <a16:creationId xmlns:a16="http://schemas.microsoft.com/office/drawing/2014/main" id="{6C621D0E-043A-68CD-FFD0-084B083DF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09" y="2992921"/>
            <a:ext cx="86106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258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AF601500-7191-9BC3-5AD5-B8240FBB90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04532" y="1181515"/>
            <a:ext cx="4753996"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8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FDBB7320-E0D6-5990-2B45-231974199D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6189" y="2009775"/>
            <a:ext cx="7539621"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47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C552-189F-D2D8-FB37-443643967551}"/>
              </a:ext>
            </a:extLst>
          </p:cNvPr>
          <p:cNvSpPr>
            <a:spLocks noGrp="1"/>
          </p:cNvSpPr>
          <p:nvPr>
            <p:ph type="title"/>
          </p:nvPr>
        </p:nvSpPr>
        <p:spPr/>
        <p:txBody>
          <a:bodyPr>
            <a:normAutofit fontScale="90000"/>
          </a:bodyPr>
          <a:lstStyle/>
          <a:p>
            <a:r>
              <a:rPr lang="en-US" dirty="0"/>
              <a:t>How Does Recurrent Neural Networks Work?</a:t>
            </a:r>
            <a:br>
              <a:rPr lang="en-US" dirty="0"/>
            </a:br>
            <a:endParaRPr lang="en-IN" dirty="0"/>
          </a:p>
        </p:txBody>
      </p:sp>
      <p:pic>
        <p:nvPicPr>
          <p:cNvPr id="44043" name="Picture 11" descr="Fully_connected_Recurrent_Neural_Network">
            <a:extLst>
              <a:ext uri="{FF2B5EF4-FFF2-40B4-BE49-F238E27FC236}">
                <a16:creationId xmlns:a16="http://schemas.microsoft.com/office/drawing/2014/main" id="{00B0ED3F-FF6B-D395-454A-EC3E655619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2087523"/>
            <a:ext cx="9906000" cy="38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97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B627-3D78-D6F9-086F-F4FE0F1AD192}"/>
              </a:ext>
            </a:extLst>
          </p:cNvPr>
          <p:cNvSpPr>
            <a:spLocks noGrp="1"/>
          </p:cNvSpPr>
          <p:nvPr>
            <p:ph type="title"/>
          </p:nvPr>
        </p:nvSpPr>
        <p:spPr/>
        <p:txBody>
          <a:bodyPr>
            <a:normAutofit fontScale="90000"/>
          </a:bodyPr>
          <a:lstStyle/>
          <a:p>
            <a:r>
              <a:rPr lang="en-US" dirty="0"/>
              <a:t>Feed-Forward Neural Networks vs Recurrent Neural Networks</a:t>
            </a:r>
            <a:br>
              <a:rPr lang="en-US" dirty="0"/>
            </a:br>
            <a:endParaRPr lang="en-IN" dirty="0"/>
          </a:p>
        </p:txBody>
      </p:sp>
      <p:pic>
        <p:nvPicPr>
          <p:cNvPr id="45058" name="Picture 2" descr="Feed_forward_Neural_Network.">
            <a:extLst>
              <a:ext uri="{FF2B5EF4-FFF2-40B4-BE49-F238E27FC236}">
                <a16:creationId xmlns:a16="http://schemas.microsoft.com/office/drawing/2014/main" id="{FD7F2D0E-0DF6-8FB7-C5A0-EE77C713AD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2630100"/>
            <a:ext cx="9906000" cy="278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9862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95" name="Rectangle 46094">
            <a:extLst>
              <a:ext uri="{FF2B5EF4-FFF2-40B4-BE49-F238E27FC236}">
                <a16:creationId xmlns:a16="http://schemas.microsoft.com/office/drawing/2014/main" id="{82B4A239-9414-46F3-97FB-A2DF6289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7E759-8437-4DC5-1BA6-F5BF0E83D34F}"/>
              </a:ext>
            </a:extLst>
          </p:cNvPr>
          <p:cNvSpPr>
            <a:spLocks noGrp="1"/>
          </p:cNvSpPr>
          <p:nvPr>
            <p:ph type="title"/>
          </p:nvPr>
        </p:nvSpPr>
        <p:spPr>
          <a:xfrm>
            <a:off x="1143001" y="533400"/>
            <a:ext cx="4953000" cy="1683237"/>
          </a:xfrm>
        </p:spPr>
        <p:txBody>
          <a:bodyPr>
            <a:normAutofit/>
          </a:bodyPr>
          <a:lstStyle/>
          <a:p>
            <a:r>
              <a:rPr lang="en-US" sz="3100"/>
              <a:t>Types of Recurrent Neural Networks</a:t>
            </a:r>
            <a:br>
              <a:rPr lang="en-US" sz="3100"/>
            </a:br>
            <a:endParaRPr lang="en-IN" sz="3100"/>
          </a:p>
        </p:txBody>
      </p:sp>
      <p:sp>
        <p:nvSpPr>
          <p:cNvPr id="46092" name="Content Placeholder 46091">
            <a:extLst>
              <a:ext uri="{FF2B5EF4-FFF2-40B4-BE49-F238E27FC236}">
                <a16:creationId xmlns:a16="http://schemas.microsoft.com/office/drawing/2014/main" id="{B83444B9-5F1C-EA93-F0AA-6323D0D46278}"/>
              </a:ext>
            </a:extLst>
          </p:cNvPr>
          <p:cNvSpPr>
            <a:spLocks noGrp="1"/>
          </p:cNvSpPr>
          <p:nvPr>
            <p:ph idx="1"/>
          </p:nvPr>
        </p:nvSpPr>
        <p:spPr>
          <a:xfrm>
            <a:off x="1143000" y="2216637"/>
            <a:ext cx="4953000" cy="4107963"/>
          </a:xfrm>
        </p:spPr>
        <p:txBody>
          <a:bodyPr>
            <a:normAutofit/>
          </a:bodyPr>
          <a:lstStyle/>
          <a:p>
            <a:r>
              <a:rPr lang="en-US" dirty="0"/>
              <a:t>One to One</a:t>
            </a:r>
          </a:p>
          <a:p>
            <a:r>
              <a:rPr lang="en-US" dirty="0"/>
              <a:t>One to Many</a:t>
            </a:r>
          </a:p>
          <a:p>
            <a:r>
              <a:rPr lang="en-US" dirty="0"/>
              <a:t>Many to One</a:t>
            </a:r>
          </a:p>
          <a:p>
            <a:r>
              <a:rPr lang="en-US" dirty="0"/>
              <a:t>Many to Man</a:t>
            </a:r>
          </a:p>
        </p:txBody>
      </p:sp>
      <p:sp>
        <p:nvSpPr>
          <p:cNvPr id="46097" name="Rectangle 23">
            <a:extLst>
              <a:ext uri="{FF2B5EF4-FFF2-40B4-BE49-F238E27FC236}">
                <a16:creationId xmlns:a16="http://schemas.microsoft.com/office/drawing/2014/main" id="{58BE3537-E51D-4549-BA38-4D67CA56F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099" name="Straight Connector 46098">
            <a:extLst>
              <a:ext uri="{FF2B5EF4-FFF2-40B4-BE49-F238E27FC236}">
                <a16:creationId xmlns:a16="http://schemas.microsoft.com/office/drawing/2014/main" id="{70BF7B52-6E8F-46C1-BB11-ADEAF025B4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6084" name="Picture 4" descr="A diagram of multiple output&#10;&#10;Description automatically generated">
            <a:extLst>
              <a:ext uri="{FF2B5EF4-FFF2-40B4-BE49-F238E27FC236}">
                <a16:creationId xmlns:a16="http://schemas.microsoft.com/office/drawing/2014/main" id="{96BFED77-6BA9-0A1D-648D-64D9181273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900" y="598604"/>
            <a:ext cx="2353473" cy="2655874"/>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A diagram of multiple output&#10;&#10;Description automatically generated">
            <a:extLst>
              <a:ext uri="{FF2B5EF4-FFF2-40B4-BE49-F238E27FC236}">
                <a16:creationId xmlns:a16="http://schemas.microsoft.com/office/drawing/2014/main" id="{799FAFE3-267C-7A1B-148B-7CE98F8A9A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10043" y="670146"/>
            <a:ext cx="2353473" cy="2584331"/>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descr="A diagram of a single output&#10;&#10;Description automatically generated">
            <a:extLst>
              <a:ext uri="{FF2B5EF4-FFF2-40B4-BE49-F238E27FC236}">
                <a16:creationId xmlns:a16="http://schemas.microsoft.com/office/drawing/2014/main" id="{4613C31C-F188-BCDD-BA84-CD45CE146D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87210" y="3578936"/>
            <a:ext cx="1593163" cy="274566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A diagram of multiple input&#10;&#10;Description automatically generated">
            <a:extLst>
              <a:ext uri="{FF2B5EF4-FFF2-40B4-BE49-F238E27FC236}">
                <a16:creationId xmlns:a16="http://schemas.microsoft.com/office/drawing/2014/main" id="{21EB8C29-5CA7-F3F5-1355-A5507C5088A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10043" y="3578936"/>
            <a:ext cx="2353473" cy="268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34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13" name="Rectangle 4711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2C0E6-6C63-4CF9-B8FC-832E976B8337}"/>
              </a:ext>
            </a:extLst>
          </p:cNvPr>
          <p:cNvSpPr>
            <a:spLocks noGrp="1"/>
          </p:cNvSpPr>
          <p:nvPr>
            <p:ph type="title"/>
          </p:nvPr>
        </p:nvSpPr>
        <p:spPr>
          <a:xfrm>
            <a:off x="5752909" y="533401"/>
            <a:ext cx="5663774" cy="1685972"/>
          </a:xfrm>
        </p:spPr>
        <p:txBody>
          <a:bodyPr>
            <a:normAutofit/>
          </a:bodyPr>
          <a:lstStyle/>
          <a:p>
            <a:r>
              <a:rPr lang="en-US" sz="3700"/>
              <a:t>Two Issues of Standard RNNs</a:t>
            </a:r>
            <a:br>
              <a:rPr lang="en-US" sz="3700"/>
            </a:br>
            <a:endParaRPr lang="en-IN" sz="3700"/>
          </a:p>
        </p:txBody>
      </p:sp>
      <p:sp>
        <p:nvSpPr>
          <p:cNvPr id="47115"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106" name="Picture 2" descr="A diagram of a problem&#10;&#10;Description automatically generated">
            <a:extLst>
              <a:ext uri="{FF2B5EF4-FFF2-40B4-BE49-F238E27FC236}">
                <a16:creationId xmlns:a16="http://schemas.microsoft.com/office/drawing/2014/main" id="{1536540D-0064-F119-0594-C667D505D1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88" y="737465"/>
            <a:ext cx="4236986" cy="2312277"/>
          </a:xfrm>
          <a:prstGeom prst="rect">
            <a:avLst/>
          </a:prstGeom>
          <a:noFill/>
          <a:extLst>
            <a:ext uri="{909E8E84-426E-40DD-AFC4-6F175D3DCCD1}">
              <a14:hiddenFill xmlns:a14="http://schemas.microsoft.com/office/drawing/2010/main">
                <a:solidFill>
                  <a:srgbClr val="FFFFFF"/>
                </a:solidFill>
              </a14:hiddenFill>
            </a:ext>
          </a:extLst>
        </p:spPr>
      </p:pic>
      <p:cxnSp>
        <p:nvCxnSpPr>
          <p:cNvPr id="47117" name="Straight Connector 47116">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7108" name="Picture 4" descr="A diagram of a diagram&#10;&#10;Description automatically generated">
            <a:extLst>
              <a:ext uri="{FF2B5EF4-FFF2-40B4-BE49-F238E27FC236}">
                <a16:creationId xmlns:a16="http://schemas.microsoft.com/office/drawing/2014/main" id="{B41916B1-FD3D-531C-56BA-D35CD4619A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4236641"/>
            <a:ext cx="4236986" cy="14555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0BFC5DE-A615-D77D-5B7D-05FB5F22A66A}"/>
              </a:ext>
            </a:extLst>
          </p:cNvPr>
          <p:cNvSpPr>
            <a:spLocks noGrp="1"/>
          </p:cNvSpPr>
          <p:nvPr>
            <p:ph idx="1"/>
          </p:nvPr>
        </p:nvSpPr>
        <p:spPr>
          <a:xfrm>
            <a:off x="5719445" y="2357221"/>
            <a:ext cx="5697238" cy="3947659"/>
          </a:xfrm>
        </p:spPr>
        <p:txBody>
          <a:bodyPr>
            <a:normAutofit/>
          </a:bodyPr>
          <a:lstStyle/>
          <a:p>
            <a:r>
              <a:rPr lang="en-IN" dirty="0"/>
              <a:t>1. Vanishing Gradient Problem</a:t>
            </a:r>
          </a:p>
          <a:p>
            <a:r>
              <a:rPr lang="en-IN" dirty="0"/>
              <a:t>2. Exploding Gradient Problem</a:t>
            </a:r>
          </a:p>
          <a:p>
            <a:endParaRPr lang="en-IN" dirty="0"/>
          </a:p>
        </p:txBody>
      </p:sp>
    </p:spTree>
    <p:extLst>
      <p:ext uri="{BB962C8B-B14F-4D97-AF65-F5344CB8AC3E}">
        <p14:creationId xmlns:p14="http://schemas.microsoft.com/office/powerpoint/2010/main" val="570633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459E-AF6C-2BB7-BC36-E6B362026770}"/>
              </a:ext>
            </a:extLst>
          </p:cNvPr>
          <p:cNvSpPr>
            <a:spLocks noGrp="1"/>
          </p:cNvSpPr>
          <p:nvPr>
            <p:ph type="title"/>
          </p:nvPr>
        </p:nvSpPr>
        <p:spPr/>
        <p:txBody>
          <a:bodyPr/>
          <a:lstStyle/>
          <a:p>
            <a:r>
              <a:rPr lang="en-US" dirty="0"/>
              <a:t>Activation functions</a:t>
            </a:r>
            <a:endParaRPr lang="en-IN" dirty="0"/>
          </a:p>
        </p:txBody>
      </p:sp>
      <p:sp>
        <p:nvSpPr>
          <p:cNvPr id="3" name="Content Placeholder 2">
            <a:extLst>
              <a:ext uri="{FF2B5EF4-FFF2-40B4-BE49-F238E27FC236}">
                <a16:creationId xmlns:a16="http://schemas.microsoft.com/office/drawing/2014/main" id="{E93A8D5F-0CE3-B806-BAE0-AC9B4D1FF271}"/>
              </a:ext>
            </a:extLst>
          </p:cNvPr>
          <p:cNvSpPr>
            <a:spLocks noGrp="1"/>
          </p:cNvSpPr>
          <p:nvPr>
            <p:ph idx="1"/>
          </p:nvPr>
        </p:nvSpPr>
        <p:spPr/>
        <p:txBody>
          <a:bodyPr/>
          <a:lstStyle/>
          <a:p>
            <a:r>
              <a:rPr lang="en-US" dirty="0"/>
              <a:t>Sigmoid</a:t>
            </a:r>
          </a:p>
          <a:p>
            <a:r>
              <a:rPr lang="en-US" dirty="0"/>
              <a:t>Tanh</a:t>
            </a:r>
          </a:p>
          <a:p>
            <a:r>
              <a:rPr lang="en-US" dirty="0" err="1"/>
              <a:t>Relu</a:t>
            </a:r>
            <a:endParaRPr lang="en-US" dirty="0"/>
          </a:p>
          <a:p>
            <a:r>
              <a:rPr lang="en-US" dirty="0"/>
              <a:t>Leaky </a:t>
            </a:r>
            <a:r>
              <a:rPr lang="en-US" dirty="0" err="1"/>
              <a:t>Relu</a:t>
            </a:r>
            <a:endParaRPr lang="en-US" dirty="0"/>
          </a:p>
          <a:p>
            <a:r>
              <a:rPr lang="en-US" dirty="0" err="1"/>
              <a:t>Softmax</a:t>
            </a:r>
            <a:endParaRPr lang="en-US" dirty="0"/>
          </a:p>
        </p:txBody>
      </p:sp>
    </p:spTree>
    <p:extLst>
      <p:ext uri="{BB962C8B-B14F-4D97-AF65-F5344CB8AC3E}">
        <p14:creationId xmlns:p14="http://schemas.microsoft.com/office/powerpoint/2010/main" val="3593227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2D21D-0CE1-0225-4CBB-A38A1FE81830}"/>
              </a:ext>
            </a:extLst>
          </p:cNvPr>
          <p:cNvSpPr>
            <a:spLocks noGrp="1"/>
          </p:cNvSpPr>
          <p:nvPr>
            <p:ph type="title"/>
          </p:nvPr>
        </p:nvSpPr>
        <p:spPr>
          <a:xfrm>
            <a:off x="871870" y="749595"/>
            <a:ext cx="5645888" cy="3902149"/>
          </a:xfrm>
        </p:spPr>
        <p:txBody>
          <a:bodyPr vert="horz" lIns="91440" tIns="45720" rIns="91440" bIns="45720" rtlCol="0" anchor="t">
            <a:normAutofit/>
          </a:bodyPr>
          <a:lstStyle/>
          <a:p>
            <a:r>
              <a:rPr lang="en-US" sz="6600" i="1" kern="1200" cap="all" baseline="0" dirty="0">
                <a:solidFill>
                  <a:schemeClr val="tx2"/>
                </a:solidFill>
                <a:latin typeface="+mj-lt"/>
                <a:ea typeface="+mj-ea"/>
                <a:cs typeface="+mj-cs"/>
              </a:rPr>
              <a:t>Example of RNN</a:t>
            </a:r>
          </a:p>
        </p:txBody>
      </p:sp>
      <p:pic>
        <p:nvPicPr>
          <p:cNvPr id="5" name="Picture 4" descr="Cathedral ceiling in yellow sunlight design">
            <a:extLst>
              <a:ext uri="{FF2B5EF4-FFF2-40B4-BE49-F238E27FC236}">
                <a16:creationId xmlns:a16="http://schemas.microsoft.com/office/drawing/2014/main" id="{2D17FA27-87D5-2601-2BE1-A3B337EE775E}"/>
              </a:ext>
            </a:extLst>
          </p:cNvPr>
          <p:cNvPicPr>
            <a:picLocks noChangeAspect="1"/>
          </p:cNvPicPr>
          <p:nvPr/>
        </p:nvPicPr>
        <p:blipFill rotWithShape="1">
          <a:blip r:embed="rId2"/>
          <a:srcRect l="15161" r="15971"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64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pic>
        <p:nvPicPr>
          <p:cNvPr id="1026" name="Picture 2">
            <a:extLst>
              <a:ext uri="{FF2B5EF4-FFF2-40B4-BE49-F238E27FC236}">
                <a16:creationId xmlns:a16="http://schemas.microsoft.com/office/drawing/2014/main" id="{C2B2ADA8-0B7F-41DA-8390-B775E8E5BE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78" t="8329" b="10400"/>
          <a:stretch/>
        </p:blipFill>
        <p:spPr bwMode="auto">
          <a:xfrm>
            <a:off x="30267" y="18836"/>
            <a:ext cx="11981952" cy="683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9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8FD5C88C-A7B7-AD99-C3B0-0517577D89B2}"/>
              </a:ext>
            </a:extLst>
          </p:cNvPr>
          <p:cNvSpPr>
            <a:spLocks noGrp="1"/>
          </p:cNvSpPr>
          <p:nvPr>
            <p:ph type="title"/>
          </p:nvPr>
        </p:nvSpPr>
        <p:spPr>
          <a:xfrm>
            <a:off x="668005" y="657225"/>
            <a:ext cx="3230515" cy="3569822"/>
          </a:xfrm>
        </p:spPr>
        <p:txBody>
          <a:bodyPr anchor="t">
            <a:normAutofit/>
          </a:bodyPr>
          <a:lstStyle/>
          <a:p>
            <a:r>
              <a:rPr lang="en-US" dirty="0"/>
              <a:t>Example &amp; Usage today</a:t>
            </a:r>
            <a:endParaRPr lang="en-IN" dirty="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1E4FC02E-0935-9A2B-0762-D575E6A79936}"/>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46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pic>
        <p:nvPicPr>
          <p:cNvPr id="2050" name="Picture 2">
            <a:extLst>
              <a:ext uri="{FF2B5EF4-FFF2-40B4-BE49-F238E27FC236}">
                <a16:creationId xmlns:a16="http://schemas.microsoft.com/office/drawing/2014/main" id="{E7F3FA7B-0D72-87E4-058F-F503B31BFCD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070" b="131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0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FF0CE2-21AC-8824-F3EF-EE0E2340EB23}"/>
              </a:ext>
            </a:extLst>
          </p:cNvPr>
          <p:cNvSpPr>
            <a:spLocks noGrp="1"/>
          </p:cNvSpPr>
          <p:nvPr>
            <p:ph type="title"/>
          </p:nvPr>
        </p:nvSpPr>
        <p:spPr>
          <a:xfrm>
            <a:off x="1129553" y="497395"/>
            <a:ext cx="10064376" cy="1229756"/>
          </a:xfrm>
        </p:spPr>
        <p:txBody>
          <a:bodyPr>
            <a:normAutofit/>
          </a:bodyPr>
          <a:lstStyle/>
          <a:p>
            <a:r>
              <a:rPr lang="en-US"/>
              <a:t>Applications</a:t>
            </a:r>
            <a:endParaRPr lang="en-IN"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07A241B-40F8-A59B-52C1-3D2DA93101B0}"/>
              </a:ext>
            </a:extLst>
          </p:cNvPr>
          <p:cNvGraphicFramePr>
            <a:graphicFrameLocks noGrp="1"/>
          </p:cNvGraphicFramePr>
          <p:nvPr>
            <p:ph idx="1"/>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44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194E-F659-F7DA-4C6C-6737AB594B27}"/>
              </a:ext>
            </a:extLst>
          </p:cNvPr>
          <p:cNvSpPr>
            <a:spLocks noGrp="1"/>
          </p:cNvSpPr>
          <p:nvPr>
            <p:ph type="title"/>
          </p:nvPr>
        </p:nvSpPr>
        <p:spPr/>
        <p:txBody>
          <a:bodyPr/>
          <a:lstStyle/>
          <a:p>
            <a:r>
              <a:rPr lang="en-US" dirty="0"/>
              <a:t>Augmented intelligence vs artificial intelligence</a:t>
            </a:r>
            <a:endParaRPr lang="en-IN" dirty="0"/>
          </a:p>
        </p:txBody>
      </p:sp>
      <p:graphicFrame>
        <p:nvGraphicFramePr>
          <p:cNvPr id="5" name="Content Placeholder 2">
            <a:extLst>
              <a:ext uri="{FF2B5EF4-FFF2-40B4-BE49-F238E27FC236}">
                <a16:creationId xmlns:a16="http://schemas.microsoft.com/office/drawing/2014/main" id="{D3634C51-840E-9FD6-24A9-3C2EF2C5E3F4}"/>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500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04" name="Straight Connector 31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6" name="Straight Connector 3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37" name="Rectangle 3117">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3138" name="Straight Connector 3119">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4" name="Straight Connector 312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A5201E-AA04-9EAC-876A-D84E24395F61}"/>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a:t>Ethical use</a:t>
            </a:r>
          </a:p>
        </p:txBody>
      </p:sp>
      <p:cxnSp>
        <p:nvCxnSpPr>
          <p:cNvPr id="3139" name="Straight Connector 3125">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0" name="Straight Connector 3127">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hart, bubble chart&#10;&#10;Description automatically generated">
            <a:extLst>
              <a:ext uri="{FF2B5EF4-FFF2-40B4-BE49-F238E27FC236}">
                <a16:creationId xmlns:a16="http://schemas.microsoft.com/office/drawing/2014/main" id="{3C739D60-589A-9B2D-BA2D-A95CDE56E1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2" t="7815" r="6356" b="9631"/>
          <a:stretch/>
        </p:blipFill>
        <p:spPr bwMode="auto">
          <a:xfrm>
            <a:off x="1158897" y="528860"/>
            <a:ext cx="5975807" cy="579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2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4DD674C9-FBE7-666E-0368-0D5FD569EA24}"/>
              </a:ext>
            </a:extLst>
          </p:cNvPr>
          <p:cNvSpPr>
            <a:spLocks noGrp="1"/>
          </p:cNvSpPr>
          <p:nvPr>
            <p:ph type="title"/>
          </p:nvPr>
        </p:nvSpPr>
        <p:spPr>
          <a:xfrm>
            <a:off x="711810" y="714374"/>
            <a:ext cx="2472454" cy="1857375"/>
          </a:xfrm>
        </p:spPr>
        <p:txBody>
          <a:bodyPr anchor="t">
            <a:normAutofit/>
          </a:bodyPr>
          <a:lstStyle/>
          <a:p>
            <a:r>
              <a:rPr lang="en-US" sz="2000"/>
              <a:t>History of ai</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F234C63-29B2-BF6D-D54B-AB4404AC33B4}"/>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915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04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8FF5968E-6081-7ECD-50F3-77C02F4236B9}"/>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AI WInter</a:t>
            </a:r>
          </a:p>
        </p:txBody>
      </p:sp>
      <p:cxnSp>
        <p:nvCxnSpPr>
          <p:cNvPr id="1049" name="Straight Connector 104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2182F75-0518-2165-C5B9-20362E4BB11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61" t="4710" r="5772" b="5044"/>
          <a:stretch/>
        </p:blipFill>
        <p:spPr bwMode="auto">
          <a:xfrm>
            <a:off x="5670814" y="541964"/>
            <a:ext cx="6005372" cy="577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0909A905-A987-3850-6D8F-F0CBA22E925F}"/>
              </a:ext>
            </a:extLst>
          </p:cNvPr>
          <p:cNvSpPr>
            <a:spLocks noGrp="1"/>
          </p:cNvSpPr>
          <p:nvPr>
            <p:ph type="title"/>
          </p:nvPr>
        </p:nvSpPr>
        <p:spPr>
          <a:xfrm>
            <a:off x="711810" y="714374"/>
            <a:ext cx="2472454" cy="1857375"/>
          </a:xfrm>
        </p:spPr>
        <p:txBody>
          <a:bodyPr anchor="t">
            <a:normAutofit/>
          </a:bodyPr>
          <a:lstStyle/>
          <a:p>
            <a:r>
              <a:rPr lang="en-US" sz="2000"/>
              <a:t>AI as Service</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FB6FEDF-C423-8854-82B5-85B8B08A4A61}"/>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75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1</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fontScale="85000" lnSpcReduction="20000"/>
          </a:bodyPr>
          <a:lstStyle/>
          <a:p>
            <a:r>
              <a:rPr lang="en-US" dirty="0"/>
              <a:t>Introduction to AI</a:t>
            </a:r>
          </a:p>
          <a:p>
            <a:pPr lvl="1"/>
            <a:r>
              <a:rPr lang="en-US" dirty="0"/>
              <a:t>History</a:t>
            </a:r>
          </a:p>
          <a:p>
            <a:pPr lvl="1"/>
            <a:r>
              <a:rPr lang="en-US" dirty="0"/>
              <a:t>Types</a:t>
            </a:r>
          </a:p>
          <a:p>
            <a:pPr lvl="1"/>
            <a:r>
              <a:rPr lang="en-US" dirty="0"/>
              <a:t>ML &amp; Evolution</a:t>
            </a:r>
          </a:p>
          <a:p>
            <a:pPr lvl="1"/>
            <a:r>
              <a:rPr lang="en-US" dirty="0"/>
              <a:t>DL &amp; Its Application</a:t>
            </a:r>
          </a:p>
          <a:p>
            <a:pPr lvl="1"/>
            <a:r>
              <a:rPr lang="en-US" dirty="0"/>
              <a:t>NLP &amp; Its Application</a:t>
            </a:r>
          </a:p>
          <a:p>
            <a:r>
              <a:rPr lang="en-US" dirty="0"/>
              <a:t>Fundamentals of ML</a:t>
            </a:r>
          </a:p>
          <a:p>
            <a:pPr lvl="1"/>
            <a:r>
              <a:rPr lang="en-US" dirty="0"/>
              <a:t>Supervised, Unsupervised &amp; Semi- Supervised Learning</a:t>
            </a:r>
          </a:p>
          <a:p>
            <a:pPr lvl="1"/>
            <a:r>
              <a:rPr lang="en-US" dirty="0"/>
              <a:t>Basics Terminology: Features, Labels, Training, Testing, Etc.</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rade Gothic Next Light"/>
                <a:ea typeface="+mn-ea"/>
                <a:cs typeface="+mn-cs"/>
              </a:rPr>
              <a:t>Setting up Environment in Kaggle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71475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31AD248B-A2B1-B3BC-C39B-ED57C7C961C4}"/>
              </a:ext>
            </a:extLst>
          </p:cNvPr>
          <p:cNvSpPr>
            <a:spLocks noGrp="1"/>
          </p:cNvSpPr>
          <p:nvPr>
            <p:ph type="title"/>
          </p:nvPr>
        </p:nvSpPr>
        <p:spPr>
          <a:xfrm>
            <a:off x="668005" y="657225"/>
            <a:ext cx="3230515" cy="3569822"/>
          </a:xfrm>
        </p:spPr>
        <p:txBody>
          <a:bodyPr anchor="t">
            <a:normAutofit/>
          </a:bodyPr>
          <a:lstStyle/>
          <a:p>
            <a:r>
              <a:rPr lang="en-US" sz="3700"/>
              <a:t>Natural language processing</a:t>
            </a:r>
            <a:endParaRPr lang="en-IN" sz="370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763FD5B-8FCB-F5EE-37F3-58BC1A1F0719}"/>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34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6" name="Rectangle 10">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EF7F55FE-904E-9A33-BF1F-16E2FE52F609}"/>
              </a:ext>
            </a:extLst>
          </p:cNvPr>
          <p:cNvSpPr>
            <a:spLocks noGrp="1"/>
          </p:cNvSpPr>
          <p:nvPr>
            <p:ph type="title"/>
          </p:nvPr>
        </p:nvSpPr>
        <p:spPr>
          <a:xfrm>
            <a:off x="1890215" y="511309"/>
            <a:ext cx="9345550" cy="1221957"/>
          </a:xfrm>
        </p:spPr>
        <p:txBody>
          <a:bodyPr anchor="ctr">
            <a:normAutofit/>
          </a:bodyPr>
          <a:lstStyle/>
          <a:p>
            <a:pPr algn="r"/>
            <a:r>
              <a:rPr lang="en-US" sz="2400"/>
              <a:t>How does nlp work?</a:t>
            </a:r>
            <a:endParaRPr lang="en-IN" sz="2400"/>
          </a:p>
        </p:txBody>
      </p:sp>
      <p:pic>
        <p:nvPicPr>
          <p:cNvPr id="27" name="Picture 4" descr="Wood human figure">
            <a:extLst>
              <a:ext uri="{FF2B5EF4-FFF2-40B4-BE49-F238E27FC236}">
                <a16:creationId xmlns:a16="http://schemas.microsoft.com/office/drawing/2014/main" id="{502BD863-CDFE-F6C5-9033-71D7C00488C8}"/>
              </a:ext>
            </a:extLst>
          </p:cNvPr>
          <p:cNvPicPr>
            <a:picLocks noChangeAspect="1"/>
          </p:cNvPicPr>
          <p:nvPr/>
        </p:nvPicPr>
        <p:blipFill rotWithShape="1">
          <a:blip r:embed="rId3"/>
          <a:srcRect r="28561" b="3"/>
          <a:stretch/>
        </p:blipFill>
        <p:spPr>
          <a:xfrm>
            <a:off x="20" y="2009553"/>
            <a:ext cx="5188507" cy="4847794"/>
          </a:xfrm>
          <a:prstGeom prst="rect">
            <a:avLst/>
          </a:prstGeom>
        </p:spPr>
      </p:pic>
      <p:cxnSp>
        <p:nvCxnSpPr>
          <p:cNvPr id="28" name="Straight Connector 12">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03028"/>
            <a:ext cx="3296093" cy="17065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4">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26" idx="1"/>
          </p:cNvCxnSpPr>
          <p:nvPr>
            <p:extLst>
              <p:ext uri="{386F3935-93C4-4BCD-93E2-E3B085C9AB24}">
                <p16:designElem xmlns:p16="http://schemas.microsoft.com/office/powerpoint/2015/main" val="1"/>
              </p:ext>
            </p:extLst>
          </p:nvPr>
        </p:nvCxnSpPr>
        <p:spPr>
          <a:xfrm flipH="1">
            <a:off x="0" y="9137"/>
            <a:ext cx="5745707" cy="99596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6">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356946" y="9137"/>
            <a:ext cx="714366" cy="20004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8">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977116" y="9137"/>
            <a:ext cx="4214884" cy="7824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377CDE-507B-11CC-5921-3808397EC902}"/>
              </a:ext>
            </a:extLst>
          </p:cNvPr>
          <p:cNvSpPr>
            <a:spLocks noGrp="1"/>
          </p:cNvSpPr>
          <p:nvPr>
            <p:ph idx="1"/>
          </p:nvPr>
        </p:nvSpPr>
        <p:spPr>
          <a:xfrm>
            <a:off x="5745707" y="2520209"/>
            <a:ext cx="5785303" cy="3602381"/>
          </a:xfrm>
        </p:spPr>
        <p:txBody>
          <a:bodyPr anchor="ctr">
            <a:normAutofit/>
          </a:bodyPr>
          <a:lstStyle/>
          <a:p>
            <a:pPr>
              <a:lnSpc>
                <a:spcPct val="90000"/>
              </a:lnSpc>
            </a:pPr>
            <a:r>
              <a:rPr lang="en-US" sz="3200" dirty="0"/>
              <a:t>Tokenization</a:t>
            </a:r>
          </a:p>
          <a:p>
            <a:pPr>
              <a:lnSpc>
                <a:spcPct val="90000"/>
              </a:lnSpc>
            </a:pPr>
            <a:r>
              <a:rPr lang="en-US" sz="3200" dirty="0"/>
              <a:t>Stop Word Removal</a:t>
            </a:r>
          </a:p>
          <a:p>
            <a:pPr>
              <a:lnSpc>
                <a:spcPct val="90000"/>
              </a:lnSpc>
            </a:pPr>
            <a:r>
              <a:rPr lang="en-US" sz="3200" dirty="0"/>
              <a:t>Lemmatization and Stemming</a:t>
            </a:r>
          </a:p>
          <a:p>
            <a:pPr>
              <a:lnSpc>
                <a:spcPct val="90000"/>
              </a:lnSpc>
            </a:pPr>
            <a:r>
              <a:rPr lang="en-US" sz="3200" dirty="0"/>
              <a:t>Part of Speech Tagging</a:t>
            </a:r>
          </a:p>
          <a:p>
            <a:pPr>
              <a:lnSpc>
                <a:spcPct val="90000"/>
              </a:lnSpc>
            </a:pPr>
            <a:r>
              <a:rPr lang="en-US" sz="3200" dirty="0"/>
              <a:t>Rules Based System</a:t>
            </a:r>
          </a:p>
          <a:p>
            <a:pPr>
              <a:lnSpc>
                <a:spcPct val="90000"/>
              </a:lnSpc>
            </a:pPr>
            <a:r>
              <a:rPr lang="en-US" sz="3200" dirty="0"/>
              <a:t>Machine Learning Based System</a:t>
            </a:r>
            <a:endParaRPr lang="en-IN" sz="3200" dirty="0"/>
          </a:p>
        </p:txBody>
      </p:sp>
    </p:spTree>
    <p:extLst>
      <p:ext uri="{BB962C8B-B14F-4D97-AF65-F5344CB8AC3E}">
        <p14:creationId xmlns:p14="http://schemas.microsoft.com/office/powerpoint/2010/main" val="228040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C50518F5-DAF3-FBF2-9BC5-29B232718FBA}"/>
              </a:ext>
            </a:extLst>
          </p:cNvPr>
          <p:cNvSpPr>
            <a:spLocks noGrp="1"/>
          </p:cNvSpPr>
          <p:nvPr>
            <p:ph type="title"/>
          </p:nvPr>
        </p:nvSpPr>
        <p:spPr>
          <a:xfrm>
            <a:off x="711810" y="714374"/>
            <a:ext cx="2472454" cy="1857375"/>
          </a:xfrm>
        </p:spPr>
        <p:txBody>
          <a:bodyPr anchor="t">
            <a:normAutofit/>
          </a:bodyPr>
          <a:lstStyle/>
          <a:p>
            <a:r>
              <a:rPr lang="en-US" sz="2000"/>
              <a:t>Elements of NLP</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53405B9-3C1F-82E0-E2EE-6E0E2150871E}"/>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213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2" name="Rectangle 10">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DAB419F2-94D0-AAAE-5F40-AEA0A1E34899}"/>
              </a:ext>
            </a:extLst>
          </p:cNvPr>
          <p:cNvSpPr>
            <a:spLocks noGrp="1"/>
          </p:cNvSpPr>
          <p:nvPr>
            <p:ph type="title"/>
          </p:nvPr>
        </p:nvSpPr>
        <p:spPr>
          <a:xfrm>
            <a:off x="5230906" y="533401"/>
            <a:ext cx="6427694" cy="1111254"/>
          </a:xfrm>
        </p:spPr>
        <p:txBody>
          <a:bodyPr>
            <a:normAutofit/>
          </a:bodyPr>
          <a:lstStyle/>
          <a:p>
            <a:pPr algn="r"/>
            <a:r>
              <a:rPr lang="en-US" sz="2000"/>
              <a:t>Techniques and methods </a:t>
            </a:r>
            <a:endParaRPr lang="en-IN" sz="2000"/>
          </a:p>
        </p:txBody>
      </p:sp>
      <p:sp>
        <p:nvSpPr>
          <p:cNvPr id="23" name="Content Placeholder 2">
            <a:extLst>
              <a:ext uri="{FF2B5EF4-FFF2-40B4-BE49-F238E27FC236}">
                <a16:creationId xmlns:a16="http://schemas.microsoft.com/office/drawing/2014/main" id="{1326BC49-3E56-3CA6-7619-387974718BA8}"/>
              </a:ext>
            </a:extLst>
          </p:cNvPr>
          <p:cNvSpPr>
            <a:spLocks noGrp="1"/>
          </p:cNvSpPr>
          <p:nvPr>
            <p:ph idx="1"/>
          </p:nvPr>
        </p:nvSpPr>
        <p:spPr>
          <a:xfrm>
            <a:off x="5049839" y="1754841"/>
            <a:ext cx="6481170" cy="4569758"/>
          </a:xfrm>
        </p:spPr>
        <p:txBody>
          <a:bodyPr anchor="ctr">
            <a:normAutofit/>
          </a:bodyPr>
          <a:lstStyle/>
          <a:p>
            <a:pPr>
              <a:lnSpc>
                <a:spcPct val="90000"/>
              </a:lnSpc>
            </a:pPr>
            <a:r>
              <a:rPr lang="en-US" sz="3200"/>
              <a:t>Parsing</a:t>
            </a:r>
          </a:p>
          <a:p>
            <a:pPr>
              <a:lnSpc>
                <a:spcPct val="90000"/>
              </a:lnSpc>
            </a:pPr>
            <a:r>
              <a:rPr lang="en-US" sz="3200"/>
              <a:t>Word Segmentation</a:t>
            </a:r>
          </a:p>
          <a:p>
            <a:pPr>
              <a:lnSpc>
                <a:spcPct val="90000"/>
              </a:lnSpc>
            </a:pPr>
            <a:r>
              <a:rPr lang="en-US" sz="3200"/>
              <a:t>Sentence Breaking</a:t>
            </a:r>
          </a:p>
          <a:p>
            <a:pPr>
              <a:lnSpc>
                <a:spcPct val="90000"/>
              </a:lnSpc>
            </a:pPr>
            <a:r>
              <a:rPr lang="en-US" sz="3200"/>
              <a:t>Morphological Segmentation</a:t>
            </a:r>
          </a:p>
          <a:p>
            <a:pPr>
              <a:lnSpc>
                <a:spcPct val="90000"/>
              </a:lnSpc>
            </a:pPr>
            <a:r>
              <a:rPr lang="en-US" sz="3200"/>
              <a:t>Stemming</a:t>
            </a:r>
          </a:p>
          <a:p>
            <a:pPr>
              <a:lnSpc>
                <a:spcPct val="90000"/>
              </a:lnSpc>
            </a:pPr>
            <a:r>
              <a:rPr lang="en-US" sz="3200"/>
              <a:t>Word sense disambiguation </a:t>
            </a:r>
          </a:p>
          <a:p>
            <a:pPr>
              <a:lnSpc>
                <a:spcPct val="90000"/>
              </a:lnSpc>
            </a:pPr>
            <a:r>
              <a:rPr lang="en-US" sz="3200"/>
              <a:t>Named Entity Recognition</a:t>
            </a:r>
          </a:p>
          <a:p>
            <a:pPr>
              <a:lnSpc>
                <a:spcPct val="90000"/>
              </a:lnSpc>
            </a:pPr>
            <a:r>
              <a:rPr lang="en-US" sz="3200"/>
              <a:t>Natural Language Generation</a:t>
            </a:r>
            <a:endParaRPr lang="en-IN" sz="3200"/>
          </a:p>
        </p:txBody>
      </p:sp>
      <p:pic>
        <p:nvPicPr>
          <p:cNvPr id="5" name="Picture 4" descr="Pen placed on top of a signature line">
            <a:extLst>
              <a:ext uri="{FF2B5EF4-FFF2-40B4-BE49-F238E27FC236}">
                <a16:creationId xmlns:a16="http://schemas.microsoft.com/office/drawing/2014/main" id="{D7B0E95F-1125-C2EF-6054-139AAD3C7BAE}"/>
              </a:ext>
            </a:extLst>
          </p:cNvPr>
          <p:cNvPicPr>
            <a:picLocks noChangeAspect="1"/>
          </p:cNvPicPr>
          <p:nvPr/>
        </p:nvPicPr>
        <p:blipFill rotWithShape="1">
          <a:blip r:embed="rId3"/>
          <a:srcRect l="50372" r="477" b="-2"/>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24" name="Straight Connector 1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92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6A41C660-A137-9F87-688A-E0FDA2CE3DFA}"/>
              </a:ext>
            </a:extLst>
          </p:cNvPr>
          <p:cNvSpPr>
            <a:spLocks noGrp="1"/>
          </p:cNvSpPr>
          <p:nvPr>
            <p:ph type="title"/>
          </p:nvPr>
        </p:nvSpPr>
        <p:spPr>
          <a:xfrm>
            <a:off x="5146159" y="685800"/>
            <a:ext cx="6238688" cy="1382233"/>
          </a:xfrm>
        </p:spPr>
        <p:txBody>
          <a:bodyPr>
            <a:normAutofit/>
          </a:bodyPr>
          <a:lstStyle/>
          <a:p>
            <a:r>
              <a:rPr lang="en-US" dirty="0"/>
              <a:t>Use cases</a:t>
            </a:r>
            <a:endParaRPr lang="en-IN" dirty="0"/>
          </a:p>
        </p:txBody>
      </p:sp>
      <p:pic>
        <p:nvPicPr>
          <p:cNvPr id="26" name="Picture 4" descr="Programming data on computer monitor">
            <a:extLst>
              <a:ext uri="{FF2B5EF4-FFF2-40B4-BE49-F238E27FC236}">
                <a16:creationId xmlns:a16="http://schemas.microsoft.com/office/drawing/2014/main" id="{52534625-EEDF-95E6-6D3B-94FCF0B9B86F}"/>
              </a:ext>
            </a:extLst>
          </p:cNvPr>
          <p:cNvPicPr>
            <a:picLocks noChangeAspect="1"/>
          </p:cNvPicPr>
          <p:nvPr/>
        </p:nvPicPr>
        <p:blipFill rotWithShape="1">
          <a:blip r:embed="rId3"/>
          <a:srcRect l="30859" r="20917"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B0BA6419-3A71-FCAE-449C-B3D8D17D2018}"/>
              </a:ext>
            </a:extLst>
          </p:cNvPr>
          <p:cNvSpPr>
            <a:spLocks noGrp="1"/>
          </p:cNvSpPr>
          <p:nvPr>
            <p:ph idx="1"/>
          </p:nvPr>
        </p:nvSpPr>
        <p:spPr>
          <a:xfrm>
            <a:off x="5146158" y="2301949"/>
            <a:ext cx="6238687" cy="4022650"/>
          </a:xfrm>
        </p:spPr>
        <p:txBody>
          <a:bodyPr>
            <a:normAutofit/>
          </a:bodyPr>
          <a:lstStyle/>
          <a:p>
            <a:r>
              <a:rPr lang="en-US" dirty="0"/>
              <a:t>Text Classification</a:t>
            </a:r>
          </a:p>
          <a:p>
            <a:r>
              <a:rPr lang="en-US" dirty="0"/>
              <a:t>Text Extraction</a:t>
            </a:r>
          </a:p>
          <a:p>
            <a:r>
              <a:rPr lang="en-US" dirty="0"/>
              <a:t>Machine Translation</a:t>
            </a:r>
          </a:p>
          <a:p>
            <a:r>
              <a:rPr lang="en-US" dirty="0"/>
              <a:t>Natural Language Generation</a:t>
            </a:r>
          </a:p>
          <a:p>
            <a:pPr marL="0" indent="0">
              <a:buNone/>
            </a:pPr>
            <a:endParaRPr lang="en-IN" dirty="0"/>
          </a:p>
        </p:txBody>
      </p:sp>
      <p:cxnSp>
        <p:nvCxnSpPr>
          <p:cNvPr id="27"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50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2F93185C-930A-AB77-5283-CA2358106B25}"/>
              </a:ext>
            </a:extLst>
          </p:cNvPr>
          <p:cNvSpPr>
            <a:spLocks noGrp="1"/>
          </p:cNvSpPr>
          <p:nvPr>
            <p:ph type="title"/>
          </p:nvPr>
        </p:nvSpPr>
        <p:spPr>
          <a:xfrm>
            <a:off x="668908" y="657225"/>
            <a:ext cx="2965938" cy="2921385"/>
          </a:xfrm>
        </p:spPr>
        <p:txBody>
          <a:bodyPr anchor="t">
            <a:normAutofit/>
          </a:bodyPr>
          <a:lstStyle/>
          <a:p>
            <a:r>
              <a:rPr lang="en-US" sz="2800"/>
              <a:t>Real time applications</a:t>
            </a:r>
            <a:endParaRPr lang="en-IN" sz="2800"/>
          </a:p>
        </p:txBody>
      </p:sp>
      <p:cxnSp>
        <p:nvCxnSpPr>
          <p:cNvPr id="13"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8B400D8-17E8-49E2-4031-0BB5E1E86359}"/>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73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B9A9C66F-6524-C819-B6A1-18164A90B5A8}"/>
              </a:ext>
            </a:extLst>
          </p:cNvPr>
          <p:cNvSpPr>
            <a:spLocks noGrp="1"/>
          </p:cNvSpPr>
          <p:nvPr>
            <p:ph type="title"/>
          </p:nvPr>
        </p:nvSpPr>
        <p:spPr>
          <a:xfrm>
            <a:off x="668908" y="657225"/>
            <a:ext cx="2965938" cy="2921385"/>
          </a:xfrm>
        </p:spPr>
        <p:txBody>
          <a:bodyPr anchor="t">
            <a:normAutofit/>
          </a:bodyPr>
          <a:lstStyle/>
          <a:p>
            <a:r>
              <a:rPr lang="en-US" sz="3600"/>
              <a:t>Benefits</a:t>
            </a:r>
            <a:endParaRPr lang="en-IN" sz="3600"/>
          </a:p>
        </p:txBody>
      </p:sp>
      <p:cxnSp>
        <p:nvCxnSpPr>
          <p:cNvPr id="19"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009DE2F-DB78-7D8C-7520-CA895F1260E9}"/>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382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F8B6-0E08-5EAC-D856-126EFB19BE82}"/>
              </a:ext>
            </a:extLst>
          </p:cNvPr>
          <p:cNvSpPr>
            <a:spLocks noGrp="1"/>
          </p:cNvSpPr>
          <p:nvPr>
            <p:ph type="title"/>
          </p:nvPr>
        </p:nvSpPr>
        <p:spPr/>
        <p:txBody>
          <a:bodyPr/>
          <a:lstStyle/>
          <a:p>
            <a:r>
              <a:rPr lang="en-US" dirty="0"/>
              <a:t>Challenges</a:t>
            </a:r>
            <a:endParaRPr lang="en-IN" dirty="0"/>
          </a:p>
        </p:txBody>
      </p:sp>
      <p:graphicFrame>
        <p:nvGraphicFramePr>
          <p:cNvPr id="5" name="Content Placeholder 2">
            <a:extLst>
              <a:ext uri="{FF2B5EF4-FFF2-40B4-BE49-F238E27FC236}">
                <a16:creationId xmlns:a16="http://schemas.microsoft.com/office/drawing/2014/main" id="{3C1BFDEC-0F29-A3AC-7855-1504D18595B6}"/>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236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37"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55033AA0-B419-BC80-C370-A20F234BBDF8}"/>
              </a:ext>
            </a:extLst>
          </p:cNvPr>
          <p:cNvSpPr>
            <a:spLocks noGrp="1"/>
          </p:cNvSpPr>
          <p:nvPr>
            <p:ph type="title"/>
          </p:nvPr>
        </p:nvSpPr>
        <p:spPr>
          <a:xfrm>
            <a:off x="668005" y="657225"/>
            <a:ext cx="3230515" cy="3569822"/>
          </a:xfrm>
        </p:spPr>
        <p:txBody>
          <a:bodyPr anchor="t">
            <a:normAutofit/>
          </a:bodyPr>
          <a:lstStyle/>
          <a:p>
            <a:r>
              <a:rPr lang="en-US" sz="3700"/>
              <a:t>Evolution of NLP</a:t>
            </a:r>
            <a:endParaRPr lang="en-IN" sz="3700"/>
          </a:p>
        </p:txBody>
      </p:sp>
      <p:cxnSp>
        <p:nvCxnSpPr>
          <p:cNvPr id="39" name="Straight Connector 38">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0" name="Content Placeholder 2">
            <a:extLst>
              <a:ext uri="{FF2B5EF4-FFF2-40B4-BE49-F238E27FC236}">
                <a16:creationId xmlns:a16="http://schemas.microsoft.com/office/drawing/2014/main" id="{8621847B-6CC9-9F20-3540-8991669DDD4B}"/>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0089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2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5133" name="Freeform: Shape 512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B9B3E30E-6A19-45F3-7605-3F985659862B}"/>
              </a:ext>
            </a:extLst>
          </p:cNvPr>
          <p:cNvSpPr>
            <a:spLocks noGrp="1"/>
          </p:cNvSpPr>
          <p:nvPr>
            <p:ph type="title"/>
          </p:nvPr>
        </p:nvSpPr>
        <p:spPr>
          <a:xfrm>
            <a:off x="7218705" y="542926"/>
            <a:ext cx="4439894" cy="1668143"/>
          </a:xfrm>
        </p:spPr>
        <p:txBody>
          <a:bodyPr>
            <a:normAutofit/>
          </a:bodyPr>
          <a:lstStyle/>
          <a:p>
            <a:r>
              <a:rPr lang="en-US" sz="3700"/>
              <a:t>Natural language understanding</a:t>
            </a:r>
            <a:endParaRPr lang="en-IN" sz="3700"/>
          </a:p>
        </p:txBody>
      </p:sp>
      <p:pic>
        <p:nvPicPr>
          <p:cNvPr id="5122" name="Picture 2">
            <a:extLst>
              <a:ext uri="{FF2B5EF4-FFF2-40B4-BE49-F238E27FC236}">
                <a16:creationId xmlns:a16="http://schemas.microsoft.com/office/drawing/2014/main" id="{CC6EC970-4FA2-B4E9-2B57-2D3975FFF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5" t="6939" r="4252" b="9972"/>
          <a:stretch/>
        </p:blipFill>
        <p:spPr bwMode="auto">
          <a:xfrm>
            <a:off x="12092" y="1617329"/>
            <a:ext cx="6299818" cy="3623342"/>
          </a:xfrm>
          <a:prstGeom prst="rect">
            <a:avLst/>
          </a:prstGeom>
          <a:noFill/>
          <a:extLst>
            <a:ext uri="{909E8E84-426E-40DD-AFC4-6F175D3DCCD1}">
              <a14:hiddenFill xmlns:a14="http://schemas.microsoft.com/office/drawing/2010/main">
                <a:solidFill>
                  <a:srgbClr val="FFFFFF"/>
                </a:solidFill>
              </a14:hiddenFill>
            </a:ext>
          </a:extLst>
        </p:spPr>
      </p:pic>
      <p:cxnSp>
        <p:nvCxnSpPr>
          <p:cNvPr id="5131" name="Straight Connector 513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EDBF8-361E-49C5-8D8E-579751C35BFA}"/>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Working</a:t>
            </a:r>
          </a:p>
          <a:p>
            <a:r>
              <a:rPr lang="en-US" dirty="0"/>
              <a:t>Overcoming Language Barriers</a:t>
            </a:r>
          </a:p>
          <a:p>
            <a:r>
              <a:rPr lang="en-US" dirty="0"/>
              <a:t>NLU vs NLP vs NLG</a:t>
            </a:r>
            <a:endParaRPr lang="en-IN" dirty="0"/>
          </a:p>
        </p:txBody>
      </p:sp>
    </p:spTree>
    <p:extLst>
      <p:ext uri="{BB962C8B-B14F-4D97-AF65-F5344CB8AC3E}">
        <p14:creationId xmlns:p14="http://schemas.microsoft.com/office/powerpoint/2010/main" val="2340465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1</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fontScale="77500" lnSpcReduction="20000"/>
          </a:bodyPr>
          <a:lstStyle/>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Practical Exercise with EDA &amp; Python Before Model</a:t>
            </a:r>
          </a:p>
          <a:p>
            <a:pPr lvl="2">
              <a:spcBef>
                <a:spcPts val="1000"/>
              </a:spcBef>
              <a:defRPr/>
            </a:pPr>
            <a:r>
              <a:rPr lang="en-US" dirty="0">
                <a:solidFill>
                  <a:srgbClr val="000000"/>
                </a:solidFill>
                <a:latin typeface="Trade Gothic Next Light"/>
              </a:rPr>
              <a:t>Loading &amp; Exploring Dataset</a:t>
            </a:r>
          </a:p>
          <a:p>
            <a:pPr lvl="2">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Identifying Patterns &amp; Outliers &amp; Trends</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Introduction to Scikit-Learn</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Model Tuning</a:t>
            </a:r>
          </a:p>
          <a:p>
            <a:pPr lvl="2">
              <a:spcBef>
                <a:spcPts val="1000"/>
              </a:spcBef>
              <a:defRPr/>
            </a:pPr>
            <a:r>
              <a:rPr lang="en-US" dirty="0">
                <a:solidFill>
                  <a:srgbClr val="000000"/>
                </a:solidFill>
                <a:latin typeface="Trade Gothic Next Light"/>
              </a:rPr>
              <a:t>Accuracy, Precision, Recall, F1-Score</a:t>
            </a:r>
          </a:p>
          <a:p>
            <a:pPr lvl="2">
              <a:spcBef>
                <a:spcPts val="1000"/>
              </a:spcBef>
              <a:defRPr/>
            </a:pPr>
            <a:r>
              <a:rPr lang="en-US" dirty="0">
                <a:solidFill>
                  <a:srgbClr val="000000"/>
                </a:solidFill>
                <a:latin typeface="Trade Gothic Next Light"/>
              </a:rPr>
              <a:t>Overfitting, Underfitting</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Supervised Learning Algorithms</a:t>
            </a:r>
          </a:p>
          <a:p>
            <a:pPr lvl="2">
              <a:spcBef>
                <a:spcPts val="1000"/>
              </a:spcBef>
              <a:defRPr/>
            </a:pPr>
            <a:r>
              <a:rPr lang="en-US" dirty="0">
                <a:solidFill>
                  <a:srgbClr val="000000"/>
                </a:solidFill>
                <a:latin typeface="Trade Gothic Next Light"/>
              </a:rPr>
              <a:t>Regression: Linear</a:t>
            </a:r>
          </a:p>
          <a:p>
            <a:pPr lvl="2">
              <a:spcBef>
                <a:spcPts val="1000"/>
              </a:spcBef>
              <a:defRPr/>
            </a:pPr>
            <a:r>
              <a:rPr lang="en-US" dirty="0">
                <a:solidFill>
                  <a:srgbClr val="000000"/>
                </a:solidFill>
                <a:latin typeface="Trade Gothic Next Light"/>
              </a:rPr>
              <a:t>Classification: KNN, SVM, Logistics, NB</a:t>
            </a:r>
          </a:p>
          <a:p>
            <a:pPr lvl="2">
              <a:spcBef>
                <a:spcPts val="1000"/>
              </a:spcBef>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914400" lvl="2" indent="0">
              <a:spcBef>
                <a:spcPts val="1000"/>
              </a:spcBef>
              <a:buNone/>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133923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0743DA-7229-BD0E-7001-C85DF13D3D75}"/>
              </a:ext>
            </a:extLst>
          </p:cNvPr>
          <p:cNvSpPr>
            <a:spLocks noGrp="1"/>
          </p:cNvSpPr>
          <p:nvPr>
            <p:ph type="title"/>
          </p:nvPr>
        </p:nvSpPr>
        <p:spPr>
          <a:xfrm>
            <a:off x="1129553" y="497395"/>
            <a:ext cx="10064376" cy="1229756"/>
          </a:xfrm>
        </p:spPr>
        <p:txBody>
          <a:bodyPr>
            <a:normAutofit/>
          </a:bodyPr>
          <a:lstStyle/>
          <a:p>
            <a:r>
              <a:rPr lang="en-US"/>
              <a:t>Natural language application</a:t>
            </a:r>
            <a:endParaRPr lang="en-IN"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5370DD-4E6D-1ABF-2373-13B0C7C07F23}"/>
              </a:ext>
            </a:extLst>
          </p:cNvPr>
          <p:cNvGraphicFramePr>
            <a:graphicFrameLocks noGrp="1"/>
          </p:cNvGraphicFramePr>
          <p:nvPr>
            <p:ph idx="1"/>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855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CE0B-6E16-4B3F-EE79-45606C90C45C}"/>
              </a:ext>
            </a:extLst>
          </p:cNvPr>
          <p:cNvSpPr>
            <a:spLocks noGrp="1"/>
          </p:cNvSpPr>
          <p:nvPr>
            <p:ph type="title"/>
          </p:nvPr>
        </p:nvSpPr>
        <p:spPr/>
        <p:txBody>
          <a:bodyPr/>
          <a:lstStyle/>
          <a:p>
            <a:r>
              <a:rPr lang="en-US" dirty="0"/>
              <a:t>Fundamentals 0f ml</a:t>
            </a:r>
            <a:endParaRPr lang="en-IN" dirty="0"/>
          </a:p>
        </p:txBody>
      </p:sp>
      <p:sp>
        <p:nvSpPr>
          <p:cNvPr id="3" name="Content Placeholder 2">
            <a:extLst>
              <a:ext uri="{FF2B5EF4-FFF2-40B4-BE49-F238E27FC236}">
                <a16:creationId xmlns:a16="http://schemas.microsoft.com/office/drawing/2014/main" id="{CFE54C66-EE84-1259-EDD3-668A76C370C6}"/>
              </a:ext>
            </a:extLst>
          </p:cNvPr>
          <p:cNvSpPr>
            <a:spLocks noGrp="1"/>
          </p:cNvSpPr>
          <p:nvPr>
            <p:ph idx="1"/>
          </p:nvPr>
        </p:nvSpPr>
        <p:spPr/>
        <p:txBody>
          <a:bodyPr/>
          <a:lstStyle/>
          <a:p>
            <a:r>
              <a:rPr lang="en-US" dirty="0"/>
              <a:t>Supervised Learning</a:t>
            </a:r>
          </a:p>
          <a:p>
            <a:r>
              <a:rPr lang="en-US" dirty="0"/>
              <a:t>Unsupervised Learning</a:t>
            </a:r>
          </a:p>
          <a:p>
            <a:r>
              <a:rPr lang="en-US" dirty="0"/>
              <a:t>Reinforcement Learning</a:t>
            </a:r>
          </a:p>
          <a:p>
            <a:r>
              <a:rPr lang="en-US" dirty="0"/>
              <a:t>Basic Terminology</a:t>
            </a:r>
            <a:endParaRPr lang="en-IN" dirty="0"/>
          </a:p>
        </p:txBody>
      </p:sp>
    </p:spTree>
    <p:extLst>
      <p:ext uri="{BB962C8B-B14F-4D97-AF65-F5344CB8AC3E}">
        <p14:creationId xmlns:p14="http://schemas.microsoft.com/office/powerpoint/2010/main" val="3899246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C35D-8BFA-34A4-2234-C360A9F6FBA4}"/>
              </a:ext>
            </a:extLst>
          </p:cNvPr>
          <p:cNvSpPr>
            <a:spLocks noGrp="1"/>
          </p:cNvSpPr>
          <p:nvPr>
            <p:ph type="title"/>
          </p:nvPr>
        </p:nvSpPr>
        <p:spPr/>
        <p:txBody>
          <a:bodyPr/>
          <a:lstStyle/>
          <a:p>
            <a:r>
              <a:rPr lang="en-US" dirty="0"/>
              <a:t>The Specification</a:t>
            </a:r>
            <a:endParaRPr lang="en-IN" dirty="0"/>
          </a:p>
        </p:txBody>
      </p:sp>
      <p:pic>
        <p:nvPicPr>
          <p:cNvPr id="1026" name="Picture 2" descr="Machine Learning Algorithms">
            <a:extLst>
              <a:ext uri="{FF2B5EF4-FFF2-40B4-BE49-F238E27FC236}">
                <a16:creationId xmlns:a16="http://schemas.microsoft.com/office/drawing/2014/main" id="{A1D38C4A-0C48-3145-3989-184079004C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625" y="2064544"/>
            <a:ext cx="523875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15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agonflies carrying object">
            <a:extLst>
              <a:ext uri="{FF2B5EF4-FFF2-40B4-BE49-F238E27FC236}">
                <a16:creationId xmlns:a16="http://schemas.microsoft.com/office/drawing/2014/main" id="{D90F9582-90F6-C948-72B7-2350F7FDDB5C}"/>
              </a:ext>
            </a:extLst>
          </p:cNvPr>
          <p:cNvPicPr>
            <a:picLocks noChangeAspect="1"/>
          </p:cNvPicPr>
          <p:nvPr/>
        </p:nvPicPr>
        <p:blipFill rotWithShape="1">
          <a:blip r:embed="rId2"/>
          <a:srcRect t="13447" b="2284"/>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79C39-4C08-4EA5-EB22-7075BB4E1567}"/>
              </a:ext>
            </a:extLst>
          </p:cNvPr>
          <p:cNvSpPr>
            <a:spLocks noGrp="1"/>
          </p:cNvSpPr>
          <p:nvPr>
            <p:ph type="title"/>
          </p:nvPr>
        </p:nvSpPr>
        <p:spPr>
          <a:xfrm>
            <a:off x="1351804" y="4032905"/>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Example of basics &amp; EDA</a:t>
            </a:r>
          </a:p>
        </p:txBody>
      </p:sp>
    </p:spTree>
    <p:extLst>
      <p:ext uri="{BB962C8B-B14F-4D97-AF65-F5344CB8AC3E}">
        <p14:creationId xmlns:p14="http://schemas.microsoft.com/office/powerpoint/2010/main" val="1288054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6A4B-FBB9-54DE-9AB9-EB2B5B41E3DD}"/>
              </a:ext>
            </a:extLst>
          </p:cNvPr>
          <p:cNvSpPr>
            <a:spLocks noGrp="1"/>
          </p:cNvSpPr>
          <p:nvPr>
            <p:ph type="title"/>
          </p:nvPr>
        </p:nvSpPr>
        <p:spPr/>
        <p:txBody>
          <a:bodyPr/>
          <a:lstStyle/>
          <a:p>
            <a:r>
              <a:rPr lang="en-US" dirty="0"/>
              <a:t>Scikit learn</a:t>
            </a:r>
            <a:endParaRPr lang="en-IN" dirty="0"/>
          </a:p>
        </p:txBody>
      </p:sp>
      <p:sp>
        <p:nvSpPr>
          <p:cNvPr id="3" name="Content Placeholder 2">
            <a:extLst>
              <a:ext uri="{FF2B5EF4-FFF2-40B4-BE49-F238E27FC236}">
                <a16:creationId xmlns:a16="http://schemas.microsoft.com/office/drawing/2014/main" id="{DF1A3689-3F36-CDEC-FDAB-508ECD2E809D}"/>
              </a:ext>
            </a:extLst>
          </p:cNvPr>
          <p:cNvSpPr>
            <a:spLocks noGrp="1"/>
          </p:cNvSpPr>
          <p:nvPr>
            <p:ph idx="1"/>
          </p:nvPr>
        </p:nvSpPr>
        <p:spPr/>
        <p:txBody>
          <a:bodyPr/>
          <a:lstStyle/>
          <a:p>
            <a:r>
              <a:rPr lang="en-US" dirty="0"/>
              <a:t>Introduction</a:t>
            </a:r>
          </a:p>
          <a:p>
            <a:r>
              <a:rPr lang="en-US" dirty="0"/>
              <a:t>Model Tuning Parameters</a:t>
            </a:r>
          </a:p>
          <a:p>
            <a:r>
              <a:rPr lang="en-US" dirty="0"/>
              <a:t>Confusion Matrix</a:t>
            </a:r>
          </a:p>
          <a:p>
            <a:r>
              <a:rPr lang="en-US" dirty="0"/>
              <a:t>F1 Score, Accuracy, Recall, Precision </a:t>
            </a:r>
          </a:p>
          <a:p>
            <a:r>
              <a:rPr lang="en-US" dirty="0"/>
              <a:t>Overfitting &amp; Underfitting	</a:t>
            </a:r>
          </a:p>
          <a:p>
            <a:pPr algn="ctr"/>
            <a:endParaRPr lang="en-US" dirty="0"/>
          </a:p>
          <a:p>
            <a:endParaRPr lang="en-IN" dirty="0"/>
          </a:p>
        </p:txBody>
      </p:sp>
    </p:spTree>
    <p:extLst>
      <p:ext uri="{BB962C8B-B14F-4D97-AF65-F5344CB8AC3E}">
        <p14:creationId xmlns:p14="http://schemas.microsoft.com/office/powerpoint/2010/main" val="22153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0760B44-7BA4-B023-A1DB-1581B389CD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24542" y="2009775"/>
            <a:ext cx="6742916"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72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1B16-1F4E-101F-63C5-298600B23761}"/>
              </a:ext>
            </a:extLst>
          </p:cNvPr>
          <p:cNvSpPr>
            <a:spLocks noGrp="1"/>
          </p:cNvSpPr>
          <p:nvPr>
            <p:ph type="title"/>
          </p:nvPr>
        </p:nvSpPr>
        <p:spPr/>
        <p:txBody>
          <a:bodyPr/>
          <a:lstStyle/>
          <a:p>
            <a:r>
              <a:rPr lang="en-US" dirty="0"/>
              <a:t>Confusion matrix</a:t>
            </a:r>
            <a:endParaRPr lang="en-IN" dirty="0"/>
          </a:p>
        </p:txBody>
      </p:sp>
      <p:pic>
        <p:nvPicPr>
          <p:cNvPr id="2050" name="Picture 2">
            <a:extLst>
              <a:ext uri="{FF2B5EF4-FFF2-40B4-BE49-F238E27FC236}">
                <a16:creationId xmlns:a16="http://schemas.microsoft.com/office/drawing/2014/main" id="{85D59C91-1F31-17D3-53D9-A12E2093A8D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9901" y="2003149"/>
            <a:ext cx="5492197"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19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80B-6777-3A15-12C1-0D70E4359C17}"/>
              </a:ext>
            </a:extLst>
          </p:cNvPr>
          <p:cNvSpPr>
            <a:spLocks noGrp="1"/>
          </p:cNvSpPr>
          <p:nvPr>
            <p:ph type="title"/>
          </p:nvPr>
        </p:nvSpPr>
        <p:spPr/>
        <p:txBody>
          <a:bodyPr/>
          <a:lstStyle/>
          <a:p>
            <a:r>
              <a:rPr lang="en-US" dirty="0"/>
              <a:t>Accuracy</a:t>
            </a:r>
            <a:endParaRPr lang="en-IN" dirty="0"/>
          </a:p>
        </p:txBody>
      </p:sp>
      <p:pic>
        <p:nvPicPr>
          <p:cNvPr id="5" name="Content Placeholder 4">
            <a:extLst>
              <a:ext uri="{FF2B5EF4-FFF2-40B4-BE49-F238E27FC236}">
                <a16:creationId xmlns:a16="http://schemas.microsoft.com/office/drawing/2014/main" id="{007DE80E-75DA-E810-A3A7-43F811D22BA1}"/>
              </a:ext>
            </a:extLst>
          </p:cNvPr>
          <p:cNvPicPr>
            <a:picLocks noGrp="1" noChangeAspect="1"/>
          </p:cNvPicPr>
          <p:nvPr>
            <p:ph idx="1"/>
          </p:nvPr>
        </p:nvPicPr>
        <p:blipFill>
          <a:blip r:embed="rId2"/>
          <a:stretch>
            <a:fillRect/>
          </a:stretch>
        </p:blipFill>
        <p:spPr>
          <a:xfrm>
            <a:off x="1143000" y="3002330"/>
            <a:ext cx="9906000" cy="2039203"/>
          </a:xfrm>
        </p:spPr>
      </p:pic>
    </p:spTree>
    <p:extLst>
      <p:ext uri="{BB962C8B-B14F-4D97-AF65-F5344CB8AC3E}">
        <p14:creationId xmlns:p14="http://schemas.microsoft.com/office/powerpoint/2010/main" val="2467323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5594-4C9A-CD51-2E79-959571307B8E}"/>
              </a:ext>
            </a:extLst>
          </p:cNvPr>
          <p:cNvSpPr>
            <a:spLocks noGrp="1"/>
          </p:cNvSpPr>
          <p:nvPr>
            <p:ph type="title"/>
          </p:nvPr>
        </p:nvSpPr>
        <p:spPr/>
        <p:txBody>
          <a:bodyPr/>
          <a:lstStyle/>
          <a:p>
            <a:r>
              <a:rPr lang="en-US" dirty="0"/>
              <a:t>Precision </a:t>
            </a:r>
            <a:endParaRPr lang="en-IN" dirty="0"/>
          </a:p>
        </p:txBody>
      </p:sp>
      <p:pic>
        <p:nvPicPr>
          <p:cNvPr id="5" name="Content Placeholder 4">
            <a:extLst>
              <a:ext uri="{FF2B5EF4-FFF2-40B4-BE49-F238E27FC236}">
                <a16:creationId xmlns:a16="http://schemas.microsoft.com/office/drawing/2014/main" id="{3093DFFE-C2CA-64D9-769A-1C7C979C8462}"/>
              </a:ext>
            </a:extLst>
          </p:cNvPr>
          <p:cNvPicPr>
            <a:picLocks noGrp="1" noChangeAspect="1"/>
          </p:cNvPicPr>
          <p:nvPr>
            <p:ph idx="1"/>
          </p:nvPr>
        </p:nvPicPr>
        <p:blipFill>
          <a:blip r:embed="rId2"/>
          <a:stretch>
            <a:fillRect/>
          </a:stretch>
        </p:blipFill>
        <p:spPr>
          <a:xfrm>
            <a:off x="1143000" y="2994032"/>
            <a:ext cx="9906000" cy="2055798"/>
          </a:xfrm>
        </p:spPr>
      </p:pic>
    </p:spTree>
    <p:extLst>
      <p:ext uri="{BB962C8B-B14F-4D97-AF65-F5344CB8AC3E}">
        <p14:creationId xmlns:p14="http://schemas.microsoft.com/office/powerpoint/2010/main" val="346526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6F3-F9A1-0C3E-CF95-68F9C0EEDC0F}"/>
              </a:ext>
            </a:extLst>
          </p:cNvPr>
          <p:cNvSpPr>
            <a:spLocks noGrp="1"/>
          </p:cNvSpPr>
          <p:nvPr>
            <p:ph type="title"/>
          </p:nvPr>
        </p:nvSpPr>
        <p:spPr/>
        <p:txBody>
          <a:bodyPr/>
          <a:lstStyle/>
          <a:p>
            <a:r>
              <a:rPr lang="en-US" dirty="0"/>
              <a:t>recall</a:t>
            </a:r>
            <a:endParaRPr lang="en-IN" dirty="0"/>
          </a:p>
        </p:txBody>
      </p:sp>
      <p:pic>
        <p:nvPicPr>
          <p:cNvPr id="5" name="Content Placeholder 4">
            <a:extLst>
              <a:ext uri="{FF2B5EF4-FFF2-40B4-BE49-F238E27FC236}">
                <a16:creationId xmlns:a16="http://schemas.microsoft.com/office/drawing/2014/main" id="{19DEC860-1C39-5072-6CE9-3537D426C189}"/>
              </a:ext>
            </a:extLst>
          </p:cNvPr>
          <p:cNvPicPr>
            <a:picLocks noGrp="1" noChangeAspect="1"/>
          </p:cNvPicPr>
          <p:nvPr>
            <p:ph idx="1"/>
          </p:nvPr>
        </p:nvPicPr>
        <p:blipFill>
          <a:blip r:embed="rId2"/>
          <a:stretch>
            <a:fillRect/>
          </a:stretch>
        </p:blipFill>
        <p:spPr>
          <a:xfrm>
            <a:off x="1143000" y="2883184"/>
            <a:ext cx="9906000" cy="2277495"/>
          </a:xfrm>
        </p:spPr>
      </p:pic>
    </p:spTree>
    <p:extLst>
      <p:ext uri="{BB962C8B-B14F-4D97-AF65-F5344CB8AC3E}">
        <p14:creationId xmlns:p14="http://schemas.microsoft.com/office/powerpoint/2010/main" val="189624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2382BBEC-6CC5-FFF6-C5D6-033262EC743C}"/>
              </a:ext>
            </a:extLst>
          </p:cNvPr>
          <p:cNvSpPr>
            <a:spLocks noGrp="1"/>
          </p:cNvSpPr>
          <p:nvPr>
            <p:ph type="ctrTitle"/>
          </p:nvPr>
        </p:nvSpPr>
        <p:spPr>
          <a:xfrm>
            <a:off x="871870" y="749595"/>
            <a:ext cx="5645888" cy="3902149"/>
          </a:xfrm>
        </p:spPr>
        <p:txBody>
          <a:bodyPr anchor="t">
            <a:normAutofit/>
          </a:bodyPr>
          <a:lstStyle/>
          <a:p>
            <a:pPr algn="l"/>
            <a:r>
              <a:rPr lang="en-US" sz="5100"/>
              <a:t>Artificial Intelligence</a:t>
            </a:r>
            <a:endParaRPr lang="en-IN" sz="5100"/>
          </a:p>
        </p:txBody>
      </p:sp>
      <p:sp>
        <p:nvSpPr>
          <p:cNvPr id="3" name="Subtitle 2">
            <a:extLst>
              <a:ext uri="{FF2B5EF4-FFF2-40B4-BE49-F238E27FC236}">
                <a16:creationId xmlns:a16="http://schemas.microsoft.com/office/drawing/2014/main" id="{EB8886D8-7342-3533-ABC6-FA6A275DFF11}"/>
              </a:ext>
            </a:extLst>
          </p:cNvPr>
          <p:cNvSpPr>
            <a:spLocks noGrp="1"/>
          </p:cNvSpPr>
          <p:nvPr>
            <p:ph type="subTitle" idx="1"/>
          </p:nvPr>
        </p:nvSpPr>
        <p:spPr>
          <a:xfrm>
            <a:off x="871870" y="4651745"/>
            <a:ext cx="4890977" cy="999460"/>
          </a:xfrm>
        </p:spPr>
        <p:txBody>
          <a:bodyPr anchor="b">
            <a:normAutofit/>
          </a:bodyPr>
          <a:lstStyle/>
          <a:p>
            <a:pPr algn="l"/>
            <a:r>
              <a:rPr lang="en-US"/>
              <a:t>By Rushikesh S. Tanksale</a:t>
            </a:r>
            <a:endParaRPr lang="en-IN"/>
          </a:p>
        </p:txBody>
      </p:sp>
      <p:pic>
        <p:nvPicPr>
          <p:cNvPr id="4" name="Picture 3" descr="Angle view of circuit shaped like a brain">
            <a:extLst>
              <a:ext uri="{FF2B5EF4-FFF2-40B4-BE49-F238E27FC236}">
                <a16:creationId xmlns:a16="http://schemas.microsoft.com/office/drawing/2014/main" id="{DBA3D9D7-5118-C6A1-92B6-30B28317EC2A}"/>
              </a:ext>
            </a:extLst>
          </p:cNvPr>
          <p:cNvPicPr>
            <a:picLocks noChangeAspect="1"/>
          </p:cNvPicPr>
          <p:nvPr/>
        </p:nvPicPr>
        <p:blipFill rotWithShape="1">
          <a:blip r:embed="rId3"/>
          <a:srcRect l="18050" r="17903"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12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653C-2EDE-DAC5-DBC6-8B9CEF30EE48}"/>
              </a:ext>
            </a:extLst>
          </p:cNvPr>
          <p:cNvSpPr>
            <a:spLocks noGrp="1"/>
          </p:cNvSpPr>
          <p:nvPr>
            <p:ph type="title"/>
          </p:nvPr>
        </p:nvSpPr>
        <p:spPr/>
        <p:txBody>
          <a:bodyPr/>
          <a:lstStyle/>
          <a:p>
            <a:r>
              <a:rPr lang="en-US" dirty="0"/>
              <a:t>clustering</a:t>
            </a:r>
            <a:endParaRPr lang="en-IN" dirty="0"/>
          </a:p>
        </p:txBody>
      </p:sp>
      <p:sp>
        <p:nvSpPr>
          <p:cNvPr id="3" name="Content Placeholder 2">
            <a:extLst>
              <a:ext uri="{FF2B5EF4-FFF2-40B4-BE49-F238E27FC236}">
                <a16:creationId xmlns:a16="http://schemas.microsoft.com/office/drawing/2014/main" id="{E0561183-DB45-A751-F108-DACCAC4F3EA0}"/>
              </a:ext>
            </a:extLst>
          </p:cNvPr>
          <p:cNvSpPr>
            <a:spLocks noGrp="1"/>
          </p:cNvSpPr>
          <p:nvPr>
            <p:ph idx="1"/>
          </p:nvPr>
        </p:nvSpPr>
        <p:spPr/>
        <p:txBody>
          <a:bodyPr/>
          <a:lstStyle/>
          <a:p>
            <a:r>
              <a:rPr lang="en-US" dirty="0"/>
              <a:t>Introduction</a:t>
            </a:r>
          </a:p>
          <a:p>
            <a:r>
              <a:rPr lang="en-US" dirty="0"/>
              <a:t>K Nearest Neighbor</a:t>
            </a:r>
          </a:p>
          <a:p>
            <a:r>
              <a:rPr lang="en-US" dirty="0"/>
              <a:t>Support Vector Machine</a:t>
            </a:r>
          </a:p>
          <a:p>
            <a:endParaRPr lang="en-IN" dirty="0"/>
          </a:p>
        </p:txBody>
      </p:sp>
    </p:spTree>
    <p:extLst>
      <p:ext uri="{BB962C8B-B14F-4D97-AF65-F5344CB8AC3E}">
        <p14:creationId xmlns:p14="http://schemas.microsoft.com/office/powerpoint/2010/main" val="158161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B1F8-84F0-3C76-79EE-BFDA1E3805CE}"/>
              </a:ext>
            </a:extLst>
          </p:cNvPr>
          <p:cNvSpPr>
            <a:spLocks noGrp="1"/>
          </p:cNvSpPr>
          <p:nvPr>
            <p:ph type="title"/>
          </p:nvPr>
        </p:nvSpPr>
        <p:spPr/>
        <p:txBody>
          <a:bodyPr/>
          <a:lstStyle/>
          <a:p>
            <a:r>
              <a:rPr lang="en-US" dirty="0"/>
              <a:t>Supervised learning algorithm: Linear regression</a:t>
            </a:r>
            <a:endParaRPr lang="en-IN" dirty="0"/>
          </a:p>
        </p:txBody>
      </p:sp>
      <p:pic>
        <p:nvPicPr>
          <p:cNvPr id="4098" name="Picture 2" descr="Linear Regression in Machine Learning">
            <a:extLst>
              <a:ext uri="{FF2B5EF4-FFF2-40B4-BE49-F238E27FC236}">
                <a16:creationId xmlns:a16="http://schemas.microsoft.com/office/drawing/2014/main" id="{CEFA93FC-FAF6-A642-C7E2-3F95E1D88A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91000" y="211693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2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93C6-CB48-413A-377D-B1562A20BEF4}"/>
              </a:ext>
            </a:extLst>
          </p:cNvPr>
          <p:cNvSpPr>
            <a:spLocks noGrp="1"/>
          </p:cNvSpPr>
          <p:nvPr>
            <p:ph type="title"/>
          </p:nvPr>
        </p:nvSpPr>
        <p:spPr/>
        <p:txBody>
          <a:bodyPr/>
          <a:lstStyle/>
          <a:p>
            <a:r>
              <a:rPr lang="en-US" dirty="0"/>
              <a:t>Linear regression</a:t>
            </a:r>
            <a:endParaRPr lang="en-IN" dirty="0"/>
          </a:p>
        </p:txBody>
      </p:sp>
      <p:sp>
        <p:nvSpPr>
          <p:cNvPr id="3" name="Content Placeholder 2">
            <a:extLst>
              <a:ext uri="{FF2B5EF4-FFF2-40B4-BE49-F238E27FC236}">
                <a16:creationId xmlns:a16="http://schemas.microsoft.com/office/drawing/2014/main" id="{2A498DE3-4832-A9AB-0B81-DE16585E12D3}"/>
              </a:ext>
            </a:extLst>
          </p:cNvPr>
          <p:cNvSpPr>
            <a:spLocks noGrp="1"/>
          </p:cNvSpPr>
          <p:nvPr>
            <p:ph idx="1"/>
          </p:nvPr>
        </p:nvSpPr>
        <p:spPr/>
        <p:txBody>
          <a:bodyPr/>
          <a:lstStyle/>
          <a:p>
            <a:r>
              <a:rPr lang="en-IN" dirty="0"/>
              <a:t>y= a0+a1x+ </a:t>
            </a:r>
            <a:r>
              <a:rPr lang="el-GR" dirty="0"/>
              <a:t>ε</a:t>
            </a:r>
            <a:endParaRPr lang="en-US" dirty="0"/>
          </a:p>
          <a:p>
            <a:r>
              <a:rPr lang="en-US" dirty="0"/>
              <a:t>Y= Dependent Variable (Target Variable)</a:t>
            </a:r>
          </a:p>
          <a:p>
            <a:r>
              <a:rPr lang="en-US" dirty="0"/>
              <a:t>X= Independent Variable (predictor Variable)</a:t>
            </a:r>
          </a:p>
          <a:p>
            <a:r>
              <a:rPr lang="en-US" dirty="0"/>
              <a:t>a0= intercept of the line (Gives an additional degree of freedom)</a:t>
            </a:r>
          </a:p>
          <a:p>
            <a:r>
              <a:rPr lang="en-US" dirty="0"/>
              <a:t>a1 = Linear regression coefficient (scale factor to each input value).</a:t>
            </a:r>
          </a:p>
          <a:p>
            <a:r>
              <a:rPr lang="en-US" dirty="0"/>
              <a:t>ε = random error</a:t>
            </a:r>
            <a:endParaRPr lang="en-IN" dirty="0"/>
          </a:p>
        </p:txBody>
      </p:sp>
    </p:spTree>
    <p:extLst>
      <p:ext uri="{BB962C8B-B14F-4D97-AF65-F5344CB8AC3E}">
        <p14:creationId xmlns:p14="http://schemas.microsoft.com/office/powerpoint/2010/main" val="3137440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0264-7801-CCCE-ADD1-1506C1214CEB}"/>
              </a:ext>
            </a:extLst>
          </p:cNvPr>
          <p:cNvSpPr>
            <a:spLocks noGrp="1"/>
          </p:cNvSpPr>
          <p:nvPr>
            <p:ph type="title"/>
          </p:nvPr>
        </p:nvSpPr>
        <p:spPr/>
        <p:txBody>
          <a:bodyPr/>
          <a:lstStyle/>
          <a:p>
            <a:r>
              <a:rPr lang="en-US" dirty="0"/>
              <a:t>Linear regression</a:t>
            </a:r>
            <a:endParaRPr lang="en-IN" dirty="0"/>
          </a:p>
        </p:txBody>
      </p:sp>
      <p:sp>
        <p:nvSpPr>
          <p:cNvPr id="3" name="Content Placeholder 2">
            <a:extLst>
              <a:ext uri="{FF2B5EF4-FFF2-40B4-BE49-F238E27FC236}">
                <a16:creationId xmlns:a16="http://schemas.microsoft.com/office/drawing/2014/main" id="{3535DF6B-25DC-BF95-C068-827A678D22CE}"/>
              </a:ext>
            </a:extLst>
          </p:cNvPr>
          <p:cNvSpPr>
            <a:spLocks noGrp="1"/>
          </p:cNvSpPr>
          <p:nvPr>
            <p:ph idx="1"/>
          </p:nvPr>
        </p:nvSpPr>
        <p:spPr/>
        <p:txBody>
          <a:bodyPr>
            <a:normAutofit/>
          </a:bodyPr>
          <a:lstStyle/>
          <a:p>
            <a:r>
              <a:rPr lang="en-US" dirty="0"/>
              <a:t>Simple Linear Regression</a:t>
            </a:r>
          </a:p>
          <a:p>
            <a:r>
              <a:rPr lang="en-US" dirty="0"/>
              <a:t>Multiple Linear regression</a:t>
            </a:r>
          </a:p>
          <a:p>
            <a:r>
              <a:rPr lang="en-US" dirty="0"/>
              <a:t>Assumptions</a:t>
            </a:r>
          </a:p>
          <a:p>
            <a:r>
              <a:rPr lang="en-US" dirty="0"/>
              <a:t>Relationship</a:t>
            </a:r>
          </a:p>
          <a:p>
            <a:endParaRPr lang="en-US" dirty="0"/>
          </a:p>
          <a:p>
            <a:endParaRPr lang="en-US" dirty="0"/>
          </a:p>
        </p:txBody>
      </p:sp>
      <p:pic>
        <p:nvPicPr>
          <p:cNvPr id="6146" name="Picture 2" descr="Linear Regression in Machine Learning">
            <a:extLst>
              <a:ext uri="{FF2B5EF4-FFF2-40B4-BE49-F238E27FC236}">
                <a16:creationId xmlns:a16="http://schemas.microsoft.com/office/drawing/2014/main" id="{93DFD933-C6A6-E314-9332-A16F9F664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65" y="4167699"/>
            <a:ext cx="2696650" cy="18662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inear Regression in Machine Learning">
            <a:extLst>
              <a:ext uri="{FF2B5EF4-FFF2-40B4-BE49-F238E27FC236}">
                <a16:creationId xmlns:a16="http://schemas.microsoft.com/office/drawing/2014/main" id="{FA398A23-13E0-74A8-88C5-8A4A499A8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980" y="4070987"/>
            <a:ext cx="2980628" cy="219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209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7FFB-3BD8-5C11-3E20-DBC1962716E9}"/>
              </a:ext>
            </a:extLst>
          </p:cNvPr>
          <p:cNvSpPr>
            <a:spLocks noGrp="1"/>
          </p:cNvSpPr>
          <p:nvPr>
            <p:ph type="title"/>
          </p:nvPr>
        </p:nvSpPr>
        <p:spPr/>
        <p:txBody>
          <a:bodyPr/>
          <a:lstStyle/>
          <a:p>
            <a:r>
              <a:rPr lang="en-US" dirty="0"/>
              <a:t>Model performance</a:t>
            </a:r>
            <a:endParaRPr lang="en-IN" dirty="0"/>
          </a:p>
        </p:txBody>
      </p:sp>
      <p:sp>
        <p:nvSpPr>
          <p:cNvPr id="3" name="Content Placeholder 2">
            <a:extLst>
              <a:ext uri="{FF2B5EF4-FFF2-40B4-BE49-F238E27FC236}">
                <a16:creationId xmlns:a16="http://schemas.microsoft.com/office/drawing/2014/main" id="{0BC63B94-A24C-DF18-34B5-723D210CA65C}"/>
              </a:ext>
            </a:extLst>
          </p:cNvPr>
          <p:cNvSpPr>
            <a:spLocks noGrp="1"/>
          </p:cNvSpPr>
          <p:nvPr>
            <p:ph idx="1"/>
          </p:nvPr>
        </p:nvSpPr>
        <p:spPr/>
        <p:txBody>
          <a:bodyPr/>
          <a:lstStyle/>
          <a:p>
            <a:r>
              <a:rPr lang="en-US" dirty="0"/>
              <a:t>R-Squared</a:t>
            </a:r>
          </a:p>
          <a:p>
            <a:r>
              <a:rPr lang="en-US" dirty="0"/>
              <a:t>MAE </a:t>
            </a:r>
          </a:p>
          <a:p>
            <a:endParaRPr lang="en-IN" dirty="0"/>
          </a:p>
          <a:p>
            <a:r>
              <a:rPr lang="en-IN" dirty="0"/>
              <a:t>MSE </a:t>
            </a:r>
          </a:p>
          <a:p>
            <a:endParaRPr lang="en-IN" dirty="0"/>
          </a:p>
          <a:p>
            <a:r>
              <a:rPr lang="en-IN" dirty="0"/>
              <a:t>RMSE</a:t>
            </a:r>
          </a:p>
          <a:p>
            <a:endParaRPr lang="en-IN" dirty="0"/>
          </a:p>
          <a:p>
            <a:r>
              <a:rPr lang="en-IN" dirty="0"/>
              <a:t>Adjusted R: </a:t>
            </a:r>
          </a:p>
          <a:p>
            <a:endParaRPr lang="en-IN" dirty="0"/>
          </a:p>
        </p:txBody>
      </p:sp>
      <p:pic>
        <p:nvPicPr>
          <p:cNvPr id="7170" name="Picture 2" descr="Linear Regression in Machine Learning">
            <a:extLst>
              <a:ext uri="{FF2B5EF4-FFF2-40B4-BE49-F238E27FC236}">
                <a16:creationId xmlns:a16="http://schemas.microsoft.com/office/drawing/2014/main" id="{7AC02745-B385-3383-C473-7A938D58B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2009554"/>
            <a:ext cx="21717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1DA922E-1E2C-C357-8E7E-26DE3ADD3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45" t="11661" r="7918" b="17524"/>
          <a:stretch/>
        </p:blipFill>
        <p:spPr bwMode="auto">
          <a:xfrm>
            <a:off x="3147392" y="2533429"/>
            <a:ext cx="2171700" cy="75187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E8CA8FA-BD44-9CD6-D9C2-915567452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092" y="2662518"/>
            <a:ext cx="2171700" cy="76648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8EEF460-C27A-E917-F254-AB2F333DE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7392" y="3308913"/>
            <a:ext cx="1998870" cy="78902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EEAB2D5-8055-F700-30B7-237BDADC1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089" y="4191938"/>
            <a:ext cx="2746305" cy="90466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5B92F8DF-0AD1-2E7A-B79F-7BA5C6CAAA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7392" y="5271036"/>
            <a:ext cx="1998870" cy="79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97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4272204" y="1795594"/>
            <a:ext cx="7617204"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1874421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8081562" y="1795594"/>
            <a:ext cx="3807846"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D4F29CDB-0809-4ED3-8958-37BFB8A148EC}"/>
              </a:ext>
            </a:extLst>
          </p:cNvPr>
          <p:cNvSpPr/>
          <p:nvPr/>
        </p:nvSpPr>
        <p:spPr>
          <a:xfrm>
            <a:off x="557399" y="1927790"/>
            <a:ext cx="3807846"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783257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648928" y="1927790"/>
            <a:ext cx="7617204"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419613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picture of an electromagnetic radiation">
            <a:extLst>
              <a:ext uri="{FF2B5EF4-FFF2-40B4-BE49-F238E27FC236}">
                <a16:creationId xmlns:a16="http://schemas.microsoft.com/office/drawing/2014/main" id="{35D7EBA1-69A7-D5C5-5553-9B2CA7C676F7}"/>
              </a:ext>
            </a:extLst>
          </p:cNvPr>
          <p:cNvPicPr>
            <a:picLocks noChangeAspect="1"/>
          </p:cNvPicPr>
          <p:nvPr/>
        </p:nvPicPr>
        <p:blipFill rotWithShape="1">
          <a:blip r:embed="rId2"/>
          <a:srcRect t="9846" b="6385"/>
          <a:stretch/>
        </p:blipFill>
        <p:spPr>
          <a:xfrm>
            <a:off x="-33559" y="-3643"/>
            <a:ext cx="12225558" cy="6861643"/>
          </a:xfrm>
          <a:prstGeom prst="rect">
            <a:avLst/>
          </a:prstGeom>
        </p:spPr>
      </p:pic>
      <p:sp>
        <p:nvSpPr>
          <p:cNvPr id="10"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FED053-6FB3-9B15-2222-BC9384339B02}"/>
              </a:ext>
            </a:extLst>
          </p:cNvPr>
          <p:cNvSpPr>
            <a:spLocks noGrp="1"/>
          </p:cNvSpPr>
          <p:nvPr>
            <p:ph type="ctrTitle"/>
          </p:nvPr>
        </p:nvSpPr>
        <p:spPr>
          <a:xfrm>
            <a:off x="533399" y="1040003"/>
            <a:ext cx="3281149" cy="3150159"/>
          </a:xfrm>
        </p:spPr>
        <p:txBody>
          <a:bodyPr anchor="t">
            <a:normAutofit/>
          </a:bodyPr>
          <a:lstStyle/>
          <a:p>
            <a:pPr algn="l"/>
            <a:r>
              <a:rPr lang="en-US" sz="3700"/>
              <a:t>Example of linear regression</a:t>
            </a:r>
            <a:endParaRPr lang="en-IN" sz="3700"/>
          </a:p>
        </p:txBody>
      </p:sp>
      <p:cxnSp>
        <p:nvCxnSpPr>
          <p:cNvPr id="12" name="Straight Connector 11">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5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Complex maths formulae on a blackboard">
            <a:extLst>
              <a:ext uri="{FF2B5EF4-FFF2-40B4-BE49-F238E27FC236}">
                <a16:creationId xmlns:a16="http://schemas.microsoft.com/office/drawing/2014/main" id="{CBCB282E-3956-F3F7-CCE8-774E8D64CEFC}"/>
              </a:ext>
            </a:extLst>
          </p:cNvPr>
          <p:cNvPicPr>
            <a:picLocks noChangeAspect="1"/>
          </p:cNvPicPr>
          <p:nvPr/>
        </p:nvPicPr>
        <p:blipFill rotWithShape="1">
          <a:blip r:embed="rId2"/>
          <a:srcRect t="16941" b="6175"/>
          <a:stretch/>
        </p:blipFill>
        <p:spPr>
          <a:xfrm>
            <a:off x="-33559" y="-3643"/>
            <a:ext cx="12225558" cy="6861643"/>
          </a:xfrm>
          <a:prstGeom prst="rect">
            <a:avLst/>
          </a:prstGeom>
        </p:spPr>
      </p:pic>
      <p:sp>
        <p:nvSpPr>
          <p:cNvPr id="3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85544E-5BF7-0ED6-AEBB-F018695AD50D}"/>
              </a:ext>
            </a:extLst>
          </p:cNvPr>
          <p:cNvSpPr>
            <a:spLocks noGrp="1"/>
          </p:cNvSpPr>
          <p:nvPr>
            <p:ph type="ctrTitle"/>
          </p:nvPr>
        </p:nvSpPr>
        <p:spPr>
          <a:xfrm>
            <a:off x="533399" y="1040003"/>
            <a:ext cx="3281149" cy="3150159"/>
          </a:xfrm>
        </p:spPr>
        <p:txBody>
          <a:bodyPr anchor="t">
            <a:normAutofit/>
          </a:bodyPr>
          <a:lstStyle/>
          <a:p>
            <a:pPr algn="l"/>
            <a:r>
              <a:rPr lang="en-US" sz="3700" b="1"/>
              <a:t>Supervised learning algorithm: Clustering</a:t>
            </a:r>
            <a:endParaRPr lang="en-IN" sz="3700" b="1"/>
          </a:p>
        </p:txBody>
      </p:sp>
      <p:cxnSp>
        <p:nvCxnSpPr>
          <p:cNvPr id="33" name="Straight Connector 3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84E4-AD14-16F6-5F92-6AB84B953CA8}"/>
              </a:ext>
            </a:extLst>
          </p:cNvPr>
          <p:cNvSpPr>
            <a:spLocks noGrp="1"/>
          </p:cNvSpPr>
          <p:nvPr>
            <p:ph type="title"/>
          </p:nvPr>
        </p:nvSpPr>
        <p:spPr/>
        <p:txBody>
          <a:bodyPr/>
          <a:lstStyle/>
          <a:p>
            <a:r>
              <a:rPr lang="en-US" dirty="0"/>
              <a:t>Contents - I</a:t>
            </a:r>
            <a:endParaRPr lang="en-IN" dirty="0"/>
          </a:p>
        </p:txBody>
      </p:sp>
      <p:graphicFrame>
        <p:nvGraphicFramePr>
          <p:cNvPr id="5" name="Content Placeholder 2">
            <a:extLst>
              <a:ext uri="{FF2B5EF4-FFF2-40B4-BE49-F238E27FC236}">
                <a16:creationId xmlns:a16="http://schemas.microsoft.com/office/drawing/2014/main" id="{1D36E725-9509-D701-1BBE-5801C76BBA00}"/>
              </a:ext>
            </a:extLst>
          </p:cNvPr>
          <p:cNvGraphicFramePr>
            <a:graphicFrameLocks noGrp="1"/>
          </p:cNvGraphicFramePr>
          <p:nvPr>
            <p:ph idx="1"/>
          </p:nvPr>
        </p:nvGraphicFramePr>
        <p:xfrm>
          <a:off x="1143000" y="2009553"/>
          <a:ext cx="9906000" cy="4547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52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6389-8F54-146C-FCFD-D796FB885D93}"/>
              </a:ext>
            </a:extLst>
          </p:cNvPr>
          <p:cNvSpPr>
            <a:spLocks noGrp="1"/>
          </p:cNvSpPr>
          <p:nvPr>
            <p:ph type="title"/>
          </p:nvPr>
        </p:nvSpPr>
        <p:spPr/>
        <p:txBody>
          <a:bodyPr/>
          <a:lstStyle/>
          <a:p>
            <a:r>
              <a:rPr lang="en-US" dirty="0"/>
              <a:t>clustering</a:t>
            </a:r>
            <a:endParaRPr lang="en-IN" dirty="0"/>
          </a:p>
        </p:txBody>
      </p:sp>
      <p:sp>
        <p:nvSpPr>
          <p:cNvPr id="3" name="Content Placeholder 2">
            <a:extLst>
              <a:ext uri="{FF2B5EF4-FFF2-40B4-BE49-F238E27FC236}">
                <a16:creationId xmlns:a16="http://schemas.microsoft.com/office/drawing/2014/main" id="{1F8910CE-0A17-C7A0-1DC6-603E8688FED4}"/>
              </a:ext>
            </a:extLst>
          </p:cNvPr>
          <p:cNvSpPr>
            <a:spLocks noGrp="1"/>
          </p:cNvSpPr>
          <p:nvPr>
            <p:ph idx="1"/>
          </p:nvPr>
        </p:nvSpPr>
        <p:spPr/>
        <p:txBody>
          <a:bodyPr/>
          <a:lstStyle/>
          <a:p>
            <a:r>
              <a:rPr lang="en-US" dirty="0"/>
              <a:t>K-Nearest Neighbor</a:t>
            </a:r>
          </a:p>
          <a:p>
            <a:r>
              <a:rPr lang="en-US" dirty="0"/>
              <a:t>Support Vector Machine</a:t>
            </a:r>
          </a:p>
          <a:p>
            <a:r>
              <a:rPr lang="en-US" dirty="0"/>
              <a:t>Logistics Regression</a:t>
            </a:r>
          </a:p>
          <a:p>
            <a:r>
              <a:rPr lang="en-US" dirty="0"/>
              <a:t>Navie Bayes</a:t>
            </a:r>
            <a:endParaRPr lang="en-IN" dirty="0"/>
          </a:p>
        </p:txBody>
      </p:sp>
    </p:spTree>
    <p:extLst>
      <p:ext uri="{BB962C8B-B14F-4D97-AF65-F5344CB8AC3E}">
        <p14:creationId xmlns:p14="http://schemas.microsoft.com/office/powerpoint/2010/main" val="2943650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23578-FFD9-A216-8EFB-647FF7C654F5}"/>
              </a:ext>
            </a:extLst>
          </p:cNvPr>
          <p:cNvSpPr>
            <a:spLocks noGrp="1"/>
          </p:cNvSpPr>
          <p:nvPr>
            <p:ph type="title"/>
          </p:nvPr>
        </p:nvSpPr>
        <p:spPr>
          <a:xfrm>
            <a:off x="1142999" y="625148"/>
            <a:ext cx="5327074" cy="1500594"/>
          </a:xfrm>
        </p:spPr>
        <p:txBody>
          <a:bodyPr>
            <a:normAutofit/>
          </a:bodyPr>
          <a:lstStyle/>
          <a:p>
            <a:r>
              <a:rPr lang="en-US" dirty="0"/>
              <a:t>KNN</a:t>
            </a:r>
            <a:endParaRPr lang="en-IN" dirty="0"/>
          </a:p>
        </p:txBody>
      </p:sp>
      <p:sp>
        <p:nvSpPr>
          <p:cNvPr id="3" name="Content Placeholder 2">
            <a:extLst>
              <a:ext uri="{FF2B5EF4-FFF2-40B4-BE49-F238E27FC236}">
                <a16:creationId xmlns:a16="http://schemas.microsoft.com/office/drawing/2014/main" id="{D764343F-9129-8AD4-B885-C2797D16A167}"/>
              </a:ext>
            </a:extLst>
          </p:cNvPr>
          <p:cNvSpPr>
            <a:spLocks noGrp="1"/>
          </p:cNvSpPr>
          <p:nvPr>
            <p:ph idx="1"/>
          </p:nvPr>
        </p:nvSpPr>
        <p:spPr>
          <a:xfrm>
            <a:off x="1142999" y="2205038"/>
            <a:ext cx="5198066" cy="4119562"/>
          </a:xfrm>
        </p:spPr>
        <p:txBody>
          <a:bodyPr>
            <a:normAutofit/>
          </a:bodyPr>
          <a:lstStyle/>
          <a:p>
            <a:r>
              <a:rPr lang="en-US" dirty="0"/>
              <a:t>Introduction</a:t>
            </a:r>
          </a:p>
          <a:p>
            <a:r>
              <a:rPr lang="en-IN" dirty="0"/>
              <a:t>Why We Need KNN?</a:t>
            </a:r>
          </a:p>
          <a:p>
            <a:r>
              <a:rPr lang="en-IN" dirty="0"/>
              <a:t>How Does it Work?</a:t>
            </a:r>
          </a:p>
          <a:p>
            <a:r>
              <a:rPr lang="en-IN" dirty="0"/>
              <a:t>How to select value of K?</a:t>
            </a:r>
          </a:p>
          <a:p>
            <a:r>
              <a:rPr lang="en-IN" dirty="0"/>
              <a:t>Advantages &amp; Disadvantages</a:t>
            </a:r>
          </a:p>
          <a:p>
            <a:endParaRPr lang="en-IN" dirty="0"/>
          </a:p>
          <a:p>
            <a:endParaRPr lang="en-IN" dirty="0"/>
          </a:p>
        </p:txBody>
      </p:sp>
      <p:sp>
        <p:nvSpPr>
          <p:cNvPr id="8210"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12" name="Straight Connector 8211">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descr="K-Nearest Neighbor(KNN) Algorithm for Machine Learning">
            <a:extLst>
              <a:ext uri="{FF2B5EF4-FFF2-40B4-BE49-F238E27FC236}">
                <a16:creationId xmlns:a16="http://schemas.microsoft.com/office/drawing/2014/main" id="{4BC812B4-98C4-0C63-AADC-CBAFA65338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6261" y="639387"/>
            <a:ext cx="4582339" cy="25202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K-Nearest Neighbor(KNN) Algorithm for Machine Learning">
            <a:extLst>
              <a:ext uri="{FF2B5EF4-FFF2-40B4-BE49-F238E27FC236}">
                <a16:creationId xmlns:a16="http://schemas.microsoft.com/office/drawing/2014/main" id="{D8D6B21F-CC7F-2B86-701F-A0BCD5EF4C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76261" y="3822705"/>
            <a:ext cx="4582339" cy="22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55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311A-0E73-2DFF-D2D3-2DD6EF5A9274}"/>
              </a:ext>
            </a:extLst>
          </p:cNvPr>
          <p:cNvSpPr>
            <a:spLocks noGrp="1"/>
          </p:cNvSpPr>
          <p:nvPr>
            <p:ph type="title"/>
          </p:nvPr>
        </p:nvSpPr>
        <p:spPr/>
        <p:txBody>
          <a:bodyPr/>
          <a:lstStyle/>
          <a:p>
            <a:r>
              <a:rPr lang="en-US" dirty="0"/>
              <a:t>Working</a:t>
            </a:r>
            <a:endParaRPr lang="en-IN" dirty="0"/>
          </a:p>
        </p:txBody>
      </p:sp>
      <p:pic>
        <p:nvPicPr>
          <p:cNvPr id="9218" name="Picture 2" descr="K-Nearest Neighbor(KNN) Algorithm for Machine Learning">
            <a:extLst>
              <a:ext uri="{FF2B5EF4-FFF2-40B4-BE49-F238E27FC236}">
                <a16:creationId xmlns:a16="http://schemas.microsoft.com/office/drawing/2014/main" id="{83006566-6B6C-C00B-3F2C-7DD156118A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0" y="2116931"/>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80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1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1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1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1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1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20">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2">
            <a:extLst>
              <a:ext uri="{FF2B5EF4-FFF2-40B4-BE49-F238E27FC236}">
                <a16:creationId xmlns:a16="http://schemas.microsoft.com/office/drawing/2014/main" id="{9A92F9DC-743D-47E7-A019-EE09540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a:t>Exmple of KNN</a:t>
            </a:r>
          </a:p>
        </p:txBody>
      </p:sp>
      <p:cxnSp>
        <p:nvCxnSpPr>
          <p:cNvPr id="60" name="Straight Connector 24">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2" y="19556"/>
            <a:ext cx="8547253" cy="23223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26">
            <a:extLst>
              <a:ext uri="{FF2B5EF4-FFF2-40B4-BE49-F238E27FC236}">
                <a16:creationId xmlns:a16="http://schemas.microsoft.com/office/drawing/2014/main" id="{B0A4F542-D561-4AFB-8321-EB900BAF0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1" y="0"/>
            <a:ext cx="1461005" cy="461772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28">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35720" y="3957320"/>
            <a:ext cx="3272713" cy="29006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30">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3326" y="0"/>
            <a:ext cx="1332509"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32">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37960" y="0"/>
            <a:ext cx="5654039" cy="220625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34">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5196840"/>
            <a:ext cx="5181599" cy="16416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67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22">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 descr="Computer script on a screen">
            <a:extLst>
              <a:ext uri="{FF2B5EF4-FFF2-40B4-BE49-F238E27FC236}">
                <a16:creationId xmlns:a16="http://schemas.microsoft.com/office/drawing/2014/main" id="{C435C5DC-35B5-CD15-8A3A-533635162CA3}"/>
              </a:ext>
            </a:extLst>
          </p:cNvPr>
          <p:cNvPicPr>
            <a:picLocks noChangeAspect="1"/>
          </p:cNvPicPr>
          <p:nvPr/>
        </p:nvPicPr>
        <p:blipFill rotWithShape="1">
          <a:blip r:embed="rId2"/>
          <a:srcRect t="6074" b="9843"/>
          <a:stretch/>
        </p:blipFill>
        <p:spPr>
          <a:xfrm>
            <a:off x="-33559" y="-3643"/>
            <a:ext cx="12225558" cy="6861643"/>
          </a:xfrm>
          <a:prstGeom prst="rect">
            <a:avLst/>
          </a:prstGeom>
        </p:spPr>
      </p:pic>
      <p:sp>
        <p:nvSpPr>
          <p:cNvPr id="43"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2EBC1-54F0-B8BB-0B3E-B03F8AADC783}"/>
              </a:ext>
            </a:extLst>
          </p:cNvPr>
          <p:cNvSpPr>
            <a:spLocks noGrp="1"/>
          </p:cNvSpPr>
          <p:nvPr>
            <p:ph type="title"/>
          </p:nvPr>
        </p:nvSpPr>
        <p:spPr>
          <a:xfrm>
            <a:off x="533399" y="1040003"/>
            <a:ext cx="3281149" cy="3150159"/>
          </a:xfrm>
        </p:spPr>
        <p:txBody>
          <a:bodyPr vert="horz" lIns="91440" tIns="45720" rIns="91440" bIns="45720" rtlCol="0" anchor="t">
            <a:normAutofit/>
          </a:bodyPr>
          <a:lstStyle/>
          <a:p>
            <a:r>
              <a:rPr lang="en-US" sz="3700" i="1" kern="1200" cap="all" baseline="0" dirty="0">
                <a:solidFill>
                  <a:schemeClr val="tx2"/>
                </a:solidFill>
                <a:latin typeface="+mj-lt"/>
                <a:ea typeface="+mj-ea"/>
                <a:cs typeface="+mj-cs"/>
              </a:rPr>
              <a:t>Naïve Bayes Classifier Algorithm</a:t>
            </a:r>
          </a:p>
        </p:txBody>
      </p:sp>
      <p:cxnSp>
        <p:nvCxnSpPr>
          <p:cNvPr id="44" name="Straight Connector 26">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28">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126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9BBF-0247-A46C-0EB1-CB5824FB72B4}"/>
              </a:ext>
            </a:extLst>
          </p:cNvPr>
          <p:cNvSpPr>
            <a:spLocks noGrp="1"/>
          </p:cNvSpPr>
          <p:nvPr>
            <p:ph type="title"/>
          </p:nvPr>
        </p:nvSpPr>
        <p:spPr/>
        <p:txBody>
          <a:bodyPr/>
          <a:lstStyle/>
          <a:p>
            <a:r>
              <a:rPr lang="en-US" dirty="0"/>
              <a:t>NB</a:t>
            </a:r>
            <a:endParaRPr lang="en-IN" dirty="0"/>
          </a:p>
        </p:txBody>
      </p:sp>
      <p:sp>
        <p:nvSpPr>
          <p:cNvPr id="3" name="Content Placeholder 2">
            <a:extLst>
              <a:ext uri="{FF2B5EF4-FFF2-40B4-BE49-F238E27FC236}">
                <a16:creationId xmlns:a16="http://schemas.microsoft.com/office/drawing/2014/main" id="{6647A1A8-4565-EBB6-DBA2-69ACC50E99D3}"/>
              </a:ext>
            </a:extLst>
          </p:cNvPr>
          <p:cNvSpPr>
            <a:spLocks noGrp="1"/>
          </p:cNvSpPr>
          <p:nvPr>
            <p:ph idx="1"/>
          </p:nvPr>
        </p:nvSpPr>
        <p:spPr/>
        <p:txBody>
          <a:bodyPr/>
          <a:lstStyle/>
          <a:p>
            <a:r>
              <a:rPr lang="en-US" dirty="0"/>
              <a:t>Introduction</a:t>
            </a:r>
          </a:p>
          <a:p>
            <a:r>
              <a:rPr lang="en-US" dirty="0"/>
              <a:t>Why is it called NB?</a:t>
            </a:r>
          </a:p>
          <a:p>
            <a:r>
              <a:rPr lang="en-US" dirty="0"/>
              <a:t>Bayes Theorem</a:t>
            </a:r>
          </a:p>
          <a:p>
            <a:endParaRPr lang="en-US" dirty="0"/>
          </a:p>
          <a:p>
            <a:r>
              <a:rPr lang="en-US" dirty="0"/>
              <a:t>Advantages</a:t>
            </a:r>
          </a:p>
          <a:p>
            <a:r>
              <a:rPr lang="en-US" dirty="0"/>
              <a:t>Disadvantages</a:t>
            </a:r>
          </a:p>
          <a:p>
            <a:endParaRPr lang="en-US" dirty="0"/>
          </a:p>
          <a:p>
            <a:endParaRPr lang="en-US" dirty="0"/>
          </a:p>
          <a:p>
            <a:endParaRPr lang="en-IN" dirty="0"/>
          </a:p>
        </p:txBody>
      </p:sp>
      <p:pic>
        <p:nvPicPr>
          <p:cNvPr id="10242" name="Picture 2" descr="Naïve Bayes Classifier Algorithm">
            <a:extLst>
              <a:ext uri="{FF2B5EF4-FFF2-40B4-BE49-F238E27FC236}">
                <a16:creationId xmlns:a16="http://schemas.microsoft.com/office/drawing/2014/main" id="{30E32FB9-4FBE-9B76-B07E-30FBBB635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336" y="3555041"/>
            <a:ext cx="15811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17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NB</a:t>
            </a:r>
          </a:p>
        </p:txBody>
      </p:sp>
    </p:spTree>
    <p:extLst>
      <p:ext uri="{BB962C8B-B14F-4D97-AF65-F5344CB8AC3E}">
        <p14:creationId xmlns:p14="http://schemas.microsoft.com/office/powerpoint/2010/main" val="39142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Freeform: Shape 1127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A1E477-C4AB-BFAD-7C3C-259D0B5FA10F}"/>
              </a:ext>
            </a:extLst>
          </p:cNvPr>
          <p:cNvSpPr>
            <a:spLocks noGrp="1"/>
          </p:cNvSpPr>
          <p:nvPr>
            <p:ph type="title"/>
          </p:nvPr>
        </p:nvSpPr>
        <p:spPr>
          <a:xfrm>
            <a:off x="7218705" y="542926"/>
            <a:ext cx="4439894" cy="1668143"/>
          </a:xfrm>
        </p:spPr>
        <p:txBody>
          <a:bodyPr>
            <a:normAutofit/>
          </a:bodyPr>
          <a:lstStyle/>
          <a:p>
            <a:r>
              <a:rPr lang="en-US" dirty="0"/>
              <a:t>Logistic regression</a:t>
            </a:r>
            <a:endParaRPr lang="en-IN" dirty="0"/>
          </a:p>
        </p:txBody>
      </p:sp>
      <p:pic>
        <p:nvPicPr>
          <p:cNvPr id="11266" name="Picture 2" descr="Logistic Regression in Machine Learning">
            <a:extLst>
              <a:ext uri="{FF2B5EF4-FFF2-40B4-BE49-F238E27FC236}">
                <a16:creationId xmlns:a16="http://schemas.microsoft.com/office/drawing/2014/main" id="{E48AC469-C950-89FE-1C95-6634A26AAC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847984"/>
            <a:ext cx="5270053" cy="3162031"/>
          </a:xfrm>
          <a:prstGeom prst="rect">
            <a:avLst/>
          </a:prstGeom>
          <a:noFill/>
          <a:extLst>
            <a:ext uri="{909E8E84-426E-40DD-AFC4-6F175D3DCCD1}">
              <a14:hiddenFill xmlns:a14="http://schemas.microsoft.com/office/drawing/2010/main">
                <a:solidFill>
                  <a:srgbClr val="FFFFFF"/>
                </a:solidFill>
              </a14:hiddenFill>
            </a:ext>
          </a:extLst>
        </p:spPr>
      </p:pic>
      <p:cxnSp>
        <p:nvCxnSpPr>
          <p:cNvPr id="11275" name="Straight Connector 1127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0A98E8-261E-ECEA-481B-A0CB799507C7}"/>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Basics</a:t>
            </a:r>
          </a:p>
          <a:p>
            <a:r>
              <a:rPr lang="en-US" dirty="0"/>
              <a:t>Types</a:t>
            </a:r>
          </a:p>
          <a:p>
            <a:endParaRPr lang="en-US" dirty="0"/>
          </a:p>
          <a:p>
            <a:endParaRPr lang="en-IN" dirty="0"/>
          </a:p>
        </p:txBody>
      </p:sp>
    </p:spTree>
    <p:extLst>
      <p:ext uri="{BB962C8B-B14F-4D97-AF65-F5344CB8AC3E}">
        <p14:creationId xmlns:p14="http://schemas.microsoft.com/office/powerpoint/2010/main" val="985873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logistics Regression</a:t>
            </a:r>
          </a:p>
        </p:txBody>
      </p:sp>
    </p:spTree>
    <p:extLst>
      <p:ext uri="{BB962C8B-B14F-4D97-AF65-F5344CB8AC3E}">
        <p14:creationId xmlns:p14="http://schemas.microsoft.com/office/powerpoint/2010/main" val="35506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9766B-C51D-1FFB-481F-EB6BDEEF3A70}"/>
              </a:ext>
            </a:extLst>
          </p:cNvPr>
          <p:cNvSpPr>
            <a:spLocks noGrp="1"/>
          </p:cNvSpPr>
          <p:nvPr>
            <p:ph type="title"/>
          </p:nvPr>
        </p:nvSpPr>
        <p:spPr>
          <a:xfrm>
            <a:off x="5752909" y="533401"/>
            <a:ext cx="5663774" cy="1685972"/>
          </a:xfrm>
        </p:spPr>
        <p:txBody>
          <a:bodyPr>
            <a:normAutofit/>
          </a:bodyPr>
          <a:lstStyle/>
          <a:p>
            <a:r>
              <a:rPr lang="en-US"/>
              <a:t>Support vector machine</a:t>
            </a:r>
            <a:endParaRPr lang="en-IN"/>
          </a:p>
        </p:txBody>
      </p:sp>
      <p:sp>
        <p:nvSpPr>
          <p:cNvPr id="12306"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0" name="Picture 2" descr="Support Vector Machine Algorithm">
            <a:extLst>
              <a:ext uri="{FF2B5EF4-FFF2-40B4-BE49-F238E27FC236}">
                <a16:creationId xmlns:a16="http://schemas.microsoft.com/office/drawing/2014/main" id="{596D153E-16AD-00FF-BDC6-C9D6A8DB7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975" y="533400"/>
            <a:ext cx="4080612" cy="2720408"/>
          </a:xfrm>
          <a:prstGeom prst="rect">
            <a:avLst/>
          </a:prstGeom>
          <a:noFill/>
          <a:extLst>
            <a:ext uri="{909E8E84-426E-40DD-AFC4-6F175D3DCCD1}">
              <a14:hiddenFill xmlns:a14="http://schemas.microsoft.com/office/drawing/2010/main">
                <a:solidFill>
                  <a:srgbClr val="FFFFFF"/>
                </a:solidFill>
              </a14:hiddenFill>
            </a:ext>
          </a:extLst>
        </p:spPr>
      </p:pic>
      <p:cxnSp>
        <p:nvCxnSpPr>
          <p:cNvPr id="12308" name="Straight Connector 12307">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292" name="Picture 4" descr="Support Vector Machine Algorithm">
            <a:extLst>
              <a:ext uri="{FF2B5EF4-FFF2-40B4-BE49-F238E27FC236}">
                <a16:creationId xmlns:a16="http://schemas.microsoft.com/office/drawing/2014/main" id="{09A8CD39-E53F-D8BE-7BEE-B56A59145CE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3400" y="3693301"/>
            <a:ext cx="4236986" cy="25421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C71758-FB42-BF23-82E6-98C8610BEA3D}"/>
              </a:ext>
            </a:extLst>
          </p:cNvPr>
          <p:cNvSpPr>
            <a:spLocks noGrp="1"/>
          </p:cNvSpPr>
          <p:nvPr>
            <p:ph idx="1"/>
          </p:nvPr>
        </p:nvSpPr>
        <p:spPr>
          <a:xfrm>
            <a:off x="5719445" y="2357221"/>
            <a:ext cx="5697238" cy="3947659"/>
          </a:xfrm>
        </p:spPr>
        <p:txBody>
          <a:bodyPr>
            <a:normAutofit/>
          </a:bodyPr>
          <a:lstStyle/>
          <a:p>
            <a:r>
              <a:rPr lang="en-US" dirty="0"/>
              <a:t>Introduction</a:t>
            </a:r>
          </a:p>
          <a:p>
            <a:r>
              <a:rPr lang="en-US" dirty="0"/>
              <a:t>Types</a:t>
            </a:r>
          </a:p>
          <a:p>
            <a:endParaRPr lang="en-US" dirty="0"/>
          </a:p>
          <a:p>
            <a:endParaRPr lang="en-IN" dirty="0"/>
          </a:p>
        </p:txBody>
      </p:sp>
    </p:spTree>
    <p:extLst>
      <p:ext uri="{BB962C8B-B14F-4D97-AF65-F5344CB8AC3E}">
        <p14:creationId xmlns:p14="http://schemas.microsoft.com/office/powerpoint/2010/main" val="307957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C622-FE84-381D-2CDD-A2E87D4B7D89}"/>
              </a:ext>
            </a:extLst>
          </p:cNvPr>
          <p:cNvSpPr>
            <a:spLocks noGrp="1"/>
          </p:cNvSpPr>
          <p:nvPr>
            <p:ph type="title"/>
          </p:nvPr>
        </p:nvSpPr>
        <p:spPr/>
        <p:txBody>
          <a:bodyPr/>
          <a:lstStyle/>
          <a:p>
            <a:r>
              <a:rPr lang="en-US" dirty="0"/>
              <a:t>Content - II</a:t>
            </a:r>
            <a:endParaRPr lang="en-IN" dirty="0"/>
          </a:p>
        </p:txBody>
      </p:sp>
      <p:graphicFrame>
        <p:nvGraphicFramePr>
          <p:cNvPr id="5" name="Content Placeholder 2">
            <a:extLst>
              <a:ext uri="{FF2B5EF4-FFF2-40B4-BE49-F238E27FC236}">
                <a16:creationId xmlns:a16="http://schemas.microsoft.com/office/drawing/2014/main" id="{7D6BB19E-690C-2095-B996-F78695944FE2}"/>
              </a:ext>
            </a:extLst>
          </p:cNvPr>
          <p:cNvGraphicFramePr>
            <a:graphicFrameLocks noGrp="1"/>
          </p:cNvGraphicFramePr>
          <p:nvPr>
            <p:ph idx="1"/>
          </p:nvPr>
        </p:nvGraphicFramePr>
        <p:xfrm>
          <a:off x="1143000" y="2009553"/>
          <a:ext cx="9906000" cy="4752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576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logistics </a:t>
            </a:r>
            <a:br>
              <a:rPr lang="en-US" sz="6600" dirty="0"/>
            </a:br>
            <a:r>
              <a:rPr lang="en-US" sz="6600" dirty="0"/>
              <a:t>SVM</a:t>
            </a:r>
          </a:p>
        </p:txBody>
      </p:sp>
    </p:spTree>
    <p:extLst>
      <p:ext uri="{BB962C8B-B14F-4D97-AF65-F5344CB8AC3E}">
        <p14:creationId xmlns:p14="http://schemas.microsoft.com/office/powerpoint/2010/main" val="47316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2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2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2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3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3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3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37">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dels if molecules in science classroom">
            <a:extLst>
              <a:ext uri="{FF2B5EF4-FFF2-40B4-BE49-F238E27FC236}">
                <a16:creationId xmlns:a16="http://schemas.microsoft.com/office/drawing/2014/main" id="{7A3E1B64-4C5C-30A2-DD31-ACD66B88CB26}"/>
              </a:ext>
            </a:extLst>
          </p:cNvPr>
          <p:cNvPicPr>
            <a:picLocks noChangeAspect="1"/>
          </p:cNvPicPr>
          <p:nvPr/>
        </p:nvPicPr>
        <p:blipFill rotWithShape="1">
          <a:blip r:embed="rId2"/>
          <a:srcRect t="15730"/>
          <a:stretch/>
        </p:blipFill>
        <p:spPr>
          <a:xfrm>
            <a:off x="20" y="10"/>
            <a:ext cx="12191979" cy="6857989"/>
          </a:xfrm>
          <a:prstGeom prst="rect">
            <a:avLst/>
          </a:prstGeom>
        </p:spPr>
      </p:pic>
      <p:sp>
        <p:nvSpPr>
          <p:cNvPr id="54" name="Rectangle 39">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4D5FCA-9D2B-973D-99D9-735E3B75B14D}"/>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100" i="1" kern="1200" cap="all" baseline="0">
                <a:solidFill>
                  <a:srgbClr val="FFFFFF"/>
                </a:solidFill>
                <a:latin typeface="+mj-lt"/>
                <a:ea typeface="+mj-ea"/>
                <a:cs typeface="+mj-cs"/>
              </a:rPr>
              <a:t>Unsupervised learning models</a:t>
            </a:r>
          </a:p>
        </p:txBody>
      </p:sp>
      <p:sp>
        <p:nvSpPr>
          <p:cNvPr id="3" name="Content Placeholder 2">
            <a:extLst>
              <a:ext uri="{FF2B5EF4-FFF2-40B4-BE49-F238E27FC236}">
                <a16:creationId xmlns:a16="http://schemas.microsoft.com/office/drawing/2014/main" id="{E00A8DDD-E360-4A59-C74C-C128A31B274D}"/>
              </a:ext>
            </a:extLst>
          </p:cNvPr>
          <p:cNvSpPr>
            <a:spLocks noGrp="1"/>
          </p:cNvSpPr>
          <p:nvPr>
            <p:ph idx="1"/>
          </p:nvPr>
        </p:nvSpPr>
        <p:spPr>
          <a:xfrm>
            <a:off x="1104900" y="4464424"/>
            <a:ext cx="5208493" cy="1057834"/>
          </a:xfrm>
        </p:spPr>
        <p:txBody>
          <a:bodyPr vert="horz" lIns="91440" tIns="45720" rIns="91440" bIns="45720" rtlCol="0">
            <a:normAutofit/>
          </a:bodyPr>
          <a:lstStyle/>
          <a:p>
            <a:pPr marL="0" indent="0">
              <a:lnSpc>
                <a:spcPct val="120000"/>
              </a:lnSpc>
              <a:buNone/>
            </a:pPr>
            <a:r>
              <a:rPr lang="en-US" sz="1800" b="1" cap="all" spc="300">
                <a:solidFill>
                  <a:srgbClr val="FFFFFF"/>
                </a:solidFill>
              </a:rPr>
              <a:t>Clustering: K-Means</a:t>
            </a:r>
          </a:p>
        </p:txBody>
      </p:sp>
      <p:cxnSp>
        <p:nvCxnSpPr>
          <p:cNvPr id="55" name="Straight Connector 41">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3">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686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Freeform: Shape 13320">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0787E8-DF6D-681F-BE8F-2573E7D32A53}"/>
              </a:ext>
            </a:extLst>
          </p:cNvPr>
          <p:cNvSpPr>
            <a:spLocks noGrp="1"/>
          </p:cNvSpPr>
          <p:nvPr>
            <p:ph type="title"/>
          </p:nvPr>
        </p:nvSpPr>
        <p:spPr>
          <a:xfrm>
            <a:off x="7218705" y="542926"/>
            <a:ext cx="4439894" cy="1668143"/>
          </a:xfrm>
        </p:spPr>
        <p:txBody>
          <a:bodyPr>
            <a:normAutofit/>
          </a:bodyPr>
          <a:lstStyle/>
          <a:p>
            <a:r>
              <a:rPr lang="en-US" dirty="0"/>
              <a:t>K-Means Clustering</a:t>
            </a:r>
            <a:endParaRPr lang="en-IN" dirty="0"/>
          </a:p>
        </p:txBody>
      </p:sp>
      <p:pic>
        <p:nvPicPr>
          <p:cNvPr id="13314" name="Picture 2" descr="K-Means Clustering Algorithm">
            <a:extLst>
              <a:ext uri="{FF2B5EF4-FFF2-40B4-BE49-F238E27FC236}">
                <a16:creationId xmlns:a16="http://schemas.microsoft.com/office/drawing/2014/main" id="{87B5A6BB-8D07-A1AD-E574-2FDF34135A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2099744"/>
            <a:ext cx="5270053" cy="2658511"/>
          </a:xfrm>
          <a:prstGeom prst="rect">
            <a:avLst/>
          </a:prstGeom>
          <a:noFill/>
          <a:extLst>
            <a:ext uri="{909E8E84-426E-40DD-AFC4-6F175D3DCCD1}">
              <a14:hiddenFill xmlns:a14="http://schemas.microsoft.com/office/drawing/2010/main">
                <a:solidFill>
                  <a:srgbClr val="FFFFFF"/>
                </a:solidFill>
              </a14:hiddenFill>
            </a:ext>
          </a:extLst>
        </p:spPr>
      </p:pic>
      <p:cxnSp>
        <p:nvCxnSpPr>
          <p:cNvPr id="13323" name="Straight Connector 13322">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3A3E75-0E01-773C-A2FF-D2BD27870200}"/>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What is K-Means?</a:t>
            </a:r>
          </a:p>
          <a:p>
            <a:r>
              <a:rPr lang="en-US" dirty="0"/>
              <a:t>Working</a:t>
            </a:r>
          </a:p>
          <a:p>
            <a:r>
              <a:rPr lang="en-US" dirty="0"/>
              <a:t>Elbow Method</a:t>
            </a:r>
            <a:endParaRPr lang="en-IN" dirty="0"/>
          </a:p>
        </p:txBody>
      </p:sp>
    </p:spTree>
    <p:extLst>
      <p:ext uri="{BB962C8B-B14F-4D97-AF65-F5344CB8AC3E}">
        <p14:creationId xmlns:p14="http://schemas.microsoft.com/office/powerpoint/2010/main" val="1409892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45" name="Straight Connector 1434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7" name="Straight Connector 1434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9" name="Straight Connector 1434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1" name="Straight Connector 1435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3" name="Straight Connector 143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7" name="Straight Connector 1435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359" name="Rectangle 14358">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1" name="Rectangle 14360">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63" name="Straight Connector 14362">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5" name="Straight Connector 14364">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8027AF-5BB3-7187-1944-8295D0025EEA}"/>
              </a:ext>
            </a:extLst>
          </p:cNvPr>
          <p:cNvSpPr>
            <a:spLocks noGrp="1"/>
          </p:cNvSpPr>
          <p:nvPr>
            <p:ph type="title"/>
          </p:nvPr>
        </p:nvSpPr>
        <p:spPr>
          <a:xfrm>
            <a:off x="1524000" y="4995894"/>
            <a:ext cx="9144000" cy="1043750"/>
          </a:xfrm>
        </p:spPr>
        <p:txBody>
          <a:bodyPr vert="horz" lIns="91440" tIns="45720" rIns="91440" bIns="45720" rtlCol="0" anchor="b">
            <a:normAutofit/>
          </a:bodyPr>
          <a:lstStyle/>
          <a:p>
            <a:pPr algn="ctr"/>
            <a:r>
              <a:rPr lang="en-US" sz="4000" i="1" kern="1200" cap="all" baseline="0">
                <a:solidFill>
                  <a:schemeClr val="tx2"/>
                </a:solidFill>
                <a:latin typeface="+mj-lt"/>
                <a:ea typeface="+mj-ea"/>
                <a:cs typeface="+mj-cs"/>
              </a:rPr>
              <a:t>Working</a:t>
            </a:r>
          </a:p>
        </p:txBody>
      </p:sp>
      <p:pic>
        <p:nvPicPr>
          <p:cNvPr id="14338" name="Picture 2" descr="K-Means Clustering Algorithm">
            <a:extLst>
              <a:ext uri="{FF2B5EF4-FFF2-40B4-BE49-F238E27FC236}">
                <a16:creationId xmlns:a16="http://schemas.microsoft.com/office/drawing/2014/main" id="{F003C4B9-0100-3587-5574-CBE8D10795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Means Clustering Algorithm">
            <a:extLst>
              <a:ext uri="{FF2B5EF4-FFF2-40B4-BE49-F238E27FC236}">
                <a16:creationId xmlns:a16="http://schemas.microsoft.com/office/drawing/2014/main" id="{2E5335CF-B783-F0E4-0B36-11F41716B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4367" name="Straight Connector 14366">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9" name="Straight Connector 14368">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897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69" name="Straight Connector 1536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1" name="Straight Connector 1537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3" name="Straight Connector 1537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5" name="Straight Connector 1537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7" name="Straight Connector 1537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9" name="Straight Connector 1537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81" name="Straight Connector 1538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383" name="Rectangle 1538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5" name="Rectangle 15384">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87" name="Straight Connector 15386">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89" name="Straight Connector 15388">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5364" name="Picture 4" descr="K-Means Clustering Algorithm">
            <a:extLst>
              <a:ext uri="{FF2B5EF4-FFF2-40B4-BE49-F238E27FC236}">
                <a16:creationId xmlns:a16="http://schemas.microsoft.com/office/drawing/2014/main" id="{B9AAEC19-65BD-A0EA-346E-EFF6018475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K-Means Clustering Algorithm">
            <a:extLst>
              <a:ext uri="{FF2B5EF4-FFF2-40B4-BE49-F238E27FC236}">
                <a16:creationId xmlns:a16="http://schemas.microsoft.com/office/drawing/2014/main" id="{50505109-7FD7-C6D6-7FD4-BB2FD175D38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5391" name="Straight Connector 15390">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93" name="Straight Connector 15392">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796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393" name="Straight Connector 1639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7" name="Straight Connector 1639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9" name="Straight Connector 1639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1" name="Straight Connector 1640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3" name="Straight Connector 1640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5" name="Straight Connector 1640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6407" name="Rectangle 1640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9" name="Rectangle 1640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11" name="Straight Connector 1641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13" name="Straight Connector 1641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6388" name="Picture 4" descr="K-Means Clustering Algorithm">
            <a:extLst>
              <a:ext uri="{FF2B5EF4-FFF2-40B4-BE49-F238E27FC236}">
                <a16:creationId xmlns:a16="http://schemas.microsoft.com/office/drawing/2014/main" id="{0552585B-9C9D-180D-A1FB-EB8BCAB722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K-Means Clustering Algorithm">
            <a:extLst>
              <a:ext uri="{FF2B5EF4-FFF2-40B4-BE49-F238E27FC236}">
                <a16:creationId xmlns:a16="http://schemas.microsoft.com/office/drawing/2014/main" id="{928CC8DF-6CF8-2E6E-1DF2-FAF61658DD5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6415" name="Straight Connector 1641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17" name="Straight Connector 1641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62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443" name="Straight Connector 174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4" name="Straight Connector 174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5" name="Straight Connector 174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6" name="Straight Connector 174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7" name="Straight Connector 174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8" name="Straight Connector 174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9" name="Straight Connector 174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7450" name="Rectangle 1743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1" name="Rectangle 17432">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52" name="Straight Connector 17434">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53" name="Straight Connector 17436">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7410" name="Picture 2" descr="K-Means Clustering Algorithm">
            <a:extLst>
              <a:ext uri="{FF2B5EF4-FFF2-40B4-BE49-F238E27FC236}">
                <a16:creationId xmlns:a16="http://schemas.microsoft.com/office/drawing/2014/main" id="{9AD9D941-1780-79F3-4112-6B7D1AEF38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K-Means Clustering Algorithm">
            <a:extLst>
              <a:ext uri="{FF2B5EF4-FFF2-40B4-BE49-F238E27FC236}">
                <a16:creationId xmlns:a16="http://schemas.microsoft.com/office/drawing/2014/main" id="{AE811406-DE78-0F70-6A63-DCFF3377D4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7454" name="Straight Connector 17438">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55" name="Straight Connector 17440">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469" name="Straight Connector 1844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0" name="Straight Connector 184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1" name="Straight Connector 1844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2" name="Straight Connector 184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3" name="Straight Connector 1844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4" name="Straight Connector 1845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5" name="Straight Connector 1845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8476" name="Rectangle 18454">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7" name="Rectangle 18456">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78" name="Straight Connector 18458">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9" name="Straight Connector 18460">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8434" name="Picture 2" descr="K-Means Clustering Algorithm">
            <a:extLst>
              <a:ext uri="{FF2B5EF4-FFF2-40B4-BE49-F238E27FC236}">
                <a16:creationId xmlns:a16="http://schemas.microsoft.com/office/drawing/2014/main" id="{201D86A7-E3FD-427D-B15E-0FCEF104C3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K-Means Clustering Algorithm">
            <a:extLst>
              <a:ext uri="{FF2B5EF4-FFF2-40B4-BE49-F238E27FC236}">
                <a16:creationId xmlns:a16="http://schemas.microsoft.com/office/drawing/2014/main" id="{1AFBCF08-2EC4-9AF6-2F96-D07F0A9D15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96625" y="551062"/>
            <a:ext cx="4368995"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8480" name="Straight Connector 18462">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81" name="Straight Connector 18464">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33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2A3D-E63C-5D60-BCD4-37B6A0671EC0}"/>
              </a:ext>
            </a:extLst>
          </p:cNvPr>
          <p:cNvSpPr>
            <a:spLocks noGrp="1"/>
          </p:cNvSpPr>
          <p:nvPr>
            <p:ph type="title"/>
          </p:nvPr>
        </p:nvSpPr>
        <p:spPr/>
        <p:txBody>
          <a:bodyPr/>
          <a:lstStyle/>
          <a:p>
            <a:r>
              <a:rPr lang="en-US" dirty="0"/>
              <a:t>Final Output</a:t>
            </a:r>
            <a:endParaRPr lang="en-IN" dirty="0"/>
          </a:p>
        </p:txBody>
      </p:sp>
      <p:pic>
        <p:nvPicPr>
          <p:cNvPr id="19458" name="Picture 2" descr="K-Means Clustering Algorithm">
            <a:extLst>
              <a:ext uri="{FF2B5EF4-FFF2-40B4-BE49-F238E27FC236}">
                <a16:creationId xmlns:a16="http://schemas.microsoft.com/office/drawing/2014/main" id="{86BBB293-3AA2-9903-518F-8EBBBEC735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1000" y="2378869"/>
            <a:ext cx="38100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827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9" name="Freeform: Shape 2048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CAE3D6-9106-F678-6585-BDA292D8EA32}"/>
              </a:ext>
            </a:extLst>
          </p:cNvPr>
          <p:cNvSpPr>
            <a:spLocks noGrp="1"/>
          </p:cNvSpPr>
          <p:nvPr>
            <p:ph type="title"/>
          </p:nvPr>
        </p:nvSpPr>
        <p:spPr>
          <a:xfrm>
            <a:off x="7218705" y="542926"/>
            <a:ext cx="4439894" cy="1668143"/>
          </a:xfrm>
        </p:spPr>
        <p:txBody>
          <a:bodyPr>
            <a:normAutofit/>
          </a:bodyPr>
          <a:lstStyle/>
          <a:p>
            <a:r>
              <a:rPr lang="en-US" dirty="0"/>
              <a:t>Elbow method</a:t>
            </a:r>
            <a:endParaRPr lang="en-IN" dirty="0"/>
          </a:p>
        </p:txBody>
      </p:sp>
      <p:pic>
        <p:nvPicPr>
          <p:cNvPr id="20482" name="Picture 2" descr="K-Means Clustering Algorithm">
            <a:extLst>
              <a:ext uri="{FF2B5EF4-FFF2-40B4-BE49-F238E27FC236}">
                <a16:creationId xmlns:a16="http://schemas.microsoft.com/office/drawing/2014/main" id="{6042FB6F-EFE3-0C50-F592-A8655C4831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563401"/>
            <a:ext cx="5270053" cy="3731197"/>
          </a:xfrm>
          <a:prstGeom prst="rect">
            <a:avLst/>
          </a:prstGeom>
          <a:noFill/>
          <a:extLst>
            <a:ext uri="{909E8E84-426E-40DD-AFC4-6F175D3DCCD1}">
              <a14:hiddenFill xmlns:a14="http://schemas.microsoft.com/office/drawing/2010/main">
                <a:solidFill>
                  <a:srgbClr val="FFFFFF"/>
                </a:solidFill>
              </a14:hiddenFill>
            </a:ext>
          </a:extLst>
        </p:spPr>
      </p:pic>
      <p:cxnSp>
        <p:nvCxnSpPr>
          <p:cNvPr id="20491" name="Straight Connector 2049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AC142A-8532-F7DC-1B38-21C3A13C8E01}"/>
              </a:ext>
            </a:extLst>
          </p:cNvPr>
          <p:cNvSpPr>
            <a:spLocks noGrp="1"/>
          </p:cNvSpPr>
          <p:nvPr>
            <p:ph idx="1"/>
          </p:nvPr>
        </p:nvSpPr>
        <p:spPr>
          <a:xfrm>
            <a:off x="7218706" y="2211069"/>
            <a:ext cx="4439894" cy="4113531"/>
          </a:xfrm>
        </p:spPr>
        <p:txBody>
          <a:bodyPr>
            <a:normAutofit/>
          </a:bodyPr>
          <a:lstStyle/>
          <a:p>
            <a:r>
              <a:rPr lang="en-US" dirty="0"/>
              <a:t>WCSS</a:t>
            </a:r>
          </a:p>
          <a:p>
            <a:r>
              <a:rPr lang="it-IT" b="0" i="0" dirty="0">
                <a:effectLst/>
                <a:latin typeface="Cambria" panose="02040503050406030204" pitchFamily="18" charset="0"/>
              </a:rPr>
              <a:t>WCSS= ∑</a:t>
            </a:r>
            <a:r>
              <a:rPr lang="it-IT" b="0" i="0" baseline="-25000" dirty="0">
                <a:effectLst/>
                <a:latin typeface="Cambria" panose="02040503050406030204" pitchFamily="18" charset="0"/>
              </a:rPr>
              <a:t>Pi in Cluster1</a:t>
            </a:r>
            <a:r>
              <a:rPr lang="it-IT" b="0" i="0" dirty="0">
                <a:effectLst/>
                <a:latin typeface="Cambria" panose="02040503050406030204" pitchFamily="18" charset="0"/>
              </a:rPr>
              <a:t> 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1</a:t>
            </a:r>
            <a:r>
              <a:rPr lang="it-IT" b="0" i="0" dirty="0">
                <a:effectLst/>
                <a:latin typeface="Cambria" panose="02040503050406030204" pitchFamily="18" charset="0"/>
              </a:rPr>
              <a:t>)</a:t>
            </a:r>
            <a:r>
              <a:rPr lang="it-IT" b="0" i="0" baseline="30000" dirty="0">
                <a:effectLst/>
                <a:latin typeface="Cambria" panose="02040503050406030204" pitchFamily="18" charset="0"/>
              </a:rPr>
              <a:t>2</a:t>
            </a:r>
            <a:r>
              <a:rPr lang="it-IT" b="0" i="0" dirty="0">
                <a:effectLst/>
                <a:latin typeface="Cambria" panose="02040503050406030204" pitchFamily="18" charset="0"/>
              </a:rPr>
              <a:t> +∑</a:t>
            </a:r>
            <a:r>
              <a:rPr lang="it-IT" b="0" i="0" baseline="-25000" dirty="0">
                <a:effectLst/>
                <a:latin typeface="Cambria" panose="02040503050406030204" pitchFamily="18" charset="0"/>
              </a:rPr>
              <a:t>Pi in Cluster2</a:t>
            </a:r>
            <a:r>
              <a:rPr lang="it-IT" b="0" i="0" dirty="0">
                <a:effectLst/>
                <a:latin typeface="Cambria" panose="02040503050406030204" pitchFamily="18" charset="0"/>
              </a:rPr>
              <a:t>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2</a:t>
            </a:r>
            <a:r>
              <a:rPr lang="it-IT" b="0" i="0" dirty="0">
                <a:effectLst/>
                <a:latin typeface="Cambria" panose="02040503050406030204" pitchFamily="18" charset="0"/>
              </a:rPr>
              <a:t>)</a:t>
            </a:r>
            <a:r>
              <a:rPr lang="it-IT" b="0" i="0" baseline="30000" dirty="0">
                <a:effectLst/>
                <a:latin typeface="Cambria" panose="02040503050406030204" pitchFamily="18" charset="0"/>
              </a:rPr>
              <a:t>2</a:t>
            </a:r>
            <a:r>
              <a:rPr lang="it-IT" b="0" i="0" dirty="0">
                <a:effectLst/>
                <a:latin typeface="Cambria" panose="02040503050406030204" pitchFamily="18" charset="0"/>
              </a:rPr>
              <a:t>+∑</a:t>
            </a:r>
            <a:r>
              <a:rPr lang="it-IT" b="0" i="0" baseline="-25000" dirty="0">
                <a:effectLst/>
                <a:latin typeface="Cambria" panose="02040503050406030204" pitchFamily="18" charset="0"/>
              </a:rPr>
              <a:t>Pi in Cluster3</a:t>
            </a:r>
            <a:r>
              <a:rPr lang="it-IT" b="0" i="0" dirty="0">
                <a:effectLst/>
                <a:latin typeface="Cambria" panose="02040503050406030204" pitchFamily="18" charset="0"/>
              </a:rPr>
              <a:t> 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3</a:t>
            </a:r>
            <a:r>
              <a:rPr lang="it-IT" b="0" i="0" dirty="0">
                <a:effectLst/>
                <a:latin typeface="Cambria" panose="02040503050406030204" pitchFamily="18" charset="0"/>
              </a:rPr>
              <a:t>)</a:t>
            </a:r>
            <a:r>
              <a:rPr lang="it-IT" b="0" i="0" baseline="30000" dirty="0">
                <a:effectLst/>
                <a:latin typeface="Cambria" panose="02040503050406030204" pitchFamily="18" charset="0"/>
              </a:rPr>
              <a:t>2</a:t>
            </a:r>
          </a:p>
          <a:p>
            <a:endParaRPr lang="en-IN" dirty="0"/>
          </a:p>
        </p:txBody>
      </p:sp>
    </p:spTree>
    <p:extLst>
      <p:ext uri="{BB962C8B-B14F-4D97-AF65-F5344CB8AC3E}">
        <p14:creationId xmlns:p14="http://schemas.microsoft.com/office/powerpoint/2010/main" val="270559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1B00-C87C-7A0C-9290-E26302AE5A7C}"/>
              </a:ext>
            </a:extLst>
          </p:cNvPr>
          <p:cNvSpPr>
            <a:spLocks noGrp="1"/>
          </p:cNvSpPr>
          <p:nvPr>
            <p:ph type="title"/>
          </p:nvPr>
        </p:nvSpPr>
        <p:spPr/>
        <p:txBody>
          <a:bodyPr/>
          <a:lstStyle/>
          <a:p>
            <a:r>
              <a:rPr lang="en-US" dirty="0"/>
              <a:t>Introduction to ai</a:t>
            </a:r>
            <a:endParaRPr lang="en-IN" dirty="0"/>
          </a:p>
        </p:txBody>
      </p:sp>
      <p:graphicFrame>
        <p:nvGraphicFramePr>
          <p:cNvPr id="5" name="Content Placeholder 2">
            <a:extLst>
              <a:ext uri="{FF2B5EF4-FFF2-40B4-BE49-F238E27FC236}">
                <a16:creationId xmlns:a16="http://schemas.microsoft.com/office/drawing/2014/main" id="{26CDE674-C67F-F9B6-1021-30726D2F2902}"/>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5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2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 descr="Craft alphabet on a black surface">
            <a:extLst>
              <a:ext uri="{FF2B5EF4-FFF2-40B4-BE49-F238E27FC236}">
                <a16:creationId xmlns:a16="http://schemas.microsoft.com/office/drawing/2014/main" id="{22272C8B-EF96-DA6A-25AB-02FE490DBA40}"/>
              </a:ext>
            </a:extLst>
          </p:cNvPr>
          <p:cNvPicPr>
            <a:picLocks noChangeAspect="1"/>
          </p:cNvPicPr>
          <p:nvPr/>
        </p:nvPicPr>
        <p:blipFill rotWithShape="1">
          <a:blip r:embed="rId2"/>
          <a:srcRect t="9412" b="6319"/>
          <a:stretch/>
        </p:blipFill>
        <p:spPr>
          <a:xfrm>
            <a:off x="20" y="10"/>
            <a:ext cx="12191980" cy="6857990"/>
          </a:xfrm>
          <a:prstGeom prst="rect">
            <a:avLst/>
          </a:prstGeom>
        </p:spPr>
      </p:pic>
      <p:sp>
        <p:nvSpPr>
          <p:cNvPr id="46" name="Rectangle 24">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0A1D9-D45F-2961-DE0D-13F839B56A9F}"/>
              </a:ext>
            </a:extLst>
          </p:cNvPr>
          <p:cNvSpPr>
            <a:spLocks noGrp="1"/>
          </p:cNvSpPr>
          <p:nvPr>
            <p:ph type="title"/>
          </p:nvPr>
        </p:nvSpPr>
        <p:spPr>
          <a:xfrm>
            <a:off x="1520169" y="3499515"/>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Example of k-means</a:t>
            </a:r>
          </a:p>
        </p:txBody>
      </p:sp>
    </p:spTree>
    <p:extLst>
      <p:ext uri="{BB962C8B-B14F-4D97-AF65-F5344CB8AC3E}">
        <p14:creationId xmlns:p14="http://schemas.microsoft.com/office/powerpoint/2010/main" val="214094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tethoscope">
            <a:extLst>
              <a:ext uri="{FF2B5EF4-FFF2-40B4-BE49-F238E27FC236}">
                <a16:creationId xmlns:a16="http://schemas.microsoft.com/office/drawing/2014/main" id="{52BBA0C0-4164-5B90-6F52-31C3687BFDD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AE715-9547-954E-301F-2B24BB2D87CB}"/>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Association analysis</a:t>
            </a:r>
          </a:p>
        </p:txBody>
      </p:sp>
      <p:sp>
        <p:nvSpPr>
          <p:cNvPr id="3" name="Content Placeholder 2">
            <a:extLst>
              <a:ext uri="{FF2B5EF4-FFF2-40B4-BE49-F238E27FC236}">
                <a16:creationId xmlns:a16="http://schemas.microsoft.com/office/drawing/2014/main" id="{B5289403-CDD3-B699-EDCD-7540A1CE5397}"/>
              </a:ext>
            </a:extLst>
          </p:cNvPr>
          <p:cNvSpPr>
            <a:spLocks noGrp="1"/>
          </p:cNvSpPr>
          <p:nvPr>
            <p:ph idx="1"/>
          </p:nvPr>
        </p:nvSpPr>
        <p:spPr>
          <a:xfrm>
            <a:off x="1796956" y="6059605"/>
            <a:ext cx="8598089" cy="532263"/>
          </a:xfrm>
        </p:spPr>
        <p:txBody>
          <a:bodyPr vert="horz" lIns="91440" tIns="45720" rIns="91440" bIns="45720" rtlCol="0">
            <a:normAutofit/>
          </a:bodyPr>
          <a:lstStyle/>
          <a:p>
            <a:pPr marL="0" indent="0" algn="ctr">
              <a:lnSpc>
                <a:spcPct val="120000"/>
              </a:lnSpc>
              <a:buNone/>
            </a:pPr>
            <a:r>
              <a:rPr lang="en-US" sz="1600" b="1" cap="all" spc="300"/>
              <a:t>Apriori</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821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103-FD22-B4FC-D08D-B632484BD1CE}"/>
              </a:ext>
            </a:extLst>
          </p:cNvPr>
          <p:cNvSpPr>
            <a:spLocks noGrp="1"/>
          </p:cNvSpPr>
          <p:nvPr>
            <p:ph type="title"/>
          </p:nvPr>
        </p:nvSpPr>
        <p:spPr/>
        <p:txBody>
          <a:bodyPr/>
          <a:lstStyle/>
          <a:p>
            <a:r>
              <a:rPr lang="en-IN" dirty="0" err="1"/>
              <a:t>Apriori</a:t>
            </a:r>
            <a:r>
              <a:rPr lang="en-IN" dirty="0"/>
              <a:t> Algorithm in Machine Learning</a:t>
            </a:r>
          </a:p>
        </p:txBody>
      </p:sp>
      <p:sp>
        <p:nvSpPr>
          <p:cNvPr id="3" name="Content Placeholder 2">
            <a:extLst>
              <a:ext uri="{FF2B5EF4-FFF2-40B4-BE49-F238E27FC236}">
                <a16:creationId xmlns:a16="http://schemas.microsoft.com/office/drawing/2014/main" id="{E8871A50-4D98-7C25-9417-8196B5F282C9}"/>
              </a:ext>
            </a:extLst>
          </p:cNvPr>
          <p:cNvSpPr>
            <a:spLocks noGrp="1"/>
          </p:cNvSpPr>
          <p:nvPr>
            <p:ph idx="1"/>
          </p:nvPr>
        </p:nvSpPr>
        <p:spPr/>
        <p:txBody>
          <a:bodyPr/>
          <a:lstStyle/>
          <a:p>
            <a:r>
              <a:rPr lang="en-US" dirty="0"/>
              <a:t>Introduction</a:t>
            </a:r>
          </a:p>
          <a:p>
            <a:r>
              <a:rPr lang="en-US" dirty="0"/>
              <a:t>Frequent Item Set</a:t>
            </a:r>
          </a:p>
          <a:p>
            <a:r>
              <a:rPr lang="en-US" dirty="0"/>
              <a:t>Support &amp; Confidence</a:t>
            </a:r>
          </a:p>
          <a:p>
            <a:r>
              <a:rPr lang="en-US" dirty="0"/>
              <a:t>Steps &amp; Working</a:t>
            </a:r>
          </a:p>
          <a:p>
            <a:endParaRPr lang="en-IN" dirty="0"/>
          </a:p>
        </p:txBody>
      </p:sp>
    </p:spTree>
    <p:extLst>
      <p:ext uri="{BB962C8B-B14F-4D97-AF65-F5344CB8AC3E}">
        <p14:creationId xmlns:p14="http://schemas.microsoft.com/office/powerpoint/2010/main" val="3532019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13" name="Straight Connector 21512">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515" name="Straight Connector 21514">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517" name="Straight Connector 21516">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6FAF2C-6FDD-D83E-9617-307E59FCCD8B}"/>
              </a:ext>
            </a:extLst>
          </p:cNvPr>
          <p:cNvSpPr>
            <a:spLocks noGrp="1"/>
          </p:cNvSpPr>
          <p:nvPr>
            <p:ph type="title"/>
          </p:nvPr>
        </p:nvSpPr>
        <p:spPr>
          <a:xfrm>
            <a:off x="1129553" y="638174"/>
            <a:ext cx="10529048" cy="1476375"/>
          </a:xfrm>
        </p:spPr>
        <p:txBody>
          <a:bodyPr>
            <a:normAutofit/>
          </a:bodyPr>
          <a:lstStyle/>
          <a:p>
            <a:r>
              <a:rPr lang="en-US" dirty="0"/>
              <a:t>Decision tree</a:t>
            </a:r>
            <a:endParaRPr lang="en-IN" dirty="0"/>
          </a:p>
        </p:txBody>
      </p:sp>
      <p:cxnSp>
        <p:nvCxnSpPr>
          <p:cNvPr id="21519" name="Straight Connector 21518">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2B1E70-B357-6054-3CB8-CA45AA06AB0A}"/>
              </a:ext>
            </a:extLst>
          </p:cNvPr>
          <p:cNvSpPr>
            <a:spLocks noGrp="1"/>
          </p:cNvSpPr>
          <p:nvPr>
            <p:ph idx="1"/>
          </p:nvPr>
        </p:nvSpPr>
        <p:spPr>
          <a:xfrm>
            <a:off x="1129553" y="2114549"/>
            <a:ext cx="4632341" cy="4190331"/>
          </a:xfrm>
        </p:spPr>
        <p:txBody>
          <a:bodyPr>
            <a:normAutofit/>
          </a:bodyPr>
          <a:lstStyle/>
          <a:p>
            <a:r>
              <a:rPr lang="en-US" dirty="0"/>
              <a:t>Introduction</a:t>
            </a:r>
          </a:p>
          <a:p>
            <a:r>
              <a:rPr lang="en-US" dirty="0"/>
              <a:t>Why use DT?</a:t>
            </a:r>
          </a:p>
          <a:p>
            <a:r>
              <a:rPr lang="en-US" dirty="0"/>
              <a:t>Terminologies</a:t>
            </a:r>
          </a:p>
          <a:p>
            <a:endParaRPr lang="en-US" dirty="0"/>
          </a:p>
          <a:p>
            <a:endParaRPr lang="en-US" dirty="0"/>
          </a:p>
          <a:p>
            <a:endParaRPr lang="en-IN" dirty="0"/>
          </a:p>
        </p:txBody>
      </p:sp>
      <p:cxnSp>
        <p:nvCxnSpPr>
          <p:cNvPr id="21521" name="Straight Connector 21520">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1506" name="Picture 2" descr="Decision Tree Classification Algorithm">
            <a:extLst>
              <a:ext uri="{FF2B5EF4-FFF2-40B4-BE49-F238E27FC236}">
                <a16:creationId xmlns:a16="http://schemas.microsoft.com/office/drawing/2014/main" id="{1B738F0F-281C-B4FB-5148-6415C449F7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8437" y="2516187"/>
            <a:ext cx="5110163"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232B-2EE7-9895-1060-DF27936B657F}"/>
              </a:ext>
            </a:extLst>
          </p:cNvPr>
          <p:cNvSpPr>
            <a:spLocks noGrp="1"/>
          </p:cNvSpPr>
          <p:nvPr>
            <p:ph type="title"/>
          </p:nvPr>
        </p:nvSpPr>
        <p:spPr/>
        <p:txBody>
          <a:bodyPr/>
          <a:lstStyle/>
          <a:p>
            <a:r>
              <a:rPr lang="en-US" dirty="0"/>
              <a:t>DT Working</a:t>
            </a:r>
            <a:endParaRPr lang="en-IN" dirty="0"/>
          </a:p>
        </p:txBody>
      </p:sp>
      <p:sp>
        <p:nvSpPr>
          <p:cNvPr id="3" name="Content Placeholder 2">
            <a:extLst>
              <a:ext uri="{FF2B5EF4-FFF2-40B4-BE49-F238E27FC236}">
                <a16:creationId xmlns:a16="http://schemas.microsoft.com/office/drawing/2014/main" id="{654AA027-7C65-1864-1055-33A4CA9EAEEB}"/>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Begin the tree with the root node, says S, which contains the complete dataset.</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Find the best attribute in the dataset using </a:t>
            </a:r>
            <a:r>
              <a:rPr lang="en-US" b="1" i="0" dirty="0">
                <a:solidFill>
                  <a:srgbClr val="000000"/>
                </a:solidFill>
                <a:effectLst/>
                <a:latin typeface="inter-bold"/>
              </a:rPr>
              <a:t>Attribute Selection Measure (ASM).</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Divide the S into subsets that contains possible values for the best attributes.</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Generate the decision tree node, which contains the best attribute.</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p>
          <a:p>
            <a:endParaRPr lang="en-IN" dirty="0"/>
          </a:p>
        </p:txBody>
      </p:sp>
    </p:spTree>
    <p:extLst>
      <p:ext uri="{BB962C8B-B14F-4D97-AF65-F5344CB8AC3E}">
        <p14:creationId xmlns:p14="http://schemas.microsoft.com/office/powerpoint/2010/main" val="19565245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F41-1A7F-D053-8741-37E02E12B721}"/>
              </a:ext>
            </a:extLst>
          </p:cNvPr>
          <p:cNvSpPr>
            <a:spLocks noGrp="1"/>
          </p:cNvSpPr>
          <p:nvPr>
            <p:ph type="title"/>
          </p:nvPr>
        </p:nvSpPr>
        <p:spPr/>
        <p:txBody>
          <a:bodyPr/>
          <a:lstStyle/>
          <a:p>
            <a:r>
              <a:rPr lang="en-US" dirty="0"/>
              <a:t>Dt example</a:t>
            </a:r>
            <a:endParaRPr lang="en-IN" dirty="0"/>
          </a:p>
        </p:txBody>
      </p:sp>
      <p:pic>
        <p:nvPicPr>
          <p:cNvPr id="22530" name="Picture 2" descr="Decision Tree Classification Algorithm">
            <a:extLst>
              <a:ext uri="{FF2B5EF4-FFF2-40B4-BE49-F238E27FC236}">
                <a16:creationId xmlns:a16="http://schemas.microsoft.com/office/drawing/2014/main" id="{0BAA63A1-C55A-8ACB-A34E-7DD7CE6A89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14750" y="2116931"/>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71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23AB-CA90-A60A-2AA9-44E9980B1EC3}"/>
              </a:ext>
            </a:extLst>
          </p:cNvPr>
          <p:cNvSpPr>
            <a:spLocks noGrp="1"/>
          </p:cNvSpPr>
          <p:nvPr>
            <p:ph type="title"/>
          </p:nvPr>
        </p:nvSpPr>
        <p:spPr/>
        <p:txBody>
          <a:bodyPr/>
          <a:lstStyle/>
          <a:p>
            <a:r>
              <a:rPr lang="en-IN" dirty="0"/>
              <a:t>Attribute Selection Measures</a:t>
            </a:r>
          </a:p>
        </p:txBody>
      </p:sp>
      <p:sp>
        <p:nvSpPr>
          <p:cNvPr id="3" name="Content Placeholder 2">
            <a:extLst>
              <a:ext uri="{FF2B5EF4-FFF2-40B4-BE49-F238E27FC236}">
                <a16:creationId xmlns:a16="http://schemas.microsoft.com/office/drawing/2014/main" id="{BAAE47B4-695A-44B5-5899-16A0C125FFCD}"/>
              </a:ext>
            </a:extLst>
          </p:cNvPr>
          <p:cNvSpPr>
            <a:spLocks noGrp="1"/>
          </p:cNvSpPr>
          <p:nvPr>
            <p:ph idx="1"/>
          </p:nvPr>
        </p:nvSpPr>
        <p:spPr/>
        <p:txBody>
          <a:bodyPr/>
          <a:lstStyle/>
          <a:p>
            <a:r>
              <a:rPr lang="en-US" dirty="0"/>
              <a:t>Entropy</a:t>
            </a:r>
          </a:p>
          <a:p>
            <a:pPr lvl="1"/>
            <a:r>
              <a:rPr lang="en-US" dirty="0"/>
              <a:t>Entropy(s)= -P(yes)log2 P(yes)- P(no) log2 P(no)</a:t>
            </a:r>
          </a:p>
          <a:p>
            <a:pPr lvl="1"/>
            <a:r>
              <a:rPr lang="en-US" dirty="0"/>
              <a:t>Where,</a:t>
            </a:r>
          </a:p>
          <a:p>
            <a:pPr lvl="1"/>
            <a:r>
              <a:rPr lang="en-US" dirty="0"/>
              <a:t>S= Total number of samples</a:t>
            </a:r>
          </a:p>
          <a:p>
            <a:pPr lvl="1"/>
            <a:r>
              <a:rPr lang="en-US" dirty="0"/>
              <a:t>P(yes)= probability of yes</a:t>
            </a:r>
          </a:p>
          <a:p>
            <a:pPr lvl="1"/>
            <a:r>
              <a:rPr lang="en-US" dirty="0"/>
              <a:t>P(no)= probability of no</a:t>
            </a:r>
          </a:p>
          <a:p>
            <a:r>
              <a:rPr lang="en-US" dirty="0"/>
              <a:t>Information Gain</a:t>
            </a:r>
          </a:p>
          <a:p>
            <a:pPr lvl="1"/>
            <a:r>
              <a:rPr lang="en-US" dirty="0"/>
              <a:t>Information Gain= Entropy(S)- [(Weighted Avg) *Entropy(each feature) </a:t>
            </a:r>
          </a:p>
          <a:p>
            <a:r>
              <a:rPr lang="en-US" dirty="0"/>
              <a:t>Gini Index</a:t>
            </a:r>
          </a:p>
          <a:p>
            <a:pPr lvl="1"/>
            <a:r>
              <a:rPr lang="en-US" dirty="0"/>
              <a:t>Gini Index= 1- </a:t>
            </a:r>
            <a:r>
              <a:rPr kumimoji="0" lang="en-US" altLang="en-US" sz="2000" b="0" i="0" u="none" strike="noStrike" cap="none" normalizeH="0" baseline="0" dirty="0">
                <a:ln>
                  <a:noFill/>
                </a:ln>
                <a:solidFill>
                  <a:srgbClr val="333333"/>
                </a:solidFill>
                <a:effectLst/>
                <a:latin typeface="Arial Unicode MS"/>
              </a:rPr>
              <a:t>∑</a:t>
            </a:r>
            <a:r>
              <a:rPr kumimoji="0" lang="en-US" altLang="en-US" sz="2000" b="0" i="0" u="none" strike="noStrike" cap="none" normalizeH="0" baseline="-30000" dirty="0">
                <a:ln>
                  <a:noFill/>
                </a:ln>
                <a:solidFill>
                  <a:srgbClr val="333333"/>
                </a:solidFill>
                <a:effectLst/>
                <a:latin typeface="Arial Unicode MS"/>
              </a:rPr>
              <a:t>j</a:t>
            </a:r>
            <a:r>
              <a:rPr kumimoji="0" lang="en-US" altLang="en-US" sz="2000" b="0" i="0" u="none" strike="noStrike" cap="none" normalizeH="0" baseline="0" dirty="0">
                <a:ln>
                  <a:noFill/>
                </a:ln>
                <a:solidFill>
                  <a:srgbClr val="333333"/>
                </a:solidFill>
                <a:effectLst/>
                <a:latin typeface="Arial Unicode MS"/>
              </a:rPr>
              <a:t>P</a:t>
            </a:r>
            <a:r>
              <a:rPr kumimoji="0" lang="en-US" altLang="en-US" sz="2000" b="0" i="0" u="none" strike="noStrike" cap="none" normalizeH="0" baseline="-30000" dirty="0">
                <a:ln>
                  <a:noFill/>
                </a:ln>
                <a:solidFill>
                  <a:srgbClr val="333333"/>
                </a:solidFill>
                <a:effectLst/>
                <a:latin typeface="Arial Unicode MS"/>
              </a:rPr>
              <a:t>j</a:t>
            </a:r>
            <a:r>
              <a:rPr kumimoji="0" lang="en-US" altLang="en-US" sz="2000" b="0" i="0" u="none" strike="noStrike" cap="none" normalizeH="0" baseline="30000" dirty="0">
                <a:ln>
                  <a:noFill/>
                </a:ln>
                <a:solidFill>
                  <a:srgbClr val="333333"/>
                </a:solidFill>
                <a:effectLst/>
                <a:latin typeface="Arial Unicode MS"/>
              </a:rPr>
              <a:t>2</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lvl="1" indent="0">
              <a:buNone/>
            </a:pPr>
            <a:endParaRPr lang="en-US" dirty="0"/>
          </a:p>
          <a:p>
            <a:endParaRPr lang="en-IN" dirty="0"/>
          </a:p>
        </p:txBody>
      </p:sp>
    </p:spTree>
    <p:extLst>
      <p:ext uri="{BB962C8B-B14F-4D97-AF65-F5344CB8AC3E}">
        <p14:creationId xmlns:p14="http://schemas.microsoft.com/office/powerpoint/2010/main" val="730664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D949-5DA0-CF42-620D-06ECFA702177}"/>
              </a:ext>
            </a:extLst>
          </p:cNvPr>
          <p:cNvSpPr>
            <a:spLocks noGrp="1"/>
          </p:cNvSpPr>
          <p:nvPr>
            <p:ph type="title"/>
          </p:nvPr>
        </p:nvSpPr>
        <p:spPr/>
        <p:txBody>
          <a:bodyPr/>
          <a:lstStyle/>
          <a:p>
            <a:r>
              <a:rPr lang="en-US" dirty="0"/>
              <a:t>Tree optimization method</a:t>
            </a:r>
            <a:endParaRPr lang="en-IN" dirty="0"/>
          </a:p>
        </p:txBody>
      </p:sp>
      <p:sp>
        <p:nvSpPr>
          <p:cNvPr id="3" name="Content Placeholder 2">
            <a:extLst>
              <a:ext uri="{FF2B5EF4-FFF2-40B4-BE49-F238E27FC236}">
                <a16:creationId xmlns:a16="http://schemas.microsoft.com/office/drawing/2014/main" id="{8630B34F-0787-4659-20A5-23D4E9944166}"/>
              </a:ext>
            </a:extLst>
          </p:cNvPr>
          <p:cNvSpPr>
            <a:spLocks noGrp="1"/>
          </p:cNvSpPr>
          <p:nvPr>
            <p:ph idx="1"/>
          </p:nvPr>
        </p:nvSpPr>
        <p:spPr/>
        <p:txBody>
          <a:bodyPr/>
          <a:lstStyle/>
          <a:p>
            <a:r>
              <a:rPr lang="en-US" dirty="0"/>
              <a:t>Pruning</a:t>
            </a:r>
          </a:p>
          <a:p>
            <a:r>
              <a:rPr lang="en-US" dirty="0"/>
              <a:t>Advantages</a:t>
            </a:r>
          </a:p>
          <a:p>
            <a:r>
              <a:rPr lang="en-US" dirty="0"/>
              <a:t>Disadvantages</a:t>
            </a:r>
          </a:p>
          <a:p>
            <a:pPr marL="0" indent="0">
              <a:buNone/>
            </a:pPr>
            <a:endParaRPr lang="en-IN" dirty="0"/>
          </a:p>
        </p:txBody>
      </p:sp>
    </p:spTree>
    <p:extLst>
      <p:ext uri="{BB962C8B-B14F-4D97-AF65-F5344CB8AC3E}">
        <p14:creationId xmlns:p14="http://schemas.microsoft.com/office/powerpoint/2010/main" val="2737563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oss section of young plant and roots">
            <a:extLst>
              <a:ext uri="{FF2B5EF4-FFF2-40B4-BE49-F238E27FC236}">
                <a16:creationId xmlns:a16="http://schemas.microsoft.com/office/drawing/2014/main" id="{589A6F13-0A7F-00B4-06E7-5283A291AF22}"/>
              </a:ext>
            </a:extLst>
          </p:cNvPr>
          <p:cNvPicPr>
            <a:picLocks noChangeAspect="1"/>
          </p:cNvPicPr>
          <p:nvPr/>
        </p:nvPicPr>
        <p:blipFill rotWithShape="1">
          <a:blip r:embed="rId2"/>
          <a:srcRect t="2423" b="18906"/>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1F1F8-4134-2201-805A-0E63FD0E2841}"/>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Example of descion tree</a:t>
            </a:r>
          </a:p>
        </p:txBody>
      </p:sp>
      <p:cxnSp>
        <p:nvCxnSpPr>
          <p:cNvPr id="39"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7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220AE-C94C-8267-A1AB-6DFC790D19B9}"/>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Introduction to deep learning</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FE34E397-20F9-ED2A-0A3B-D903164E5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Tree>
    <p:extLst>
      <p:ext uri="{BB962C8B-B14F-4D97-AF65-F5344CB8AC3E}">
        <p14:creationId xmlns:p14="http://schemas.microsoft.com/office/powerpoint/2010/main" val="122301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8E2-3D32-35FD-2D4F-32590D75E683}"/>
              </a:ext>
            </a:extLst>
          </p:cNvPr>
          <p:cNvSpPr>
            <a:spLocks noGrp="1"/>
          </p:cNvSpPr>
          <p:nvPr>
            <p:ph type="title"/>
          </p:nvPr>
        </p:nvSpPr>
        <p:spPr/>
        <p:txBody>
          <a:bodyPr/>
          <a:lstStyle/>
          <a:p>
            <a:r>
              <a:rPr lang="en-US" dirty="0"/>
              <a:t>weak ai</a:t>
            </a:r>
            <a:endParaRPr lang="en-IN" dirty="0"/>
          </a:p>
        </p:txBody>
      </p:sp>
      <p:graphicFrame>
        <p:nvGraphicFramePr>
          <p:cNvPr id="14" name="Content Placeholder 2">
            <a:extLst>
              <a:ext uri="{FF2B5EF4-FFF2-40B4-BE49-F238E27FC236}">
                <a16:creationId xmlns:a16="http://schemas.microsoft.com/office/drawing/2014/main" id="{74FF4DF2-84E0-422F-4C45-0A3CFE071EAD}"/>
              </a:ext>
            </a:extLst>
          </p:cNvPr>
          <p:cNvGraphicFramePr>
            <a:graphicFrameLocks noGrp="1"/>
          </p:cNvGraphicFramePr>
          <p:nvPr>
            <p:ph idx="1"/>
          </p:nvPr>
        </p:nvGraphicFramePr>
        <p:xfrm>
          <a:off x="1143000" y="2009554"/>
          <a:ext cx="9906000" cy="4511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533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587" name="Straight Connector 2458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89" name="Straight Connector 2458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1" name="Straight Connector 2459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3" name="Straight Connector 2459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5" name="Straight Connector 245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7" name="Straight Connector 2459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9" name="Straight Connector 2459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601" name="Rectangle 2460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3" name="Rectangle 24602">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05" name="Straight Connector 24604">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607" name="Straight Connector 24606">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F863B7-949C-9CC7-8D23-97EE4EEB6807}"/>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4000"/>
              <a:t>introduction</a:t>
            </a:r>
          </a:p>
        </p:txBody>
      </p:sp>
      <p:pic>
        <p:nvPicPr>
          <p:cNvPr id="24582" name="Picture 6" descr="A diagram of a network&#10;&#10;Description automatically generated">
            <a:extLst>
              <a:ext uri="{FF2B5EF4-FFF2-40B4-BE49-F238E27FC236}">
                <a16:creationId xmlns:a16="http://schemas.microsoft.com/office/drawing/2014/main" id="{3BB88058-E724-8AA0-4DCF-359ABEA267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344" y="1070110"/>
            <a:ext cx="3499791" cy="269483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A graph on a black background&#10;&#10;Description automatically generated">
            <a:extLst>
              <a:ext uri="{FF2B5EF4-FFF2-40B4-BE49-F238E27FC236}">
                <a16:creationId xmlns:a16="http://schemas.microsoft.com/office/drawing/2014/main" id="{2E15A0FD-4EBE-4C97-F8FF-570CB49632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61005" y="1148855"/>
            <a:ext cx="3499791" cy="253734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A computer screen shot of a person sitting at a desk&#10;&#10;Description automatically generated">
            <a:extLst>
              <a:ext uri="{FF2B5EF4-FFF2-40B4-BE49-F238E27FC236}">
                <a16:creationId xmlns:a16="http://schemas.microsoft.com/office/drawing/2014/main" id="{93C507E6-41A4-2CA7-5BFE-2F9008B2A13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8158808" y="1507584"/>
            <a:ext cx="3499791" cy="1819891"/>
          </a:xfrm>
          <a:prstGeom prst="rect">
            <a:avLst/>
          </a:prstGeom>
          <a:noFill/>
          <a:extLst>
            <a:ext uri="{909E8E84-426E-40DD-AFC4-6F175D3DCCD1}">
              <a14:hiddenFill xmlns:a14="http://schemas.microsoft.com/office/drawing/2010/main">
                <a:solidFill>
                  <a:srgbClr val="FFFFFF"/>
                </a:solidFill>
              </a14:hiddenFill>
            </a:ext>
          </a:extLst>
        </p:spPr>
      </p:pic>
      <p:cxnSp>
        <p:nvCxnSpPr>
          <p:cNvPr id="24609" name="Straight Connector 24608">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611" name="Straight Connector 24610">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997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B8F7-6EDF-3F34-CA56-4F05EC7A70F2}"/>
              </a:ext>
            </a:extLst>
          </p:cNvPr>
          <p:cNvSpPr>
            <a:spLocks noGrp="1"/>
          </p:cNvSpPr>
          <p:nvPr>
            <p:ph type="title"/>
          </p:nvPr>
        </p:nvSpPr>
        <p:spPr/>
        <p:txBody>
          <a:bodyPr/>
          <a:lstStyle/>
          <a:p>
            <a:r>
              <a:rPr lang="en-US" dirty="0"/>
              <a:t>basics</a:t>
            </a:r>
            <a:endParaRPr lang="en-IN" dirty="0"/>
          </a:p>
        </p:txBody>
      </p:sp>
      <p:sp>
        <p:nvSpPr>
          <p:cNvPr id="3" name="Content Placeholder 2">
            <a:extLst>
              <a:ext uri="{FF2B5EF4-FFF2-40B4-BE49-F238E27FC236}">
                <a16:creationId xmlns:a16="http://schemas.microsoft.com/office/drawing/2014/main" id="{F62C019D-FC76-C138-7488-3CA7F9A858F6}"/>
              </a:ext>
            </a:extLst>
          </p:cNvPr>
          <p:cNvSpPr>
            <a:spLocks noGrp="1"/>
          </p:cNvSpPr>
          <p:nvPr>
            <p:ph idx="1"/>
          </p:nvPr>
        </p:nvSpPr>
        <p:spPr/>
        <p:txBody>
          <a:bodyPr>
            <a:normAutofit/>
          </a:bodyPr>
          <a:lstStyle/>
          <a:p>
            <a:r>
              <a:rPr lang="en-US" dirty="0"/>
              <a:t>Activation Function</a:t>
            </a:r>
          </a:p>
          <a:p>
            <a:pPr marL="0" indent="0">
              <a:buNone/>
            </a:pPr>
            <a:endParaRPr lang="en-US" dirty="0"/>
          </a:p>
          <a:p>
            <a:pPr marL="0" indent="0">
              <a:buNone/>
            </a:pPr>
            <a:endParaRPr lang="en-US" dirty="0"/>
          </a:p>
          <a:p>
            <a:r>
              <a:rPr lang="en-US" dirty="0"/>
              <a:t>Weights</a:t>
            </a:r>
          </a:p>
          <a:p>
            <a:pPr marL="0" indent="0">
              <a:buNone/>
            </a:pPr>
            <a:r>
              <a:rPr lang="en-US" dirty="0"/>
              <a:t>y = </a:t>
            </a:r>
            <a:r>
              <a:rPr lang="en-US" dirty="0" err="1"/>
              <a:t>mx+b</a:t>
            </a:r>
            <a:endParaRPr lang="en-US" dirty="0"/>
          </a:p>
          <a:p>
            <a:r>
              <a:rPr lang="en-US" dirty="0"/>
              <a:t>Bias</a:t>
            </a:r>
          </a:p>
          <a:p>
            <a:r>
              <a:rPr lang="en-US" dirty="0"/>
              <a:t>Neural Network</a:t>
            </a:r>
            <a:endParaRPr lang="en-IN" dirty="0"/>
          </a:p>
        </p:txBody>
      </p:sp>
      <p:pic>
        <p:nvPicPr>
          <p:cNvPr id="26626" name="Picture 2">
            <a:extLst>
              <a:ext uri="{FF2B5EF4-FFF2-40B4-BE49-F238E27FC236}">
                <a16:creationId xmlns:a16="http://schemas.microsoft.com/office/drawing/2014/main" id="{3D889C2C-9F60-D0FE-0B27-A84D72D48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02" y="2638282"/>
            <a:ext cx="2820228" cy="79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86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5916-E5F0-3184-2D30-A17BFF86EFC5}"/>
              </a:ext>
            </a:extLst>
          </p:cNvPr>
          <p:cNvSpPr>
            <a:spLocks noGrp="1"/>
          </p:cNvSpPr>
          <p:nvPr>
            <p:ph type="title"/>
          </p:nvPr>
        </p:nvSpPr>
        <p:spPr/>
        <p:txBody>
          <a:bodyPr/>
          <a:lstStyle/>
          <a:p>
            <a:r>
              <a:rPr lang="en-US" dirty="0"/>
              <a:t>neuron</a:t>
            </a:r>
            <a:endParaRPr lang="en-IN" dirty="0"/>
          </a:p>
        </p:txBody>
      </p:sp>
      <p:pic>
        <p:nvPicPr>
          <p:cNvPr id="25602" name="Picture 2" descr="The Concept of Artificial Neurons (Perceptrons) in Neural Networks | by  Rukshan Pramoditha | Towards Data Science">
            <a:extLst>
              <a:ext uri="{FF2B5EF4-FFF2-40B4-BE49-F238E27FC236}">
                <a16:creationId xmlns:a16="http://schemas.microsoft.com/office/drawing/2014/main" id="{272337E6-7839-4AC7-D792-384DC17725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8358" y="2009775"/>
            <a:ext cx="9395283"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45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70" name="Rectangle 27663">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ADE41-F963-42A2-C24B-005140BB2D8F}"/>
              </a:ext>
            </a:extLst>
          </p:cNvPr>
          <p:cNvSpPr>
            <a:spLocks noGrp="1"/>
          </p:cNvSpPr>
          <p:nvPr>
            <p:ph type="title"/>
          </p:nvPr>
        </p:nvSpPr>
        <p:spPr>
          <a:xfrm>
            <a:off x="1142999" y="625148"/>
            <a:ext cx="5327074" cy="1500594"/>
          </a:xfrm>
        </p:spPr>
        <p:txBody>
          <a:bodyPr>
            <a:normAutofit/>
          </a:bodyPr>
          <a:lstStyle/>
          <a:p>
            <a:r>
              <a:rPr lang="en-US" dirty="0"/>
              <a:t>Activation functions</a:t>
            </a:r>
            <a:endParaRPr lang="en-IN" dirty="0"/>
          </a:p>
        </p:txBody>
      </p:sp>
      <p:sp>
        <p:nvSpPr>
          <p:cNvPr id="3" name="Content Placeholder 2">
            <a:extLst>
              <a:ext uri="{FF2B5EF4-FFF2-40B4-BE49-F238E27FC236}">
                <a16:creationId xmlns:a16="http://schemas.microsoft.com/office/drawing/2014/main" id="{C416BA8B-DFCE-2B4A-A758-EFB4D2035251}"/>
              </a:ext>
            </a:extLst>
          </p:cNvPr>
          <p:cNvSpPr>
            <a:spLocks noGrp="1"/>
          </p:cNvSpPr>
          <p:nvPr>
            <p:ph idx="1"/>
          </p:nvPr>
        </p:nvSpPr>
        <p:spPr>
          <a:xfrm>
            <a:off x="1142999" y="2205038"/>
            <a:ext cx="5198066" cy="4119562"/>
          </a:xfrm>
        </p:spPr>
        <p:txBody>
          <a:bodyPr>
            <a:normAutofit/>
          </a:bodyPr>
          <a:lstStyle/>
          <a:p>
            <a:r>
              <a:rPr lang="en-US" dirty="0"/>
              <a:t>Two Types</a:t>
            </a:r>
          </a:p>
          <a:p>
            <a:pPr lvl="1"/>
            <a:r>
              <a:rPr lang="en-US" dirty="0"/>
              <a:t>Linear </a:t>
            </a:r>
          </a:p>
          <a:p>
            <a:pPr lvl="2"/>
            <a:r>
              <a:rPr lang="en-US" dirty="0"/>
              <a:t>Equation : f(x) = x</a:t>
            </a:r>
          </a:p>
          <a:p>
            <a:pPr lvl="2"/>
            <a:r>
              <a:rPr lang="en-US" dirty="0"/>
              <a:t>Range : (-infinity to infinity)</a:t>
            </a:r>
          </a:p>
          <a:p>
            <a:pPr lvl="1"/>
            <a:r>
              <a:rPr lang="en-US" dirty="0"/>
              <a:t>Non-Linear</a:t>
            </a:r>
          </a:p>
          <a:p>
            <a:pPr lvl="1"/>
            <a:endParaRPr lang="en-US" dirty="0"/>
          </a:p>
          <a:p>
            <a:endParaRPr lang="en-US" dirty="0"/>
          </a:p>
          <a:p>
            <a:pPr lvl="1"/>
            <a:endParaRPr lang="en-IN" dirty="0"/>
          </a:p>
        </p:txBody>
      </p:sp>
      <p:sp>
        <p:nvSpPr>
          <p:cNvPr id="27671"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672" name="Straight Connector 27667">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7650" name="Picture 2" descr="A graph of a function&#10;&#10;Description automatically generated">
            <a:extLst>
              <a:ext uri="{FF2B5EF4-FFF2-40B4-BE49-F238E27FC236}">
                <a16:creationId xmlns:a16="http://schemas.microsoft.com/office/drawing/2014/main" id="{21AFEA09-3F30-0F7A-0C73-29506BEEDD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65691" y="533400"/>
            <a:ext cx="4203479" cy="273226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A graph with blue dots&#10;&#10;Description automatically generated">
            <a:extLst>
              <a:ext uri="{FF2B5EF4-FFF2-40B4-BE49-F238E27FC236}">
                <a16:creationId xmlns:a16="http://schemas.microsoft.com/office/drawing/2014/main" id="{1864AE2A-264B-6900-5191-30A3BF88D1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975" y="3611978"/>
            <a:ext cx="4392911" cy="27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66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1F2746-4F76-EE80-0D4B-23AFF83FAEE6}"/>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Sigmoid</a:t>
            </a:r>
          </a:p>
        </p:txBody>
      </p:sp>
      <p:cxnSp>
        <p:nvCxnSpPr>
          <p:cNvPr id="36" name="Straight Connector 3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6" descr="A graph with a line and numbers&#10;&#10;Description automatically generated">
            <a:extLst>
              <a:ext uri="{FF2B5EF4-FFF2-40B4-BE49-F238E27FC236}">
                <a16:creationId xmlns:a16="http://schemas.microsoft.com/office/drawing/2014/main" id="{D78F1313-1A5E-7FF3-7462-F73A3BE917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6000" y="1583717"/>
            <a:ext cx="5562600" cy="369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55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703" name="Straight Connector 2970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5" name="Straight Connector 2970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7" name="Straight Connector 2970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9" name="Straight Connector 2970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1" name="Straight Connector 2971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3" name="Straight Connector 2971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5" name="Straight Connector 2971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717" name="Rectangle 29716">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9"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92E50-247F-F6FF-8A82-E7676CAA23E7}"/>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Tan-h</a:t>
            </a:r>
          </a:p>
        </p:txBody>
      </p:sp>
      <p:cxnSp>
        <p:nvCxnSpPr>
          <p:cNvPr id="29721" name="Straight Connector 29720">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23" name="Straight Connector 29722">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25" name="Straight Connector 29724">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9698" name="Picture 2" descr="A graph with a red line and green line&#10;&#10;Description automatically generated">
            <a:extLst>
              <a:ext uri="{FF2B5EF4-FFF2-40B4-BE49-F238E27FC236}">
                <a16:creationId xmlns:a16="http://schemas.microsoft.com/office/drawing/2014/main" id="{3529D4CD-52CC-C97D-5DBF-3A309240D1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6000" y="1340353"/>
            <a:ext cx="5562600" cy="418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549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19C4-7E6A-9117-55C4-D1DE730DF2BC}"/>
              </a:ext>
            </a:extLst>
          </p:cNvPr>
          <p:cNvSpPr>
            <a:spLocks noGrp="1"/>
          </p:cNvSpPr>
          <p:nvPr>
            <p:ph type="title"/>
          </p:nvPr>
        </p:nvSpPr>
        <p:spPr/>
        <p:txBody>
          <a:bodyPr/>
          <a:lstStyle/>
          <a:p>
            <a:r>
              <a:rPr lang="en-US" dirty="0" err="1"/>
              <a:t>RElU</a:t>
            </a:r>
            <a:endParaRPr lang="en-IN" dirty="0"/>
          </a:p>
        </p:txBody>
      </p:sp>
      <p:pic>
        <p:nvPicPr>
          <p:cNvPr id="30722" name="Picture 2">
            <a:extLst>
              <a:ext uri="{FF2B5EF4-FFF2-40B4-BE49-F238E27FC236}">
                <a16:creationId xmlns:a16="http://schemas.microsoft.com/office/drawing/2014/main" id="{EE23BF3D-FF5E-48DE-F27A-C31571C24E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555" y="2231455"/>
            <a:ext cx="8888889" cy="358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14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2F3B-CEE8-1739-4316-055A6FA7F7D1}"/>
              </a:ext>
            </a:extLst>
          </p:cNvPr>
          <p:cNvSpPr>
            <a:spLocks noGrp="1"/>
          </p:cNvSpPr>
          <p:nvPr>
            <p:ph type="title"/>
          </p:nvPr>
        </p:nvSpPr>
        <p:spPr/>
        <p:txBody>
          <a:bodyPr/>
          <a:lstStyle/>
          <a:p>
            <a:r>
              <a:rPr lang="en-US" dirty="0"/>
              <a:t>Leaky </a:t>
            </a:r>
            <a:r>
              <a:rPr lang="en-US" dirty="0" err="1"/>
              <a:t>relu</a:t>
            </a:r>
            <a:endParaRPr lang="en-IN" dirty="0"/>
          </a:p>
        </p:txBody>
      </p:sp>
      <p:pic>
        <p:nvPicPr>
          <p:cNvPr id="31746" name="Picture 2">
            <a:extLst>
              <a:ext uri="{FF2B5EF4-FFF2-40B4-BE49-F238E27FC236}">
                <a16:creationId xmlns:a16="http://schemas.microsoft.com/office/drawing/2014/main" id="{7C31EA6F-2986-6A55-EE65-A284E9B3B7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000" y="2301081"/>
            <a:ext cx="8890000"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97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C737-8809-507D-C0E3-7F5870AB8293}"/>
              </a:ext>
            </a:extLst>
          </p:cNvPr>
          <p:cNvSpPr>
            <a:spLocks noGrp="1"/>
          </p:cNvSpPr>
          <p:nvPr>
            <p:ph type="title"/>
          </p:nvPr>
        </p:nvSpPr>
        <p:spPr/>
        <p:txBody>
          <a:bodyPr>
            <a:normAutofit fontScale="90000"/>
          </a:bodyPr>
          <a:lstStyle/>
          <a:p>
            <a:r>
              <a:rPr lang="en-US" dirty="0"/>
              <a:t>Why derivative/differentiation is used ?</a:t>
            </a:r>
            <a:br>
              <a:rPr lang="en-US" dirty="0"/>
            </a:br>
            <a:endParaRPr lang="en-IN" dirty="0"/>
          </a:p>
        </p:txBody>
      </p:sp>
      <p:pic>
        <p:nvPicPr>
          <p:cNvPr id="32771" name="Picture 3">
            <a:extLst>
              <a:ext uri="{FF2B5EF4-FFF2-40B4-BE49-F238E27FC236}">
                <a16:creationId xmlns:a16="http://schemas.microsoft.com/office/drawing/2014/main" id="{668971A1-61E5-3A99-88EA-FFE2F280DB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85073" y="1519445"/>
            <a:ext cx="6367917" cy="49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25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D47BEBC-CA99-949A-35D0-CCB34D384C0B}"/>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3100"/>
              <a:t>Saddle point &amp; local minima problem</a:t>
            </a:r>
          </a:p>
        </p:txBody>
      </p:sp>
      <p:pic>
        <p:nvPicPr>
          <p:cNvPr id="9" name="Picture 8">
            <a:extLst>
              <a:ext uri="{FF2B5EF4-FFF2-40B4-BE49-F238E27FC236}">
                <a16:creationId xmlns:a16="http://schemas.microsoft.com/office/drawing/2014/main" id="{2ECDA519-9573-A080-42C4-E47CCC2E4F0D}"/>
              </a:ext>
            </a:extLst>
          </p:cNvPr>
          <p:cNvPicPr>
            <a:picLocks noChangeAspect="1"/>
          </p:cNvPicPr>
          <p:nvPr/>
        </p:nvPicPr>
        <p:blipFill>
          <a:blip r:embed="rId2"/>
          <a:stretch>
            <a:fillRect/>
          </a:stretch>
        </p:blipFill>
        <p:spPr>
          <a:xfrm>
            <a:off x="539344" y="1111797"/>
            <a:ext cx="3499791" cy="2611464"/>
          </a:xfrm>
          <a:prstGeom prst="rect">
            <a:avLst/>
          </a:prstGeom>
        </p:spPr>
      </p:pic>
      <p:pic>
        <p:nvPicPr>
          <p:cNvPr id="7" name="Picture 6">
            <a:extLst>
              <a:ext uri="{FF2B5EF4-FFF2-40B4-BE49-F238E27FC236}">
                <a16:creationId xmlns:a16="http://schemas.microsoft.com/office/drawing/2014/main" id="{71A242C5-5677-57A6-78DD-F41BB492BA9C}"/>
              </a:ext>
            </a:extLst>
          </p:cNvPr>
          <p:cNvPicPr>
            <a:picLocks noChangeAspect="1"/>
          </p:cNvPicPr>
          <p:nvPr/>
        </p:nvPicPr>
        <p:blipFill>
          <a:blip r:embed="rId3"/>
          <a:stretch>
            <a:fillRect/>
          </a:stretch>
        </p:blipFill>
        <p:spPr>
          <a:xfrm>
            <a:off x="4361005" y="1111797"/>
            <a:ext cx="3499791" cy="2611464"/>
          </a:xfrm>
          <a:prstGeom prst="rect">
            <a:avLst/>
          </a:prstGeom>
        </p:spPr>
      </p:pic>
      <p:pic>
        <p:nvPicPr>
          <p:cNvPr id="5" name="Content Placeholder 4">
            <a:extLst>
              <a:ext uri="{FF2B5EF4-FFF2-40B4-BE49-F238E27FC236}">
                <a16:creationId xmlns:a16="http://schemas.microsoft.com/office/drawing/2014/main" id="{D4407B6C-43C2-14B2-12BE-316B616437F4}"/>
              </a:ext>
            </a:extLst>
          </p:cNvPr>
          <p:cNvPicPr>
            <a:picLocks noGrp="1" noChangeAspect="1"/>
          </p:cNvPicPr>
          <p:nvPr>
            <p:ph idx="1"/>
          </p:nvPr>
        </p:nvPicPr>
        <p:blipFill>
          <a:blip r:embed="rId4"/>
          <a:stretch>
            <a:fillRect/>
          </a:stretch>
        </p:blipFill>
        <p:spPr>
          <a:xfrm>
            <a:off x="8158808" y="1190591"/>
            <a:ext cx="3499791" cy="2453876"/>
          </a:xfrm>
          <a:prstGeom prst="rect">
            <a:avLst/>
          </a:prstGeom>
        </p:spPr>
      </p:pic>
      <p:cxnSp>
        <p:nvCxnSpPr>
          <p:cNvPr id="63" name="Straight Connector 62">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18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8E2-3D32-35FD-2D4F-32590D75E683}"/>
              </a:ext>
            </a:extLst>
          </p:cNvPr>
          <p:cNvSpPr>
            <a:spLocks noGrp="1"/>
          </p:cNvSpPr>
          <p:nvPr>
            <p:ph type="title"/>
          </p:nvPr>
        </p:nvSpPr>
        <p:spPr/>
        <p:txBody>
          <a:bodyPr/>
          <a:lstStyle/>
          <a:p>
            <a:r>
              <a:rPr lang="en-US" dirty="0"/>
              <a:t>Strong ai</a:t>
            </a:r>
            <a:endParaRPr lang="en-IN" dirty="0"/>
          </a:p>
        </p:txBody>
      </p:sp>
      <p:graphicFrame>
        <p:nvGraphicFramePr>
          <p:cNvPr id="14" name="Content Placeholder 2">
            <a:extLst>
              <a:ext uri="{FF2B5EF4-FFF2-40B4-BE49-F238E27FC236}">
                <a16:creationId xmlns:a16="http://schemas.microsoft.com/office/drawing/2014/main" id="{74FF4DF2-84E0-422F-4C45-0A3CFE071EAD}"/>
              </a:ext>
            </a:extLst>
          </p:cNvPr>
          <p:cNvGraphicFramePr>
            <a:graphicFrameLocks noGrp="1"/>
          </p:cNvGraphicFramePr>
          <p:nvPr>
            <p:ph idx="1"/>
          </p:nvPr>
        </p:nvGraphicFramePr>
        <p:xfrm>
          <a:off x="1143000" y="2009554"/>
          <a:ext cx="9906000" cy="4511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123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AB74-885A-63DA-47DA-93AEA93CF160}"/>
              </a:ext>
            </a:extLst>
          </p:cNvPr>
          <p:cNvSpPr>
            <a:spLocks noGrp="1"/>
          </p:cNvSpPr>
          <p:nvPr>
            <p:ph type="title"/>
          </p:nvPr>
        </p:nvSpPr>
        <p:spPr/>
        <p:txBody>
          <a:bodyPr/>
          <a:lstStyle/>
          <a:p>
            <a:r>
              <a:rPr lang="en-US" dirty="0"/>
              <a:t>A little Deep dive</a:t>
            </a:r>
            <a:endParaRPr lang="en-IN" dirty="0"/>
          </a:p>
        </p:txBody>
      </p:sp>
      <p:sp>
        <p:nvSpPr>
          <p:cNvPr id="3" name="Content Placeholder 2">
            <a:extLst>
              <a:ext uri="{FF2B5EF4-FFF2-40B4-BE49-F238E27FC236}">
                <a16:creationId xmlns:a16="http://schemas.microsoft.com/office/drawing/2014/main" id="{997C9F49-8900-E8DC-6940-9172EED26A05}"/>
              </a:ext>
            </a:extLst>
          </p:cNvPr>
          <p:cNvSpPr>
            <a:spLocks noGrp="1"/>
          </p:cNvSpPr>
          <p:nvPr>
            <p:ph idx="1"/>
          </p:nvPr>
        </p:nvSpPr>
        <p:spPr/>
        <p:txBody>
          <a:bodyPr/>
          <a:lstStyle/>
          <a:p>
            <a:r>
              <a:rPr lang="en-US" dirty="0"/>
              <a:t>Feed Forward Neural Network</a:t>
            </a:r>
          </a:p>
          <a:p>
            <a:r>
              <a:rPr lang="en-US" dirty="0"/>
              <a:t>Back </a:t>
            </a:r>
            <a:r>
              <a:rPr lang="en-US" dirty="0" err="1"/>
              <a:t>Propogation</a:t>
            </a:r>
            <a:endParaRPr lang="en-US" dirty="0"/>
          </a:p>
          <a:p>
            <a:r>
              <a:rPr lang="en-US" dirty="0"/>
              <a:t>The XOR Gate Problem</a:t>
            </a:r>
          </a:p>
          <a:p>
            <a:pPr lvl="1"/>
            <a:r>
              <a:rPr lang="en-US" dirty="0"/>
              <a:t>MLP / Multi Layer Perceptron</a:t>
            </a:r>
          </a:p>
        </p:txBody>
      </p:sp>
    </p:spTree>
    <p:extLst>
      <p:ext uri="{BB962C8B-B14F-4D97-AF65-F5344CB8AC3E}">
        <p14:creationId xmlns:p14="http://schemas.microsoft.com/office/powerpoint/2010/main" val="2772315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twork connection abstract against a white background">
            <a:extLst>
              <a:ext uri="{FF2B5EF4-FFF2-40B4-BE49-F238E27FC236}">
                <a16:creationId xmlns:a16="http://schemas.microsoft.com/office/drawing/2014/main" id="{8E0EF87F-C370-CA8F-0A58-9E493070B3C6}"/>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022DD-19D6-2DC8-8CAA-E914B38D2244}"/>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Building a simple neural network</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618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A7E3-E09E-F26D-A75D-5DECD2E0BA10}"/>
              </a:ext>
            </a:extLst>
          </p:cNvPr>
          <p:cNvSpPr>
            <a:spLocks noGrp="1"/>
          </p:cNvSpPr>
          <p:nvPr>
            <p:ph type="title"/>
          </p:nvPr>
        </p:nvSpPr>
        <p:spPr/>
        <p:txBody>
          <a:bodyPr/>
          <a:lstStyle/>
          <a:p>
            <a:r>
              <a:rPr lang="en-US" dirty="0"/>
              <a:t>Introduction to </a:t>
            </a:r>
            <a:r>
              <a:rPr lang="en-US" dirty="0" err="1"/>
              <a:t>cnn</a:t>
            </a:r>
            <a:endParaRPr lang="en-IN" dirty="0"/>
          </a:p>
        </p:txBody>
      </p:sp>
      <p:pic>
        <p:nvPicPr>
          <p:cNvPr id="35842" name="Picture 2">
            <a:extLst>
              <a:ext uri="{FF2B5EF4-FFF2-40B4-BE49-F238E27FC236}">
                <a16:creationId xmlns:a16="http://schemas.microsoft.com/office/drawing/2014/main" id="{84C60336-C4E9-83BA-B4B6-3114CE2309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1397" y="2396534"/>
            <a:ext cx="5549206" cy="325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07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86B6-03B6-DE9E-20DC-24D8DC60559E}"/>
              </a:ext>
            </a:extLst>
          </p:cNvPr>
          <p:cNvSpPr>
            <a:spLocks noGrp="1"/>
          </p:cNvSpPr>
          <p:nvPr>
            <p:ph type="title"/>
          </p:nvPr>
        </p:nvSpPr>
        <p:spPr/>
        <p:txBody>
          <a:bodyPr/>
          <a:lstStyle/>
          <a:p>
            <a:r>
              <a:rPr lang="en-US" dirty="0" err="1"/>
              <a:t>Cnn</a:t>
            </a:r>
            <a:r>
              <a:rPr lang="en-US" dirty="0"/>
              <a:t> architecture</a:t>
            </a:r>
            <a:endParaRPr lang="en-IN" dirty="0"/>
          </a:p>
        </p:txBody>
      </p:sp>
      <p:pic>
        <p:nvPicPr>
          <p:cNvPr id="36866" name="Picture 2">
            <a:extLst>
              <a:ext uri="{FF2B5EF4-FFF2-40B4-BE49-F238E27FC236}">
                <a16:creationId xmlns:a16="http://schemas.microsoft.com/office/drawing/2014/main" id="{FB35169D-5954-C8B7-94A1-AFE002C975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555" y="2040979"/>
            <a:ext cx="8888889"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407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0EA7-6C13-E6BB-5584-B59F429EE9E4}"/>
              </a:ext>
            </a:extLst>
          </p:cNvPr>
          <p:cNvSpPr>
            <a:spLocks noGrp="1"/>
          </p:cNvSpPr>
          <p:nvPr>
            <p:ph type="title"/>
          </p:nvPr>
        </p:nvSpPr>
        <p:spPr/>
        <p:txBody>
          <a:bodyPr/>
          <a:lstStyle/>
          <a:p>
            <a:r>
              <a:rPr lang="en-US" dirty="0"/>
              <a:t>Convolution layer</a:t>
            </a:r>
            <a:endParaRPr lang="en-IN" dirty="0"/>
          </a:p>
        </p:txBody>
      </p:sp>
      <p:pic>
        <p:nvPicPr>
          <p:cNvPr id="37890" name="Picture 2">
            <a:extLst>
              <a:ext uri="{FF2B5EF4-FFF2-40B4-BE49-F238E27FC236}">
                <a16:creationId xmlns:a16="http://schemas.microsoft.com/office/drawing/2014/main" id="{8BB82967-C1C0-9DB5-9E77-08DB20FA0F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3063" y="2009775"/>
            <a:ext cx="5545873" cy="4024313"/>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DBF49C94-B1F7-E35E-A5DF-2515D9036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003" y="1437310"/>
            <a:ext cx="3168719" cy="95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198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883E-83DF-5E02-5771-34709DFC0610}"/>
              </a:ext>
            </a:extLst>
          </p:cNvPr>
          <p:cNvSpPr>
            <a:spLocks noGrp="1"/>
          </p:cNvSpPr>
          <p:nvPr>
            <p:ph type="title"/>
          </p:nvPr>
        </p:nvSpPr>
        <p:spPr/>
        <p:txBody>
          <a:bodyPr/>
          <a:lstStyle/>
          <a:p>
            <a:r>
              <a:rPr lang="en-US" dirty="0"/>
              <a:t>Pooling layer</a:t>
            </a:r>
            <a:endParaRPr lang="en-IN" dirty="0"/>
          </a:p>
        </p:txBody>
      </p:sp>
      <p:pic>
        <p:nvPicPr>
          <p:cNvPr id="38914" name="Picture 2">
            <a:extLst>
              <a:ext uri="{FF2B5EF4-FFF2-40B4-BE49-F238E27FC236}">
                <a16:creationId xmlns:a16="http://schemas.microsoft.com/office/drawing/2014/main" id="{89C02957-C3C8-95FD-482E-4DB5D544A0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3363" y="2009775"/>
            <a:ext cx="8165273" cy="4024313"/>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a:extLst>
              <a:ext uri="{FF2B5EF4-FFF2-40B4-BE49-F238E27FC236}">
                <a16:creationId xmlns:a16="http://schemas.microsoft.com/office/drawing/2014/main" id="{80B74CFB-FB7D-EC75-7CCB-9EBC4828E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667" y="823912"/>
            <a:ext cx="2581482" cy="92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80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0E9D-BDDD-7F27-5787-B7EE6FA7A783}"/>
              </a:ext>
            </a:extLst>
          </p:cNvPr>
          <p:cNvSpPr>
            <a:spLocks noGrp="1"/>
          </p:cNvSpPr>
          <p:nvPr>
            <p:ph type="title"/>
          </p:nvPr>
        </p:nvSpPr>
        <p:spPr/>
        <p:txBody>
          <a:bodyPr/>
          <a:lstStyle/>
          <a:p>
            <a:r>
              <a:rPr lang="en-US" dirty="0"/>
              <a:t>Key points</a:t>
            </a:r>
            <a:endParaRPr lang="en-IN" dirty="0"/>
          </a:p>
        </p:txBody>
      </p:sp>
      <p:sp>
        <p:nvSpPr>
          <p:cNvPr id="3" name="Content Placeholder 2">
            <a:extLst>
              <a:ext uri="{FF2B5EF4-FFF2-40B4-BE49-F238E27FC236}">
                <a16:creationId xmlns:a16="http://schemas.microsoft.com/office/drawing/2014/main" id="{C9FAA84C-665B-72FE-BF45-7A14D5EC8950}"/>
              </a:ext>
            </a:extLst>
          </p:cNvPr>
          <p:cNvSpPr>
            <a:spLocks noGrp="1"/>
          </p:cNvSpPr>
          <p:nvPr>
            <p:ph idx="1"/>
          </p:nvPr>
        </p:nvSpPr>
        <p:spPr/>
        <p:txBody>
          <a:bodyPr/>
          <a:lstStyle/>
          <a:p>
            <a:r>
              <a:rPr lang="en-IN" dirty="0"/>
              <a:t>Fully Connected Layer</a:t>
            </a:r>
          </a:p>
          <a:p>
            <a:r>
              <a:rPr lang="en-IN" dirty="0"/>
              <a:t>Non-Linearity Layers</a:t>
            </a:r>
          </a:p>
          <a:p>
            <a:r>
              <a:rPr lang="en-US" dirty="0"/>
              <a:t>There are several types of non-linear operations, the popular ones being:</a:t>
            </a:r>
          </a:p>
          <a:p>
            <a:pPr lvl="1"/>
            <a:r>
              <a:rPr lang="en-US" dirty="0"/>
              <a:t>Sigmoid</a:t>
            </a:r>
          </a:p>
          <a:p>
            <a:pPr lvl="1"/>
            <a:r>
              <a:rPr lang="en-US" dirty="0"/>
              <a:t>Tanh</a:t>
            </a:r>
          </a:p>
          <a:p>
            <a:pPr lvl="1"/>
            <a:r>
              <a:rPr lang="en-US" dirty="0" err="1"/>
              <a:t>Relu</a:t>
            </a:r>
            <a:endParaRPr lang="en-US" dirty="0"/>
          </a:p>
          <a:p>
            <a:endParaRPr lang="en-US" dirty="0"/>
          </a:p>
          <a:p>
            <a:endParaRPr lang="en-IN" dirty="0"/>
          </a:p>
        </p:txBody>
      </p:sp>
    </p:spTree>
    <p:extLst>
      <p:ext uri="{BB962C8B-B14F-4D97-AF65-F5344CB8AC3E}">
        <p14:creationId xmlns:p14="http://schemas.microsoft.com/office/powerpoint/2010/main" val="3124446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ECEE-44F4-AF9D-04F3-F3C9184D0BD8}"/>
              </a:ext>
            </a:extLst>
          </p:cNvPr>
          <p:cNvSpPr>
            <a:spLocks noGrp="1"/>
          </p:cNvSpPr>
          <p:nvPr>
            <p:ph type="title"/>
          </p:nvPr>
        </p:nvSpPr>
        <p:spPr/>
        <p:txBody>
          <a:bodyPr/>
          <a:lstStyle/>
          <a:p>
            <a:r>
              <a:rPr lang="en-US" dirty="0" err="1"/>
              <a:t>tensorflow</a:t>
            </a:r>
            <a:endParaRPr lang="en-IN" dirty="0"/>
          </a:p>
        </p:txBody>
      </p:sp>
      <p:sp>
        <p:nvSpPr>
          <p:cNvPr id="3" name="Content Placeholder 2">
            <a:extLst>
              <a:ext uri="{FF2B5EF4-FFF2-40B4-BE49-F238E27FC236}">
                <a16:creationId xmlns:a16="http://schemas.microsoft.com/office/drawing/2014/main" id="{58A2EE34-821C-D9DA-50AB-FF71F5F7DCEC}"/>
              </a:ext>
            </a:extLst>
          </p:cNvPr>
          <p:cNvSpPr>
            <a:spLocks noGrp="1"/>
          </p:cNvSpPr>
          <p:nvPr>
            <p:ph idx="1"/>
          </p:nvPr>
        </p:nvSpPr>
        <p:spPr/>
        <p:txBody>
          <a:bodyPr/>
          <a:lstStyle/>
          <a:p>
            <a:r>
              <a:rPr lang="en-US" dirty="0"/>
              <a:t>Introduction</a:t>
            </a:r>
          </a:p>
          <a:p>
            <a:r>
              <a:rPr lang="en-US" dirty="0"/>
              <a:t>History</a:t>
            </a:r>
          </a:p>
          <a:p>
            <a:r>
              <a:rPr lang="en-US" dirty="0"/>
              <a:t>Why it is Popular</a:t>
            </a:r>
          </a:p>
          <a:p>
            <a:r>
              <a:rPr lang="en-US" dirty="0"/>
              <a:t>Use Cases</a:t>
            </a:r>
            <a:endParaRPr lang="en-IN" dirty="0"/>
          </a:p>
        </p:txBody>
      </p:sp>
    </p:spTree>
    <p:extLst>
      <p:ext uri="{BB962C8B-B14F-4D97-AF65-F5344CB8AC3E}">
        <p14:creationId xmlns:p14="http://schemas.microsoft.com/office/powerpoint/2010/main" val="3404819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259F-F20E-3D5D-673C-DBD025C0CFB1}"/>
              </a:ext>
            </a:extLst>
          </p:cNvPr>
          <p:cNvSpPr>
            <a:spLocks noGrp="1"/>
          </p:cNvSpPr>
          <p:nvPr>
            <p:ph type="title"/>
          </p:nvPr>
        </p:nvSpPr>
        <p:spPr/>
        <p:txBody>
          <a:bodyPr/>
          <a:lstStyle/>
          <a:p>
            <a:r>
              <a:rPr lang="en-US" dirty="0"/>
              <a:t>Features</a:t>
            </a:r>
            <a:endParaRPr lang="en-IN" dirty="0"/>
          </a:p>
        </p:txBody>
      </p:sp>
      <p:pic>
        <p:nvPicPr>
          <p:cNvPr id="39938" name="Picture 2" descr="TensorFlow Introduction">
            <a:extLst>
              <a:ext uri="{FF2B5EF4-FFF2-40B4-BE49-F238E27FC236}">
                <a16:creationId xmlns:a16="http://schemas.microsoft.com/office/drawing/2014/main" id="{48BE59D2-2699-1ADF-6E34-8C903C49A8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60574" y="2009775"/>
            <a:ext cx="6270852"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075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22">
            <a:extLst>
              <a:ext uri="{FF2B5EF4-FFF2-40B4-BE49-F238E27FC236}">
                <a16:creationId xmlns:a16="http://schemas.microsoft.com/office/drawing/2014/main" id="{B54B6BC3-2B8F-4DD8-B857-0F8930EC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descr="Yellow and blue symbols">
            <a:extLst>
              <a:ext uri="{FF2B5EF4-FFF2-40B4-BE49-F238E27FC236}">
                <a16:creationId xmlns:a16="http://schemas.microsoft.com/office/drawing/2014/main" id="{0CFFD14E-B3AC-E521-355B-ADD0E1641BBF}"/>
              </a:ext>
            </a:extLst>
          </p:cNvPr>
          <p:cNvPicPr>
            <a:picLocks noChangeAspect="1"/>
          </p:cNvPicPr>
          <p:nvPr/>
        </p:nvPicPr>
        <p:blipFill rotWithShape="1">
          <a:blip r:embed="rId2"/>
          <a:srcRect t="12930" b="13582"/>
          <a:stretch/>
        </p:blipFill>
        <p:spPr>
          <a:xfrm>
            <a:off x="20" y="10"/>
            <a:ext cx="12198803" cy="6857990"/>
          </a:xfrm>
          <a:prstGeom prst="rect">
            <a:avLst/>
          </a:prstGeom>
        </p:spPr>
      </p:pic>
      <p:sp>
        <p:nvSpPr>
          <p:cNvPr id="2" name="Title 1">
            <a:extLst>
              <a:ext uri="{FF2B5EF4-FFF2-40B4-BE49-F238E27FC236}">
                <a16:creationId xmlns:a16="http://schemas.microsoft.com/office/drawing/2014/main" id="{D6DABFA2-D9EF-7CB8-6807-A035A2E086F2}"/>
              </a:ext>
            </a:extLst>
          </p:cNvPr>
          <p:cNvSpPr>
            <a:spLocks noGrp="1"/>
          </p:cNvSpPr>
          <p:nvPr>
            <p:ph type="title"/>
          </p:nvPr>
        </p:nvSpPr>
        <p:spPr>
          <a:xfrm>
            <a:off x="1104900" y="2635624"/>
            <a:ext cx="6232201" cy="3068438"/>
          </a:xfrm>
        </p:spPr>
        <p:txBody>
          <a:bodyPr vert="horz" lIns="91440" tIns="45720" rIns="91440" bIns="45720" rtlCol="0" anchor="b">
            <a:normAutofit/>
          </a:bodyPr>
          <a:lstStyle/>
          <a:p>
            <a:r>
              <a:rPr lang="en-US" sz="4800" i="1" kern="1200" cap="all" baseline="0">
                <a:solidFill>
                  <a:srgbClr val="FFFFFF"/>
                </a:solidFill>
                <a:latin typeface="+mj-lt"/>
                <a:ea typeface="+mj-ea"/>
                <a:cs typeface="+mj-cs"/>
              </a:rPr>
              <a:t>Simple Example of cnn</a:t>
            </a:r>
          </a:p>
        </p:txBody>
      </p:sp>
      <p:sp>
        <p:nvSpPr>
          <p:cNvPr id="52" name="Rectangle 24">
            <a:extLst>
              <a:ext uri="{FF2B5EF4-FFF2-40B4-BE49-F238E27FC236}">
                <a16:creationId xmlns:a16="http://schemas.microsoft.com/office/drawing/2014/main" id="{0E61572A-1D1B-4050-AAAD-AE4B2AB1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14464"/>
            <a:ext cx="12188952" cy="2583133"/>
          </a:xfrm>
          <a:prstGeom prst="rect">
            <a:avLst/>
          </a:prstGeom>
          <a:gradFill>
            <a:gsLst>
              <a:gs pos="42000">
                <a:srgbClr val="000000">
                  <a:alpha val="18000"/>
                </a:srgbClr>
              </a:gs>
              <a:gs pos="0">
                <a:srgbClr val="000000">
                  <a:alpha val="0"/>
                </a:srgbClr>
              </a:gs>
              <a:gs pos="100000">
                <a:srgbClr val="000000">
                  <a:alpha val="2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26">
            <a:extLst>
              <a:ext uri="{FF2B5EF4-FFF2-40B4-BE49-F238E27FC236}">
                <a16:creationId xmlns:a16="http://schemas.microsoft.com/office/drawing/2014/main" id="{D8CC6741-2D53-4EFF-85C0-42C95E273C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4293" y="5336275"/>
            <a:ext cx="6507707" cy="15217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28">
            <a:extLst>
              <a:ext uri="{FF2B5EF4-FFF2-40B4-BE49-F238E27FC236}">
                <a16:creationId xmlns:a16="http://schemas.microsoft.com/office/drawing/2014/main" id="{800C4E58-6752-4DBB-B0C2-2D3206A079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33465" y="4490113"/>
            <a:ext cx="2058535" cy="237471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45559"/>
      </p:ext>
    </p:extLst>
  </p:cSld>
  <p:clrMapOvr>
    <a:masterClrMapping/>
  </p:clrMapOvr>
</p:sld>
</file>

<file path=ppt/theme/theme1.xml><?xml version="1.0" encoding="utf-8"?>
<a:theme xmlns:a="http://schemas.openxmlformats.org/drawingml/2006/main" name="Limelight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AngleLines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18185</Words>
  <Application>Microsoft Office PowerPoint</Application>
  <PresentationFormat>Widescreen</PresentationFormat>
  <Paragraphs>1031</Paragraphs>
  <Slides>108</Slides>
  <Notes>64</Notes>
  <HiddenSlides>0</HiddenSlides>
  <MMClips>1</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108</vt:i4>
      </vt:variant>
    </vt:vector>
  </HeadingPairs>
  <TitlesOfParts>
    <vt:vector size="132" baseType="lpstr">
      <vt:lpstr>Arial</vt:lpstr>
      <vt:lpstr>Arial Unicode MS</vt:lpstr>
      <vt:lpstr>Calibri</vt:lpstr>
      <vt:lpstr>Cambria</vt:lpstr>
      <vt:lpstr>erdana</vt:lpstr>
      <vt:lpstr>futura-pt</vt:lpstr>
      <vt:lpstr>Georgia</vt:lpstr>
      <vt:lpstr>inherit</vt:lpstr>
      <vt:lpstr>inter-bold</vt:lpstr>
      <vt:lpstr>inter-regular</vt:lpstr>
      <vt:lpstr>Montserrat</vt:lpstr>
      <vt:lpstr>Open Sans</vt:lpstr>
      <vt:lpstr>Raleway</vt:lpstr>
      <vt:lpstr>Roboto</vt:lpstr>
      <vt:lpstr>sohne</vt:lpstr>
      <vt:lpstr>Söhne</vt:lpstr>
      <vt:lpstr>source-serif-pro</vt:lpstr>
      <vt:lpstr>Trade Gothic Next Cond</vt:lpstr>
      <vt:lpstr>Trade Gothic Next Light</vt:lpstr>
      <vt:lpstr>Univers Condensed Light</vt:lpstr>
      <vt:lpstr>var(--font-serif)</vt:lpstr>
      <vt:lpstr>Walbaum Display Light</vt:lpstr>
      <vt:lpstr>LimelightVTI</vt:lpstr>
      <vt:lpstr>AngleLinesVTI</vt:lpstr>
      <vt:lpstr>Day 3&amp;4 AI, ML &amp; DL</vt:lpstr>
      <vt:lpstr>Day 1</vt:lpstr>
      <vt:lpstr>Day 1</vt:lpstr>
      <vt:lpstr>Artificial Intelligence</vt:lpstr>
      <vt:lpstr>Contents - I</vt:lpstr>
      <vt:lpstr>Content - II</vt:lpstr>
      <vt:lpstr>Introduction to ai</vt:lpstr>
      <vt:lpstr>weak ai</vt:lpstr>
      <vt:lpstr>Strong ai</vt:lpstr>
      <vt:lpstr>Four types of ai</vt:lpstr>
      <vt:lpstr>PowerPoint Presentation</vt:lpstr>
      <vt:lpstr>Example &amp; Usage today</vt:lpstr>
      <vt:lpstr>PowerPoint Presentation</vt:lpstr>
      <vt:lpstr>Applications</vt:lpstr>
      <vt:lpstr>Augmented intelligence vs artificial intelligence</vt:lpstr>
      <vt:lpstr>Ethical use</vt:lpstr>
      <vt:lpstr>History of ai</vt:lpstr>
      <vt:lpstr>AI WInter</vt:lpstr>
      <vt:lpstr>AI as Service</vt:lpstr>
      <vt:lpstr>Natural language processing</vt:lpstr>
      <vt:lpstr>How does nlp work?</vt:lpstr>
      <vt:lpstr>Elements of NLP</vt:lpstr>
      <vt:lpstr>Techniques and methods </vt:lpstr>
      <vt:lpstr>Use cases</vt:lpstr>
      <vt:lpstr>Real time applications</vt:lpstr>
      <vt:lpstr>Benefits</vt:lpstr>
      <vt:lpstr>Challenges</vt:lpstr>
      <vt:lpstr>Evolution of NLP</vt:lpstr>
      <vt:lpstr>Natural language understanding</vt:lpstr>
      <vt:lpstr>Natural language application</vt:lpstr>
      <vt:lpstr>Fundamentals 0f ml</vt:lpstr>
      <vt:lpstr>The Specification</vt:lpstr>
      <vt:lpstr>Example of basics &amp; EDA</vt:lpstr>
      <vt:lpstr>Scikit learn</vt:lpstr>
      <vt:lpstr>PowerPoint Presentation</vt:lpstr>
      <vt:lpstr>Confusion matrix</vt:lpstr>
      <vt:lpstr>Accuracy</vt:lpstr>
      <vt:lpstr>Precision </vt:lpstr>
      <vt:lpstr>recall</vt:lpstr>
      <vt:lpstr>clustering</vt:lpstr>
      <vt:lpstr>Supervised learning algorithm: Linear regression</vt:lpstr>
      <vt:lpstr>Linear regression</vt:lpstr>
      <vt:lpstr>Linear regression</vt:lpstr>
      <vt:lpstr>Model performance</vt:lpstr>
      <vt:lpstr>Train, Validation and Test Dataset</vt:lpstr>
      <vt:lpstr>Train, Validation and Test Dataset</vt:lpstr>
      <vt:lpstr>Train, Validation and Test Dataset</vt:lpstr>
      <vt:lpstr>Example of linear regression</vt:lpstr>
      <vt:lpstr>Supervised learning algorithm: Clustering</vt:lpstr>
      <vt:lpstr>clustering</vt:lpstr>
      <vt:lpstr>KNN</vt:lpstr>
      <vt:lpstr>Working</vt:lpstr>
      <vt:lpstr>Exmple of KNN</vt:lpstr>
      <vt:lpstr>Naïve Bayes Classifier Algorithm</vt:lpstr>
      <vt:lpstr>NB</vt:lpstr>
      <vt:lpstr>Example of NB</vt:lpstr>
      <vt:lpstr>Logistic regression</vt:lpstr>
      <vt:lpstr>Example of logistics Regression</vt:lpstr>
      <vt:lpstr>Support vector machine</vt:lpstr>
      <vt:lpstr>Example of logistics  SVM</vt:lpstr>
      <vt:lpstr>Unsupervised learning models</vt:lpstr>
      <vt:lpstr>K-Means Clustering</vt:lpstr>
      <vt:lpstr>Working</vt:lpstr>
      <vt:lpstr>PowerPoint Presentation</vt:lpstr>
      <vt:lpstr>PowerPoint Presentation</vt:lpstr>
      <vt:lpstr>PowerPoint Presentation</vt:lpstr>
      <vt:lpstr>PowerPoint Presentation</vt:lpstr>
      <vt:lpstr>Final Output</vt:lpstr>
      <vt:lpstr>Elbow method</vt:lpstr>
      <vt:lpstr>Example of k-means</vt:lpstr>
      <vt:lpstr>Association analysis</vt:lpstr>
      <vt:lpstr>Apriori Algorithm in Machine Learning</vt:lpstr>
      <vt:lpstr>Decision tree</vt:lpstr>
      <vt:lpstr>DT Working</vt:lpstr>
      <vt:lpstr>Dt example</vt:lpstr>
      <vt:lpstr>Attribute Selection Measures</vt:lpstr>
      <vt:lpstr>Tree optimization method</vt:lpstr>
      <vt:lpstr>Example of descion tree</vt:lpstr>
      <vt:lpstr>Introduction to deep learning</vt:lpstr>
      <vt:lpstr>introduction</vt:lpstr>
      <vt:lpstr>basics</vt:lpstr>
      <vt:lpstr>neuron</vt:lpstr>
      <vt:lpstr>Activation functions</vt:lpstr>
      <vt:lpstr>Sigmoid</vt:lpstr>
      <vt:lpstr>Tan-h</vt:lpstr>
      <vt:lpstr>RElU</vt:lpstr>
      <vt:lpstr>Leaky relu</vt:lpstr>
      <vt:lpstr>Why derivative/differentiation is used ? </vt:lpstr>
      <vt:lpstr>Saddle point &amp; local minima problem</vt:lpstr>
      <vt:lpstr>A little Deep dive</vt:lpstr>
      <vt:lpstr>Building a simple neural network</vt:lpstr>
      <vt:lpstr>Introduction to cnn</vt:lpstr>
      <vt:lpstr>Cnn architecture</vt:lpstr>
      <vt:lpstr>Convolution layer</vt:lpstr>
      <vt:lpstr>Pooling layer</vt:lpstr>
      <vt:lpstr>Key points</vt:lpstr>
      <vt:lpstr>tensorflow</vt:lpstr>
      <vt:lpstr>Features</vt:lpstr>
      <vt:lpstr>Simple Example of cnn</vt:lpstr>
      <vt:lpstr>Introduction to RNN</vt:lpstr>
      <vt:lpstr>PowerPoint Presentation</vt:lpstr>
      <vt:lpstr>PowerPoint Presentation</vt:lpstr>
      <vt:lpstr>How Does Recurrent Neural Networks Work? </vt:lpstr>
      <vt:lpstr>Feed-Forward Neural Networks vs Recurrent Neural Networks </vt:lpstr>
      <vt:lpstr>Types of Recurrent Neural Networks </vt:lpstr>
      <vt:lpstr>Two Issues of Standard RNNs </vt:lpstr>
      <vt:lpstr>Activation functions</vt:lpstr>
      <vt:lpstr>Example of RNN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Days AI&amp;ML Workshop</dc:title>
  <dc:creator>Rushikesh Tanksale</dc:creator>
  <cp:lastModifiedBy>TANKSALE RUSHIKESH SANJIV</cp:lastModifiedBy>
  <cp:revision>41</cp:revision>
  <dcterms:created xsi:type="dcterms:W3CDTF">2023-08-22T13:53:08Z</dcterms:created>
  <dcterms:modified xsi:type="dcterms:W3CDTF">2025-04-08T15:52:16Z</dcterms:modified>
</cp:coreProperties>
</file>